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 id="2147483669" r:id="rId2"/>
    <p:sldMasterId id="2147483670" r:id="rId3"/>
  </p:sldMasterIdLst>
  <p:notesMasterIdLst>
    <p:notesMasterId r:id="rId104"/>
  </p:notesMasterIdLst>
  <p:sldIdLst>
    <p:sldId id="256" r:id="rId4"/>
    <p:sldId id="257" r:id="rId5"/>
    <p:sldId id="447" r:id="rId6"/>
    <p:sldId id="259" r:id="rId7"/>
    <p:sldId id="505" r:id="rId8"/>
    <p:sldId id="516" r:id="rId9"/>
    <p:sldId id="467" r:id="rId10"/>
    <p:sldId id="386" r:id="rId11"/>
    <p:sldId id="387" r:id="rId12"/>
    <p:sldId id="258" r:id="rId13"/>
    <p:sldId id="260" r:id="rId14"/>
    <p:sldId id="392" r:id="rId15"/>
    <p:sldId id="393" r:id="rId16"/>
    <p:sldId id="394" r:id="rId17"/>
    <p:sldId id="395" r:id="rId18"/>
    <p:sldId id="264" r:id="rId19"/>
    <p:sldId id="397" r:id="rId20"/>
    <p:sldId id="265" r:id="rId21"/>
    <p:sldId id="346" r:id="rId22"/>
    <p:sldId id="445" r:id="rId23"/>
    <p:sldId id="266" r:id="rId24"/>
    <p:sldId id="400" r:id="rId25"/>
    <p:sldId id="401" r:id="rId26"/>
    <p:sldId id="402" r:id="rId27"/>
    <p:sldId id="403" r:id="rId28"/>
    <p:sldId id="404" r:id="rId29"/>
    <p:sldId id="406" r:id="rId30"/>
    <p:sldId id="405" r:id="rId31"/>
    <p:sldId id="407" r:id="rId32"/>
    <p:sldId id="408" r:id="rId33"/>
    <p:sldId id="268" r:id="rId34"/>
    <p:sldId id="269" r:id="rId35"/>
    <p:sldId id="270" r:id="rId36"/>
    <p:sldId id="271" r:id="rId37"/>
    <p:sldId id="272" r:id="rId38"/>
    <p:sldId id="273" r:id="rId39"/>
    <p:sldId id="274" r:id="rId40"/>
    <p:sldId id="276" r:id="rId41"/>
    <p:sldId id="277" r:id="rId42"/>
    <p:sldId id="275" r:id="rId43"/>
    <p:sldId id="279" r:id="rId44"/>
    <p:sldId id="419" r:id="rId45"/>
    <p:sldId id="349" r:id="rId46"/>
    <p:sldId id="281" r:id="rId47"/>
    <p:sldId id="282" r:id="rId48"/>
    <p:sldId id="283" r:id="rId49"/>
    <p:sldId id="352" r:id="rId50"/>
    <p:sldId id="284" r:id="rId51"/>
    <p:sldId id="285" r:id="rId52"/>
    <p:sldId id="399" r:id="rId53"/>
    <p:sldId id="286" r:id="rId54"/>
    <p:sldId id="287" r:id="rId55"/>
    <p:sldId id="288" r:id="rId56"/>
    <p:sldId id="289" r:id="rId57"/>
    <p:sldId id="291" r:id="rId58"/>
    <p:sldId id="292" r:id="rId59"/>
    <p:sldId id="293" r:id="rId60"/>
    <p:sldId id="295" r:id="rId61"/>
    <p:sldId id="296" r:id="rId62"/>
    <p:sldId id="297" r:id="rId63"/>
    <p:sldId id="299" r:id="rId64"/>
    <p:sldId id="300" r:id="rId65"/>
    <p:sldId id="301" r:id="rId66"/>
    <p:sldId id="302" r:id="rId67"/>
    <p:sldId id="304" r:id="rId68"/>
    <p:sldId id="305" r:id="rId69"/>
    <p:sldId id="306" r:id="rId70"/>
    <p:sldId id="307" r:id="rId71"/>
    <p:sldId id="309" r:id="rId72"/>
    <p:sldId id="310" r:id="rId73"/>
    <p:sldId id="311" r:id="rId74"/>
    <p:sldId id="360" r:id="rId75"/>
    <p:sldId id="312" r:id="rId76"/>
    <p:sldId id="313" r:id="rId77"/>
    <p:sldId id="362" r:id="rId78"/>
    <p:sldId id="364" r:id="rId79"/>
    <p:sldId id="365" r:id="rId80"/>
    <p:sldId id="363" r:id="rId81"/>
    <p:sldId id="318" r:id="rId82"/>
    <p:sldId id="320" r:id="rId83"/>
    <p:sldId id="321" r:id="rId84"/>
    <p:sldId id="323" r:id="rId85"/>
    <p:sldId id="324" r:id="rId86"/>
    <p:sldId id="325" r:id="rId87"/>
    <p:sldId id="326" r:id="rId88"/>
    <p:sldId id="327" r:id="rId89"/>
    <p:sldId id="328" r:id="rId90"/>
    <p:sldId id="415" r:id="rId91"/>
    <p:sldId id="330" r:id="rId92"/>
    <p:sldId id="332" r:id="rId93"/>
    <p:sldId id="418" r:id="rId94"/>
    <p:sldId id="334" r:id="rId95"/>
    <p:sldId id="335" r:id="rId96"/>
    <p:sldId id="336" r:id="rId97"/>
    <p:sldId id="337" r:id="rId98"/>
    <p:sldId id="338" r:id="rId99"/>
    <p:sldId id="339" r:id="rId100"/>
    <p:sldId id="341" r:id="rId101"/>
    <p:sldId id="342" r:id="rId102"/>
    <p:sldId id="344" r:id="rId103"/>
  </p:sldIdLst>
  <p:sldSz cx="9144000" cy="5143500" type="screen16x9"/>
  <p:notesSz cx="6858000" cy="9144000"/>
  <p:embeddedFontLst>
    <p:embeddedFont>
      <p:font typeface="Barlow" panose="00000500000000000000" pitchFamily="2" charset="0"/>
      <p:regular r:id="rId105"/>
      <p:bold r:id="rId106"/>
      <p:italic r:id="rId107"/>
      <p:boldItalic r:id="rId108"/>
    </p:embeddedFont>
    <p:embeddedFont>
      <p:font typeface="Barlow Light" panose="00000400000000000000" pitchFamily="2" charset="0"/>
      <p:regular r:id="rId109"/>
      <p:bold r:id="rId110"/>
      <p:italic r:id="rId111"/>
      <p:boldItalic r:id="rId112"/>
    </p:embeddedFont>
    <p:embeddedFont>
      <p:font typeface="Barlow Medium" panose="00000600000000000000" pitchFamily="2" charset="0"/>
      <p:regular r:id="rId113"/>
      <p:italic r:id="rId114"/>
    </p:embeddedFont>
    <p:embeddedFont>
      <p:font typeface="Barlow SemiBold" panose="00000700000000000000" pitchFamily="2" charset="0"/>
      <p:regular r:id="rId115"/>
      <p:bold r:id="rId116"/>
      <p:italic r:id="rId117"/>
      <p:boldItalic r:id="rId118"/>
    </p:embeddedFont>
    <p:embeddedFont>
      <p:font typeface="Calibri" panose="020F0502020204030204" pitchFamily="34" charset="0"/>
      <p:regular r:id="rId119"/>
      <p:bold r:id="rId120"/>
      <p:italic r:id="rId121"/>
      <p:boldItalic r:id="rId122"/>
    </p:embeddedFont>
    <p:embeddedFont>
      <p:font typeface="Georgia" panose="02040502050405020303" pitchFamily="18" charset="0"/>
      <p:regular r:id="rId123"/>
      <p:bold r:id="rId124"/>
      <p:italic r:id="rId125"/>
      <p:boldItalic r:id="rId126"/>
    </p:embeddedFont>
    <p:embeddedFont>
      <p:font typeface="Montserrat" panose="00000500000000000000" pitchFamily="2" charset="0"/>
      <p:regular r:id="rId127"/>
      <p:bold r:id="rId128"/>
      <p:italic r:id="rId129"/>
      <p:boldItalic r:id="rId130"/>
    </p:embeddedFont>
    <p:embeddedFont>
      <p:font typeface="Montserrat ExtraBold" panose="00000900000000000000" pitchFamily="2" charset="0"/>
      <p:bold r:id="rId131"/>
      <p:boldItalic r:id="rId132"/>
    </p:embeddedFont>
    <p:embeddedFont>
      <p:font typeface="Montserrat Medium" panose="00000600000000000000" pitchFamily="2" charset="0"/>
      <p:regular r:id="rId133"/>
      <p:bold r:id="rId134"/>
      <p:italic r:id="rId135"/>
      <p:boldItalic r:id="rId136"/>
    </p:embeddedFont>
    <p:embeddedFont>
      <p:font typeface="Montserrat SemiBold" panose="00000700000000000000" pitchFamily="2" charset="0"/>
      <p:regular r:id="rId137"/>
      <p:bold r:id="rId138"/>
      <p:italic r:id="rId139"/>
      <p:boldItalic r:id="rId140"/>
    </p:embeddedFont>
    <p:embeddedFont>
      <p:font typeface="Oswald" panose="00000500000000000000" pitchFamily="2" charset="0"/>
      <p:regular r:id="rId141"/>
      <p:bold r:id="rId142"/>
    </p:embeddedFont>
    <p:embeddedFont>
      <p:font typeface="Proxima Nova Semibold" panose="020B0604020202020204" charset="0"/>
      <p:regular r:id="rId143"/>
      <p:bold r:id="rId144"/>
      <p:boldItalic r:id="rId145"/>
    </p:embeddedFont>
    <p:embeddedFont>
      <p:font typeface="Raleway" pitchFamily="2" charset="0"/>
      <p:regular r:id="rId146"/>
      <p:bold r:id="rId147"/>
      <p:italic r:id="rId148"/>
      <p:boldItalic r:id="rId149"/>
    </p:embeddedFont>
    <p:embeddedFont>
      <p:font typeface="Raleway ExtraBold" pitchFamily="2" charset="0"/>
      <p:bold r:id="rId150"/>
      <p:boldItalic r:id="rId151"/>
    </p:embeddedFont>
    <p:embeddedFont>
      <p:font typeface="Raleway Medium" pitchFamily="2" charset="0"/>
      <p:regular r:id="rId152"/>
      <p:bold r:id="rId153"/>
      <p:italic r:id="rId154"/>
      <p:boldItalic r:id="rId155"/>
    </p:embeddedFont>
    <p:embeddedFont>
      <p:font typeface="Raleway SemiBold" pitchFamily="2" charset="0"/>
      <p:regular r:id="rId156"/>
      <p:bold r:id="rId157"/>
      <p:italic r:id="rId158"/>
      <p:boldItalic r:id="rId159"/>
    </p:embeddedFont>
    <p:embeddedFont>
      <p:font typeface="Raleway Thin" pitchFamily="2" charset="0"/>
      <p:regular r:id="rId160"/>
      <p:italic r:id="rId161"/>
    </p:embeddedFont>
    <p:embeddedFont>
      <p:font typeface="Roboto" panose="02000000000000000000" pitchFamily="2" charset="0"/>
      <p:regular r:id="rId162"/>
      <p:bold r:id="rId163"/>
      <p:italic r:id="rId164"/>
      <p:boldItalic r:id="rId165"/>
    </p:embeddedFont>
    <p:embeddedFont>
      <p:font typeface="SimSun" panose="02010600030101010101" pitchFamily="2" charset="-122"/>
      <p:regular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712" autoAdjust="0"/>
  </p:normalViewPr>
  <p:slideViewPr>
    <p:cSldViewPr snapToGrid="0">
      <p:cViewPr varScale="1">
        <p:scale>
          <a:sx n="150" d="100"/>
          <a:sy n="150" d="100"/>
        </p:scale>
        <p:origin x="414" y="10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3.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34.fntdata"/><Relationship Id="rId159" Type="http://schemas.openxmlformats.org/officeDocument/2006/relationships/font" Target="fonts/font55.fntdata"/><Relationship Id="rId170" Type="http://schemas.openxmlformats.org/officeDocument/2006/relationships/tableStyles" Target="tableStyles.xml"/><Relationship Id="rId107" Type="http://schemas.openxmlformats.org/officeDocument/2006/relationships/font" Target="fonts/font3.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24.fntdata"/><Relationship Id="rId149" Type="http://schemas.openxmlformats.org/officeDocument/2006/relationships/font" Target="fonts/font45.fntdata"/><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56.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font" Target="fonts/font14.fntdata"/><Relationship Id="rId139" Type="http://schemas.openxmlformats.org/officeDocument/2006/relationships/font" Target="fonts/font35.fntdata"/><Relationship Id="rId85" Type="http://schemas.openxmlformats.org/officeDocument/2006/relationships/slide" Target="slides/slide82.xml"/><Relationship Id="rId150" Type="http://schemas.openxmlformats.org/officeDocument/2006/relationships/font" Target="fonts/font46.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font" Target="fonts/font4.fntdata"/><Relationship Id="rId129" Type="http://schemas.openxmlformats.org/officeDocument/2006/relationships/font" Target="fonts/font25.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36.fntdata"/><Relationship Id="rId145" Type="http://schemas.openxmlformats.org/officeDocument/2006/relationships/font" Target="fonts/font41.fntdata"/><Relationship Id="rId161" Type="http://schemas.openxmlformats.org/officeDocument/2006/relationships/font" Target="fonts/font57.fntdata"/><Relationship Id="rId166" Type="http://schemas.openxmlformats.org/officeDocument/2006/relationships/font" Target="fonts/font62.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26.fntdata"/><Relationship Id="rId135" Type="http://schemas.openxmlformats.org/officeDocument/2006/relationships/font" Target="fonts/font31.fntdata"/><Relationship Id="rId151" Type="http://schemas.openxmlformats.org/officeDocument/2006/relationships/font" Target="fonts/font47.fntdata"/><Relationship Id="rId156" Type="http://schemas.openxmlformats.org/officeDocument/2006/relationships/font" Target="fonts/font52.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5.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120" Type="http://schemas.openxmlformats.org/officeDocument/2006/relationships/font" Target="fonts/font16.fntdata"/><Relationship Id="rId125" Type="http://schemas.openxmlformats.org/officeDocument/2006/relationships/font" Target="fonts/font21.fntdata"/><Relationship Id="rId141" Type="http://schemas.openxmlformats.org/officeDocument/2006/relationships/font" Target="fonts/font37.fntdata"/><Relationship Id="rId146" Type="http://schemas.openxmlformats.org/officeDocument/2006/relationships/font" Target="fonts/font42.fntdata"/><Relationship Id="rId16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5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6.fntdata"/><Relationship Id="rId115" Type="http://schemas.openxmlformats.org/officeDocument/2006/relationships/font" Target="fonts/font11.fntdata"/><Relationship Id="rId131" Type="http://schemas.openxmlformats.org/officeDocument/2006/relationships/font" Target="fonts/font27.fntdata"/><Relationship Id="rId136" Type="http://schemas.openxmlformats.org/officeDocument/2006/relationships/font" Target="fonts/font32.fntdata"/><Relationship Id="rId157" Type="http://schemas.openxmlformats.org/officeDocument/2006/relationships/font" Target="fonts/font53.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48.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1.fntdata"/><Relationship Id="rId126" Type="http://schemas.openxmlformats.org/officeDocument/2006/relationships/font" Target="fonts/font22.fntdata"/><Relationship Id="rId147" Type="http://schemas.openxmlformats.org/officeDocument/2006/relationships/font" Target="fonts/font43.fntdata"/><Relationship Id="rId168"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7.fntdata"/><Relationship Id="rId142" Type="http://schemas.openxmlformats.org/officeDocument/2006/relationships/font" Target="fonts/font38.fntdata"/><Relationship Id="rId163" Type="http://schemas.openxmlformats.org/officeDocument/2006/relationships/font" Target="fonts/font59.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2.fntdata"/><Relationship Id="rId137" Type="http://schemas.openxmlformats.org/officeDocument/2006/relationships/font" Target="fonts/font33.fntdata"/><Relationship Id="rId158" Type="http://schemas.openxmlformats.org/officeDocument/2006/relationships/font" Target="fonts/font54.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7.fntdata"/><Relationship Id="rId132" Type="http://schemas.openxmlformats.org/officeDocument/2006/relationships/font" Target="fonts/font28.fntdata"/><Relationship Id="rId153" Type="http://schemas.openxmlformats.org/officeDocument/2006/relationships/font" Target="fonts/font49.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fntdata"/><Relationship Id="rId127" Type="http://schemas.openxmlformats.org/officeDocument/2006/relationships/font" Target="fonts/font23.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8.fntdata"/><Relationship Id="rId143" Type="http://schemas.openxmlformats.org/officeDocument/2006/relationships/font" Target="fonts/font39.fntdata"/><Relationship Id="rId148" Type="http://schemas.openxmlformats.org/officeDocument/2006/relationships/font" Target="fonts/font44.fntdata"/><Relationship Id="rId164" Type="http://schemas.openxmlformats.org/officeDocument/2006/relationships/font" Target="fonts/font60.fntdata"/><Relationship Id="rId16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8.fntdata"/><Relationship Id="rId133" Type="http://schemas.openxmlformats.org/officeDocument/2006/relationships/font" Target="fonts/font29.fntdata"/><Relationship Id="rId154" Type="http://schemas.openxmlformats.org/officeDocument/2006/relationships/font" Target="fonts/font50.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9.fntdata"/><Relationship Id="rId144" Type="http://schemas.openxmlformats.org/officeDocument/2006/relationships/font" Target="fonts/font40.fntdata"/><Relationship Id="rId90" Type="http://schemas.openxmlformats.org/officeDocument/2006/relationships/slide" Target="slides/slide87.xml"/><Relationship Id="rId165" Type="http://schemas.openxmlformats.org/officeDocument/2006/relationships/font" Target="fonts/font61.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font" Target="fonts/font9.fntdata"/><Relationship Id="rId134" Type="http://schemas.openxmlformats.org/officeDocument/2006/relationships/font" Target="fonts/font30.fntdata"/><Relationship Id="rId80" Type="http://schemas.openxmlformats.org/officeDocument/2006/relationships/slide" Target="slides/slide77.xml"/><Relationship Id="rId155" Type="http://schemas.openxmlformats.org/officeDocument/2006/relationships/font" Target="fonts/font51.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google.com/spreadsheets/d/1WOgm5FsGT3k9NaaONSVUvljdm1CkYaGO/edit#gid=84021617"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ww.atlassian.com/agile/scrum/backlog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google.com/spreadsheets/d/1mBiXVmll-7Jdbjav9ed5K84Gq9xNxaym/edit#gid=1510226789"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Welcome</a:t>
            </a:r>
            <a:r>
              <a:rPr lang="tr-TR" dirty="0"/>
              <a:t> </a:t>
            </a:r>
            <a:r>
              <a:rPr lang="tr-TR" dirty="0" err="1"/>
              <a:t>to</a:t>
            </a:r>
            <a:r>
              <a:rPr lang="tr-TR" dirty="0"/>
              <a:t> agile </a:t>
            </a:r>
            <a:r>
              <a:rPr lang="tr-TR" dirty="0" err="1"/>
              <a:t>second</a:t>
            </a:r>
            <a:r>
              <a:rPr lang="tr-TR" dirty="0"/>
              <a:t> </a:t>
            </a:r>
            <a:r>
              <a:rPr lang="tr-TR" dirty="0" err="1"/>
              <a:t>session</a:t>
            </a:r>
            <a:endParaRPr dirty="0"/>
          </a:p>
          <a:p>
            <a:pPr marL="0" lvl="0" indent="0" algn="l" rtl="0">
              <a:lnSpc>
                <a:spcPct val="100000"/>
              </a:lnSpc>
              <a:spcBef>
                <a:spcPts val="0"/>
              </a:spcBef>
              <a:spcAft>
                <a:spcPts val="0"/>
              </a:spcAft>
              <a:buSzPts val="1400"/>
              <a:buNone/>
            </a:pPr>
            <a:r>
              <a:rPr lang="tr-TR" dirty="0"/>
              <a:t>How </a:t>
            </a:r>
            <a:r>
              <a:rPr lang="tr-TR" dirty="0" err="1"/>
              <a:t>was</a:t>
            </a:r>
            <a:r>
              <a:rPr lang="tr-TR" dirty="0"/>
              <a:t> </a:t>
            </a:r>
            <a:r>
              <a:rPr lang="tr-TR" dirty="0" err="1"/>
              <a:t>your</a:t>
            </a:r>
            <a:r>
              <a:rPr lang="tr-TR" dirty="0"/>
              <a:t> </a:t>
            </a:r>
            <a:r>
              <a:rPr lang="tr-TR" dirty="0" err="1"/>
              <a:t>one</a:t>
            </a:r>
            <a:r>
              <a:rPr lang="tr-TR" dirty="0"/>
              <a:t> </a:t>
            </a:r>
            <a:r>
              <a:rPr lang="tr-TR" dirty="0" err="1"/>
              <a:t>week</a:t>
            </a:r>
            <a:r>
              <a:rPr lang="tr-TR" dirty="0"/>
              <a:t> break?</a:t>
            </a:r>
            <a:endParaRPr dirty="0"/>
          </a:p>
          <a:p>
            <a:pPr marL="0" lvl="0" indent="0" algn="l" rtl="0">
              <a:lnSpc>
                <a:spcPct val="100000"/>
              </a:lnSpc>
              <a:spcBef>
                <a:spcPts val="0"/>
              </a:spcBef>
              <a:spcAft>
                <a:spcPts val="0"/>
              </a:spcAft>
              <a:buSzPts val="1400"/>
              <a:buNone/>
            </a:pPr>
            <a:endParaRPr dirty="0"/>
          </a:p>
          <a:p>
            <a:pPr marL="0" lvl="0" indent="0" algn="l" rtl="0">
              <a:spcBef>
                <a:spcPts val="0"/>
              </a:spcBef>
              <a:spcAft>
                <a:spcPts val="0"/>
              </a:spcAft>
              <a:buClr>
                <a:schemeClr val="dk1"/>
              </a:buClr>
              <a:buSzPts val="1400"/>
              <a:buFont typeface="Arial"/>
              <a:buNone/>
            </a:pPr>
            <a:endParaRPr lang="tr-TR" dirty="0">
              <a:solidFill>
                <a:schemeClr val="dk1"/>
              </a:solidFill>
            </a:endParaRPr>
          </a:p>
          <a:p>
            <a:pPr marL="0" lvl="0" indent="0" algn="l" rtl="0">
              <a:spcBef>
                <a:spcPts val="0"/>
              </a:spcBef>
              <a:spcAft>
                <a:spcPts val="0"/>
              </a:spcAft>
              <a:buClr>
                <a:schemeClr val="dk1"/>
              </a:buClr>
              <a:buSzPts val="1400"/>
              <a:buFont typeface="Arial"/>
              <a:buNone/>
            </a:pPr>
            <a:r>
              <a:rPr lang="en-US" dirty="0">
                <a:solidFill>
                  <a:schemeClr val="dk1"/>
                </a:solidFill>
              </a:rPr>
              <a:t>Today we are here for scrum and </a:t>
            </a:r>
            <a:r>
              <a:rPr lang="en-US" dirty="0" err="1">
                <a:solidFill>
                  <a:schemeClr val="dk1"/>
                </a:solidFill>
              </a:rPr>
              <a:t>kanban</a:t>
            </a:r>
            <a:endParaRPr lang="en-US" dirty="0">
              <a:solidFill>
                <a:schemeClr val="dk1"/>
              </a:solidFill>
            </a:endParaRPr>
          </a:p>
          <a:p>
            <a:pPr marL="0" lvl="0" indent="0" algn="l" rtl="0">
              <a:spcBef>
                <a:spcPts val="0"/>
              </a:spcBef>
              <a:spcAft>
                <a:spcPts val="0"/>
              </a:spcAft>
              <a:buClr>
                <a:schemeClr val="dk1"/>
              </a:buClr>
              <a:buSzPts val="1400"/>
              <a:buFont typeface="Arial"/>
              <a:buNone/>
            </a:pPr>
            <a:endParaRPr lang="en-US" dirty="0">
              <a:solidFill>
                <a:schemeClr val="dk1"/>
              </a:solidFill>
            </a:endParaRPr>
          </a:p>
          <a:p>
            <a:pPr marL="0" lvl="0" indent="0" algn="l" rtl="0">
              <a:spcBef>
                <a:spcPts val="0"/>
              </a:spcBef>
              <a:spcAft>
                <a:spcPts val="0"/>
              </a:spcAft>
              <a:buClr>
                <a:schemeClr val="dk1"/>
              </a:buClr>
              <a:buSzPts val="1400"/>
              <a:buFont typeface="Arial"/>
              <a:buNone/>
            </a:pPr>
            <a:r>
              <a:rPr lang="en-US" dirty="0">
                <a:solidFill>
                  <a:schemeClr val="dk1"/>
                </a:solidFill>
              </a:rPr>
              <a:t>Last session we talked about Agile,</a:t>
            </a:r>
          </a:p>
          <a:p>
            <a:pPr marL="0" lvl="0" indent="0" algn="l" rtl="0">
              <a:spcBef>
                <a:spcPts val="0"/>
              </a:spcBef>
              <a:spcAft>
                <a:spcPts val="0"/>
              </a:spcAft>
              <a:buClr>
                <a:schemeClr val="dk1"/>
              </a:buClr>
              <a:buSzPts val="1400"/>
              <a:buFont typeface="Arial"/>
              <a:buNone/>
            </a:pPr>
            <a:endParaRPr lang="en-US" dirty="0">
              <a:solidFill>
                <a:schemeClr val="dk1"/>
              </a:solidFill>
            </a:endParaRPr>
          </a:p>
          <a:p>
            <a:pPr marL="0" lvl="0" indent="0" algn="l" rtl="0">
              <a:spcBef>
                <a:spcPts val="0"/>
              </a:spcBef>
              <a:spcAft>
                <a:spcPts val="0"/>
              </a:spcAft>
              <a:buClr>
                <a:schemeClr val="dk1"/>
              </a:buClr>
              <a:buSzPts val="1400"/>
              <a:buFont typeface="Arial"/>
              <a:buNone/>
            </a:pPr>
            <a:r>
              <a:rPr lang="en-US" dirty="0">
                <a:solidFill>
                  <a:schemeClr val="dk1"/>
                </a:solidFill>
              </a:rPr>
              <a:t>Agile mindset, </a:t>
            </a:r>
          </a:p>
          <a:p>
            <a:pPr marL="0" lvl="0" indent="0" algn="l" rtl="0">
              <a:spcBef>
                <a:spcPts val="0"/>
              </a:spcBef>
              <a:spcAft>
                <a:spcPts val="0"/>
              </a:spcAft>
              <a:buClr>
                <a:schemeClr val="dk1"/>
              </a:buClr>
              <a:buSzPts val="1400"/>
              <a:buFont typeface="Arial"/>
              <a:buNone/>
            </a:pPr>
            <a:endParaRPr lang="en-US" dirty="0">
              <a:solidFill>
                <a:schemeClr val="dk1"/>
              </a:solidFill>
            </a:endParaRPr>
          </a:p>
          <a:p>
            <a:pPr marL="0" lvl="0" indent="0" algn="l" rtl="0">
              <a:lnSpc>
                <a:spcPct val="155556"/>
              </a:lnSpc>
              <a:spcBef>
                <a:spcPts val="0"/>
              </a:spcBef>
              <a:spcAft>
                <a:spcPts val="0"/>
              </a:spcAft>
              <a:buClr>
                <a:schemeClr val="dk1"/>
              </a:buClr>
              <a:buSzPts val="1100"/>
              <a:buFont typeface="Arial"/>
              <a:buNone/>
            </a:pPr>
            <a:r>
              <a:rPr lang="en-US" dirty="0">
                <a:solidFill>
                  <a:srgbClr val="091E42"/>
                </a:solidFill>
                <a:highlight>
                  <a:schemeClr val="lt1"/>
                </a:highlight>
                <a:latin typeface="Roboto"/>
                <a:ea typeface="Roboto"/>
                <a:cs typeface="Roboto"/>
                <a:sym typeface="Roboto"/>
              </a:rPr>
              <a:t>Agile project management is an approach for software development projects </a:t>
            </a:r>
          </a:p>
          <a:p>
            <a:pPr marL="0" lvl="0" indent="0" algn="l" rtl="0">
              <a:lnSpc>
                <a:spcPct val="155556"/>
              </a:lnSpc>
              <a:spcBef>
                <a:spcPts val="1800"/>
              </a:spcBef>
              <a:spcAft>
                <a:spcPts val="0"/>
              </a:spcAft>
              <a:buClr>
                <a:schemeClr val="dk1"/>
              </a:buClr>
              <a:buSzPts val="1100"/>
              <a:buFont typeface="Arial"/>
              <a:buNone/>
            </a:pPr>
            <a:r>
              <a:rPr lang="en-US" dirty="0">
                <a:solidFill>
                  <a:srgbClr val="091E42"/>
                </a:solidFill>
                <a:highlight>
                  <a:schemeClr val="lt1"/>
                </a:highlight>
                <a:latin typeface="Roboto"/>
                <a:ea typeface="Roboto"/>
                <a:cs typeface="Roboto"/>
                <a:sym typeface="Roboto"/>
              </a:rPr>
              <a:t>it  focuses on iterations and customer feedback in every iteration.</a:t>
            </a:r>
          </a:p>
          <a:p>
            <a:pPr marL="0" lvl="0" indent="0" algn="l" rtl="0">
              <a:lnSpc>
                <a:spcPct val="155556"/>
              </a:lnSpc>
              <a:spcBef>
                <a:spcPts val="1800"/>
              </a:spcBef>
              <a:spcAft>
                <a:spcPts val="0"/>
              </a:spcAft>
              <a:buClr>
                <a:schemeClr val="dk1"/>
              </a:buClr>
              <a:buSzPts val="1100"/>
              <a:buFont typeface="Arial"/>
              <a:buNone/>
            </a:pPr>
            <a:r>
              <a:rPr lang="en-US" dirty="0">
                <a:solidFill>
                  <a:srgbClr val="091E42"/>
                </a:solidFill>
                <a:highlight>
                  <a:schemeClr val="lt1"/>
                </a:highlight>
                <a:latin typeface="Roboto"/>
                <a:ea typeface="Roboto"/>
                <a:cs typeface="Roboto"/>
                <a:sym typeface="Roboto"/>
              </a:rPr>
              <a:t>We can say that agile  increases the development speed, </a:t>
            </a:r>
          </a:p>
          <a:p>
            <a:pPr marL="0" lvl="0" indent="0" algn="l" rtl="0">
              <a:lnSpc>
                <a:spcPct val="155556"/>
              </a:lnSpc>
              <a:spcBef>
                <a:spcPts val="1800"/>
              </a:spcBef>
              <a:spcAft>
                <a:spcPts val="0"/>
              </a:spcAft>
              <a:buClr>
                <a:schemeClr val="dk1"/>
              </a:buClr>
              <a:buSzPts val="1100"/>
              <a:buFont typeface="Arial"/>
              <a:buNone/>
            </a:pPr>
            <a:r>
              <a:rPr lang="en-US" dirty="0">
                <a:solidFill>
                  <a:srgbClr val="091E42"/>
                </a:solidFill>
                <a:highlight>
                  <a:schemeClr val="lt1"/>
                </a:highlight>
                <a:latin typeface="Roboto"/>
                <a:ea typeface="Roboto"/>
                <a:cs typeface="Roboto"/>
                <a:sym typeface="Roboto"/>
              </a:rPr>
              <a:t>expand collaboration, and</a:t>
            </a:r>
          </a:p>
          <a:p>
            <a:pPr marL="0" lvl="0" indent="0" algn="l" rtl="0">
              <a:lnSpc>
                <a:spcPct val="155556"/>
              </a:lnSpc>
              <a:spcBef>
                <a:spcPts val="1800"/>
              </a:spcBef>
              <a:spcAft>
                <a:spcPts val="0"/>
              </a:spcAft>
              <a:buClr>
                <a:schemeClr val="dk1"/>
              </a:buClr>
              <a:buSzPts val="1100"/>
              <a:buFont typeface="Arial"/>
              <a:buNone/>
            </a:pPr>
            <a:r>
              <a:rPr lang="en-US" dirty="0">
                <a:solidFill>
                  <a:srgbClr val="091E42"/>
                </a:solidFill>
                <a:highlight>
                  <a:schemeClr val="lt1"/>
                </a:highlight>
                <a:latin typeface="Roboto"/>
                <a:ea typeface="Roboto"/>
                <a:cs typeface="Roboto"/>
                <a:sym typeface="Roboto"/>
              </a:rPr>
              <a:t> has  the ability to better respond to market changes</a:t>
            </a:r>
          </a:p>
          <a:p>
            <a:pPr marL="0" lvl="0" indent="0" algn="l" rtl="0">
              <a:lnSpc>
                <a:spcPct val="155556"/>
              </a:lnSpc>
              <a:spcBef>
                <a:spcPts val="1800"/>
              </a:spcBef>
              <a:spcAft>
                <a:spcPts val="0"/>
              </a:spcAft>
              <a:buClr>
                <a:schemeClr val="dk1"/>
              </a:buClr>
              <a:buSzPts val="1100"/>
              <a:buFont typeface="Arial"/>
              <a:buNone/>
            </a:pPr>
            <a:r>
              <a:rPr lang="en-US" dirty="0">
                <a:solidFill>
                  <a:srgbClr val="091E42"/>
                </a:solidFill>
                <a:highlight>
                  <a:schemeClr val="lt1"/>
                </a:highlight>
                <a:latin typeface="Roboto"/>
                <a:ea typeface="Roboto"/>
                <a:cs typeface="Roboto"/>
                <a:sym typeface="Roboto"/>
              </a:rPr>
              <a:t>Why software companies needed a modern approach on project management?</a:t>
            </a:r>
          </a:p>
          <a:p>
            <a:pPr marL="0" lvl="0" indent="0" algn="l" rtl="0">
              <a:spcBef>
                <a:spcPts val="1800"/>
              </a:spcBef>
              <a:spcAft>
                <a:spcPts val="0"/>
              </a:spcAft>
              <a:buClr>
                <a:schemeClr val="dk1"/>
              </a:buClr>
              <a:buSzPts val="1100"/>
              <a:buFont typeface="Arial"/>
              <a:buNone/>
            </a:pPr>
            <a:r>
              <a:rPr lang="en-US" dirty="0">
                <a:solidFill>
                  <a:schemeClr val="dk1"/>
                </a:solidFill>
              </a:rPr>
              <a:t>Because In the last two </a:t>
            </a:r>
            <a:r>
              <a:rPr lang="en-US" dirty="0" err="1">
                <a:solidFill>
                  <a:schemeClr val="dk1"/>
                </a:solidFill>
              </a:rPr>
              <a:t>decades,developers</a:t>
            </a:r>
            <a:r>
              <a:rPr lang="en-US" dirty="0">
                <a:solidFill>
                  <a:schemeClr val="dk1"/>
                </a:solidFill>
              </a:rPr>
              <a:t> working on projects have noticed </a:t>
            </a:r>
          </a:p>
          <a:p>
            <a:pPr marL="0" lvl="0" indent="0" algn="l" rtl="0">
              <a:spcBef>
                <a:spcPts val="0"/>
              </a:spcBef>
              <a:spcAft>
                <a:spcPts val="0"/>
              </a:spcAft>
              <a:buClr>
                <a:schemeClr val="dk1"/>
              </a:buClr>
              <a:buSzPts val="1100"/>
              <a:buFont typeface="Arial"/>
              <a:buNone/>
            </a:pPr>
            <a:r>
              <a:rPr lang="en-US" dirty="0">
                <a:solidFill>
                  <a:schemeClr val="dk1"/>
                </a:solidFill>
              </a:rPr>
              <a:t>increasing problems with traditional project management.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remember the CHAOS report</a:t>
            </a:r>
          </a:p>
          <a:p>
            <a:pPr marL="0" lvl="0" indent="0" algn="l" rtl="0">
              <a:spcBef>
                <a:spcPts val="0"/>
              </a:spcBef>
              <a:spcAft>
                <a:spcPts val="0"/>
              </a:spcAft>
              <a:buClr>
                <a:schemeClr val="dk1"/>
              </a:buClr>
              <a:buSzPts val="1100"/>
              <a:buFont typeface="Arial"/>
              <a:buNone/>
            </a:pPr>
            <a:r>
              <a:rPr lang="en-US" dirty="0">
                <a:solidFill>
                  <a:schemeClr val="dk1"/>
                </a:solidFill>
              </a:rPr>
              <a:t>Only 11 percent of the projects have been fully successful.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Thus, to solve this problem Agile Project Management emerged.</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After this warm up, lets ask the traditional question</a:t>
            </a:r>
            <a:endParaRPr lang="en-US"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076383dd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8076383dd3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In</a:t>
            </a:r>
            <a:r>
              <a:rPr lang="tr-TR" dirty="0"/>
              <a:t> </a:t>
            </a:r>
            <a:r>
              <a:rPr lang="tr-TR" dirty="0" err="1"/>
              <a:t>this</a:t>
            </a:r>
            <a:r>
              <a:rPr lang="tr-TR" dirty="0"/>
              <a:t> </a:t>
            </a:r>
            <a:r>
              <a:rPr lang="tr-TR" dirty="0" err="1"/>
              <a:t>slide</a:t>
            </a:r>
            <a:r>
              <a:rPr lang="tr-TR" dirty="0"/>
              <a:t> </a:t>
            </a:r>
            <a:r>
              <a:rPr lang="tr-TR" dirty="0" err="1"/>
              <a:t>you</a:t>
            </a:r>
            <a:r>
              <a:rPr lang="tr-TR" dirty="0"/>
              <a:t> </a:t>
            </a:r>
            <a:r>
              <a:rPr lang="tr-TR" dirty="0" err="1"/>
              <a:t>see</a:t>
            </a:r>
            <a:r>
              <a:rPr lang="tr-TR" dirty="0"/>
              <a:t> </a:t>
            </a:r>
            <a:r>
              <a:rPr lang="tr-TR" dirty="0" err="1"/>
              <a:t>the</a:t>
            </a:r>
            <a:r>
              <a:rPr lang="tr-TR" dirty="0"/>
              <a:t> </a:t>
            </a:r>
            <a:r>
              <a:rPr lang="tr-TR" dirty="0" err="1"/>
              <a:t>topics</a:t>
            </a:r>
            <a:r>
              <a:rPr lang="tr-TR"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Than</a:t>
            </a:r>
            <a:r>
              <a:rPr lang="tr-TR" dirty="0"/>
              <a:t> </a:t>
            </a:r>
            <a:r>
              <a:rPr lang="tr-TR" dirty="0" err="1"/>
              <a:t>we</a:t>
            </a:r>
            <a:r>
              <a:rPr lang="tr-TR" dirty="0"/>
              <a:t> </a:t>
            </a:r>
            <a:r>
              <a:rPr lang="tr-TR" dirty="0" err="1"/>
              <a:t>will</a:t>
            </a:r>
            <a:r>
              <a:rPr lang="tr-TR" dirty="0"/>
              <a:t> </a:t>
            </a:r>
            <a:r>
              <a:rPr lang="tr-TR" dirty="0" err="1"/>
              <a:t>focus</a:t>
            </a:r>
            <a:r>
              <a:rPr lang="tr-TR" dirty="0"/>
              <a:t> on Scrum.</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In</a:t>
            </a:r>
            <a:r>
              <a:rPr lang="tr-TR" dirty="0"/>
              <a:t> </a:t>
            </a:r>
            <a:r>
              <a:rPr lang="tr-TR" dirty="0" err="1"/>
              <a:t>the</a:t>
            </a:r>
            <a:r>
              <a:rPr lang="tr-TR" dirty="0"/>
              <a:t> </a:t>
            </a:r>
            <a:r>
              <a:rPr lang="tr-TR" dirty="0" err="1"/>
              <a:t>last</a:t>
            </a:r>
            <a:r>
              <a:rPr lang="tr-TR" dirty="0"/>
              <a:t> </a:t>
            </a:r>
            <a:r>
              <a:rPr lang="tr-TR" dirty="0" err="1"/>
              <a:t>hour</a:t>
            </a:r>
            <a:r>
              <a:rPr lang="tr-TR" dirty="0"/>
              <a:t> of </a:t>
            </a:r>
            <a:r>
              <a:rPr lang="tr-TR" dirty="0" err="1"/>
              <a:t>this</a:t>
            </a:r>
            <a:r>
              <a:rPr lang="tr-TR" dirty="0"/>
              <a:t> </a:t>
            </a:r>
            <a:r>
              <a:rPr lang="tr-TR" dirty="0" err="1"/>
              <a:t>session</a:t>
            </a:r>
            <a:r>
              <a:rPr lang="tr-TR" dirty="0"/>
              <a:t> </a:t>
            </a:r>
            <a:r>
              <a:rPr lang="tr-TR" dirty="0" err="1"/>
              <a:t>we</a:t>
            </a:r>
            <a:r>
              <a:rPr lang="tr-TR" dirty="0"/>
              <a:t> </a:t>
            </a:r>
            <a:r>
              <a:rPr lang="tr-TR" dirty="0" err="1"/>
              <a:t>will</a:t>
            </a:r>
            <a:r>
              <a:rPr lang="tr-TR" dirty="0"/>
              <a:t> </a:t>
            </a:r>
            <a:r>
              <a:rPr lang="tr-TR" dirty="0" err="1"/>
              <a:t>discuss</a:t>
            </a:r>
            <a:r>
              <a:rPr lang="tr-TR" dirty="0"/>
              <a:t> </a:t>
            </a:r>
            <a:r>
              <a:rPr lang="tr-TR" dirty="0" err="1"/>
              <a:t>what</a:t>
            </a:r>
            <a:r>
              <a:rPr lang="tr-TR" dirty="0"/>
              <a:t> </a:t>
            </a:r>
            <a:r>
              <a:rPr lang="tr-TR" dirty="0" err="1"/>
              <a:t>kanban</a:t>
            </a:r>
            <a:r>
              <a:rPr lang="tr-TR" dirty="0"/>
              <a:t> is.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877c98f945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8" name="Google Shape;2628;g877c98f945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b659618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bb6596184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Scrum, </a:t>
            </a:r>
            <a:r>
              <a:rPr lang="en-US" dirty="0" err="1"/>
              <a:t>Yazılım</a:t>
            </a:r>
            <a:r>
              <a:rPr lang="en-US" dirty="0"/>
              <a:t> </a:t>
            </a:r>
            <a:r>
              <a:rPr lang="en-US" dirty="0" err="1"/>
              <a:t>geliştirmede</a:t>
            </a:r>
            <a:r>
              <a:rPr lang="en-US" dirty="0"/>
              <a:t> </a:t>
            </a:r>
            <a:r>
              <a:rPr lang="en-US" dirty="0" err="1"/>
              <a:t>kullanılan</a:t>
            </a:r>
            <a:r>
              <a:rPr lang="en-US" dirty="0"/>
              <a:t> </a:t>
            </a:r>
            <a:r>
              <a:rPr lang="en-US" dirty="0" err="1"/>
              <a:t>çevik</a:t>
            </a:r>
            <a:r>
              <a:rPr lang="en-US" dirty="0"/>
              <a:t> </a:t>
            </a:r>
            <a:r>
              <a:rPr lang="en-US" dirty="0" err="1"/>
              <a:t>bir</a:t>
            </a:r>
            <a:r>
              <a:rPr lang="en-US" dirty="0"/>
              <a:t> </a:t>
            </a:r>
            <a:r>
              <a:rPr lang="en-US" dirty="0" err="1"/>
              <a:t>geliştirme</a:t>
            </a:r>
            <a:r>
              <a:rPr lang="en-US" dirty="0"/>
              <a:t> </a:t>
            </a:r>
            <a:r>
              <a:rPr lang="en-US" dirty="0" err="1"/>
              <a:t>metodolojisidir</a:t>
            </a:r>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Last session we talked about scrum.</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sz="1200" b="1" dirty="0">
                <a:solidFill>
                  <a:srgbClr val="202124"/>
                </a:solidFill>
                <a:highlight>
                  <a:srgbClr val="FFFFFF"/>
                </a:highlight>
              </a:rPr>
              <a:t>Scrum</a:t>
            </a:r>
            <a:r>
              <a:rPr lang="en-US" sz="1200" dirty="0">
                <a:solidFill>
                  <a:srgbClr val="202124"/>
                </a:solidFill>
                <a:highlight>
                  <a:srgbClr val="FFFFFF"/>
                </a:highlight>
              </a:rPr>
              <a:t> is an </a:t>
            </a:r>
            <a:r>
              <a:rPr lang="en-US" sz="1200" b="1" dirty="0">
                <a:solidFill>
                  <a:srgbClr val="202124"/>
                </a:solidFill>
                <a:highlight>
                  <a:srgbClr val="FFFFFF"/>
                </a:highlight>
              </a:rPr>
              <a:t>agile</a:t>
            </a:r>
            <a:r>
              <a:rPr lang="en-US" sz="1200" dirty="0">
                <a:solidFill>
                  <a:srgbClr val="202124"/>
                </a:solidFill>
                <a:highlight>
                  <a:srgbClr val="FFFFFF"/>
                </a:highlight>
              </a:rPr>
              <a:t> development </a:t>
            </a:r>
            <a:r>
              <a:rPr lang="en-US" sz="1200" b="1" dirty="0">
                <a:solidFill>
                  <a:srgbClr val="202124"/>
                </a:solidFill>
                <a:highlight>
                  <a:srgbClr val="FFFFFF"/>
                </a:highlight>
              </a:rPr>
              <a:t>methodology</a:t>
            </a:r>
            <a:r>
              <a:rPr lang="en-US" sz="1200" dirty="0">
                <a:solidFill>
                  <a:srgbClr val="202124"/>
                </a:solidFill>
                <a:highlight>
                  <a:srgbClr val="FFFFFF"/>
                </a:highlight>
              </a:rPr>
              <a:t> used in the development of </a:t>
            </a:r>
            <a:r>
              <a:rPr lang="en-US" sz="1200" b="1" dirty="0">
                <a:solidFill>
                  <a:srgbClr val="202124"/>
                </a:solidFill>
                <a:highlight>
                  <a:srgbClr val="FFFFFF"/>
                </a:highlight>
              </a:rPr>
              <a:t>Software.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From all of those agile models we will learn Scrum and Kanban</a:t>
            </a:r>
          </a:p>
          <a:p>
            <a:pPr marL="0" lvl="0" indent="0" algn="l" rtl="0">
              <a:lnSpc>
                <a:spcPct val="100000"/>
              </a:lnSpc>
              <a:spcBef>
                <a:spcPts val="0"/>
              </a:spcBef>
              <a:spcAft>
                <a:spcPts val="0"/>
              </a:spcAft>
              <a:buSzPts val="1400"/>
              <a:buNone/>
            </a:pPr>
            <a:r>
              <a:rPr lang="en-US" dirty="0"/>
              <a:t>in this course</a:t>
            </a:r>
          </a:p>
          <a:p>
            <a:pPr marL="0" lvl="0" indent="0" algn="l" rtl="0">
              <a:lnSpc>
                <a:spcPct val="100000"/>
              </a:lnSpc>
              <a:spcBef>
                <a:spcPts val="0"/>
              </a:spcBef>
              <a:spcAft>
                <a:spcPts val="0"/>
              </a:spcAft>
              <a:buSzPts val="1400"/>
              <a:buNone/>
            </a:pPr>
            <a:r>
              <a:rPr lang="en-US" dirty="0"/>
              <a:t>as they are the most common agile methods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b74fd3b0a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gbb74fd3b0a_0_6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800" dirty="0" err="1"/>
              <a:t>scrum</a:t>
            </a:r>
            <a:r>
              <a:rPr lang="tr-TR" sz="1800" dirty="0"/>
              <a:t>, </a:t>
            </a:r>
            <a:r>
              <a:rPr lang="tr-TR" sz="1800" b="1" dirty="0"/>
              <a:t>agile</a:t>
            </a:r>
            <a:r>
              <a:rPr lang="tr-TR" sz="1800" dirty="0"/>
              <a:t> </a:t>
            </a:r>
            <a:r>
              <a:rPr lang="tr-TR" sz="1800" dirty="0" err="1"/>
              <a:t>ın</a:t>
            </a:r>
            <a:r>
              <a:rPr lang="tr-TR" sz="1800" dirty="0"/>
              <a:t> sadece bir </a:t>
            </a:r>
            <a:r>
              <a:rPr lang="tr-TR" sz="1800" b="1" dirty="0"/>
              <a:t>alt kümesidir</a:t>
            </a:r>
            <a:r>
              <a:rPr lang="tr-TR" sz="1800" dirty="0"/>
              <a:t>, </a:t>
            </a:r>
            <a:endParaRPr lang="tr-TR" sz="2000" b="0" dirty="0"/>
          </a:p>
          <a:p>
            <a:pPr marL="0" lvl="0" indent="0" algn="l" rtl="0">
              <a:lnSpc>
                <a:spcPct val="100000"/>
              </a:lnSpc>
              <a:spcBef>
                <a:spcPts val="0"/>
              </a:spcBef>
              <a:spcAft>
                <a:spcPts val="0"/>
              </a:spcAft>
              <a:buNone/>
            </a:pPr>
            <a:endParaRPr lang="tr-TR" sz="1800" dirty="0"/>
          </a:p>
          <a:p>
            <a:pPr marL="0" lvl="0" indent="0" algn="l" rtl="0">
              <a:lnSpc>
                <a:spcPct val="100000"/>
              </a:lnSpc>
              <a:spcBef>
                <a:spcPts val="0"/>
              </a:spcBef>
              <a:spcAft>
                <a:spcPts val="0"/>
              </a:spcAft>
              <a:buNone/>
            </a:pPr>
            <a:r>
              <a:rPr lang="tr-TR" sz="1800" dirty="0"/>
              <a:t>İnsanların, mümkün olan en yüksek değere sahip ürünleri üretken ve yaratıcı bir şekilde sunarken, karmaşık uyarlanabilir sorunları ele alabilecekleri bir çerçeve.</a:t>
            </a:r>
          </a:p>
          <a:p>
            <a:pPr marL="0" lvl="0" indent="0" algn="l" rtl="0">
              <a:lnSpc>
                <a:spcPct val="100000"/>
              </a:lnSpc>
              <a:spcBef>
                <a:spcPts val="0"/>
              </a:spcBef>
              <a:spcAft>
                <a:spcPts val="0"/>
              </a:spcAft>
              <a:buNone/>
            </a:pPr>
            <a:endParaRPr lang="tr-TR" sz="1800" dirty="0"/>
          </a:p>
          <a:p>
            <a:pPr marL="0" lvl="0" indent="0" algn="l" rtl="0">
              <a:lnSpc>
                <a:spcPct val="100000"/>
              </a:lnSpc>
              <a:spcBef>
                <a:spcPts val="0"/>
              </a:spcBef>
              <a:spcAft>
                <a:spcPts val="0"/>
              </a:spcAft>
              <a:buNone/>
            </a:pPr>
            <a:r>
              <a:rPr lang="tr-TR" sz="1800" dirty="0"/>
              <a:t>her tür ekip için operasyonel verimliliği artırır.</a:t>
            </a:r>
          </a:p>
          <a:p>
            <a:pPr marL="0" lvl="0" indent="0" algn="l" rtl="0">
              <a:lnSpc>
                <a:spcPct val="100000"/>
              </a:lnSpc>
              <a:spcBef>
                <a:spcPts val="0"/>
              </a:spcBef>
              <a:spcAft>
                <a:spcPts val="0"/>
              </a:spcAft>
              <a:buNone/>
            </a:pPr>
            <a:r>
              <a:rPr lang="tr-TR" sz="1800" dirty="0"/>
              <a:t>Teknik bir ekip olabilir, </a:t>
            </a:r>
          </a:p>
          <a:p>
            <a:pPr marL="0" lvl="0" indent="0" algn="l" rtl="0">
              <a:lnSpc>
                <a:spcPct val="100000"/>
              </a:lnSpc>
              <a:spcBef>
                <a:spcPts val="0"/>
              </a:spcBef>
              <a:spcAft>
                <a:spcPts val="0"/>
              </a:spcAft>
              <a:buNone/>
            </a:pPr>
            <a:r>
              <a:rPr lang="tr-TR" sz="1800" dirty="0"/>
              <a:t>bir iş süreci iyileştirme ekibi olabilir, </a:t>
            </a:r>
          </a:p>
          <a:p>
            <a:pPr marL="0" lvl="0" indent="0" algn="l" rtl="0">
              <a:lnSpc>
                <a:spcPct val="100000"/>
              </a:lnSpc>
              <a:spcBef>
                <a:spcPts val="0"/>
              </a:spcBef>
              <a:spcAft>
                <a:spcPts val="0"/>
              </a:spcAft>
              <a:buNone/>
            </a:pPr>
            <a:r>
              <a:rPr lang="tr-TR" sz="1800" dirty="0"/>
              <a:t>bir finansal planlama ve analiz ekibi olabilir.  </a:t>
            </a:r>
          </a:p>
          <a:p>
            <a:pPr marL="0" lvl="0" indent="0" algn="l" rtl="0">
              <a:lnSpc>
                <a:spcPct val="100000"/>
              </a:lnSpc>
              <a:spcBef>
                <a:spcPts val="0"/>
              </a:spcBef>
              <a:spcAft>
                <a:spcPts val="0"/>
              </a:spcAft>
              <a:buNone/>
            </a:pPr>
            <a:r>
              <a:rPr lang="tr-TR" sz="1800" dirty="0" err="1"/>
              <a:t>scrum</a:t>
            </a:r>
            <a:r>
              <a:rPr lang="tr-TR" sz="1800" dirty="0"/>
              <a:t>, </a:t>
            </a:r>
            <a:r>
              <a:rPr lang="tr-TR" sz="1800" b="1" dirty="0"/>
              <a:t>her türden farklı takım ve disipline uygulanabilir </a:t>
            </a:r>
          </a:p>
          <a:p>
            <a:pPr marL="0" lvl="0" indent="0" algn="l" rtl="0">
              <a:lnSpc>
                <a:spcPct val="100000"/>
              </a:lnSpc>
              <a:spcBef>
                <a:spcPts val="0"/>
              </a:spcBef>
              <a:spcAft>
                <a:spcPts val="0"/>
              </a:spcAft>
              <a:buNone/>
            </a:pPr>
            <a:endParaRPr lang="tr-TR" sz="1800" dirty="0"/>
          </a:p>
          <a:p>
            <a:pPr marL="0" lvl="0" indent="0" algn="l" rtl="0">
              <a:lnSpc>
                <a:spcPct val="100000"/>
              </a:lnSpc>
              <a:spcBef>
                <a:spcPts val="0"/>
              </a:spcBef>
              <a:spcAft>
                <a:spcPts val="0"/>
              </a:spcAft>
              <a:buNone/>
            </a:pPr>
            <a:r>
              <a:rPr lang="tr-TR" sz="1800" dirty="0"/>
              <a:t>departmanınız, ekibiniz, işletmeniz içinde operasyonel </a:t>
            </a:r>
            <a:r>
              <a:rPr lang="tr-TR" sz="1800" b="1" dirty="0"/>
              <a:t>verimliliği artırmak için gerçekten harika bir araçtır</a:t>
            </a:r>
            <a:r>
              <a:rPr lang="tr-TR" sz="1800" dirty="0"/>
              <a:t>.</a:t>
            </a:r>
          </a:p>
          <a:p>
            <a:pPr marL="0" lvl="0" indent="0" algn="l" rtl="0">
              <a:lnSpc>
                <a:spcPct val="100000"/>
              </a:lnSpc>
              <a:spcBef>
                <a:spcPts val="0"/>
              </a:spcBef>
              <a:spcAft>
                <a:spcPts val="0"/>
              </a:spcAft>
              <a:buNone/>
            </a:pPr>
            <a:r>
              <a:rPr lang="tr-TR" sz="1800" dirty="0" err="1"/>
              <a:t>scrum'un</a:t>
            </a:r>
            <a:r>
              <a:rPr lang="tr-TR" sz="1800" dirty="0"/>
              <a:t> çok kolaydır yani </a:t>
            </a:r>
            <a:r>
              <a:rPr lang="tr-TR" sz="1800" b="1" dirty="0"/>
              <a:t>kurallar ve sorumluluklar açısından anlaşılması çok basittir</a:t>
            </a:r>
            <a:r>
              <a:rPr lang="tr-TR" sz="1800" dirty="0"/>
              <a:t>.</a:t>
            </a:r>
          </a:p>
          <a:p>
            <a:pPr marL="0" lvl="0" indent="0" algn="l" rtl="0">
              <a:lnSpc>
                <a:spcPct val="100000"/>
              </a:lnSpc>
              <a:spcBef>
                <a:spcPts val="0"/>
              </a:spcBef>
              <a:spcAft>
                <a:spcPts val="0"/>
              </a:spcAft>
              <a:buNone/>
            </a:pPr>
            <a:endParaRPr lang="tr-TR" sz="1800" dirty="0"/>
          </a:p>
          <a:p>
            <a:pPr marL="0" lvl="0" indent="0" algn="l" rtl="0">
              <a:lnSpc>
                <a:spcPct val="100000"/>
              </a:lnSpc>
              <a:spcBef>
                <a:spcPts val="0"/>
              </a:spcBef>
              <a:spcAft>
                <a:spcPts val="0"/>
              </a:spcAft>
              <a:buNone/>
            </a:pPr>
            <a:r>
              <a:rPr lang="tr-TR" sz="1800" b="1" dirty="0"/>
              <a:t>Zorluk bunları yapabilmekte</a:t>
            </a:r>
          </a:p>
          <a:p>
            <a:pPr marL="0" lvl="0" indent="0" algn="l" rtl="0">
              <a:lnSpc>
                <a:spcPct val="100000"/>
              </a:lnSpc>
              <a:spcBef>
                <a:spcPts val="0"/>
              </a:spcBef>
              <a:spcAft>
                <a:spcPts val="0"/>
              </a:spcAft>
              <a:buNone/>
            </a:pPr>
            <a:r>
              <a:rPr lang="tr-TR" sz="1800" b="1" dirty="0"/>
              <a:t>Scrum </a:t>
            </a:r>
            <a:r>
              <a:rPr lang="tr-TR" sz="1800" b="1" dirty="0" err="1"/>
              <a:t>master</a:t>
            </a:r>
            <a:r>
              <a:rPr lang="tr-TR" sz="1800" b="1" dirty="0"/>
              <a:t> olmakta zorluk yok</a:t>
            </a:r>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endParaRPr dirty="0"/>
          </a:p>
          <a:p>
            <a:pPr marL="0" lvl="0" indent="0" algn="l" rtl="0">
              <a:lnSpc>
                <a:spcPct val="140000"/>
              </a:lnSpc>
              <a:spcBef>
                <a:spcPts val="0"/>
              </a:spcBef>
              <a:spcAft>
                <a:spcPts val="0"/>
              </a:spcAft>
              <a:buNone/>
            </a:pPr>
            <a:r>
              <a:rPr lang="tr-TR" sz="1200" dirty="0" err="1">
                <a:solidFill>
                  <a:srgbClr val="3C3B37"/>
                </a:solidFill>
                <a:latin typeface="Roboto"/>
                <a:ea typeface="Roboto"/>
                <a:cs typeface="Roboto"/>
                <a:sym typeface="Roboto"/>
              </a:rPr>
              <a:t>scrum</a:t>
            </a:r>
            <a:r>
              <a:rPr lang="tr-TR" sz="1200" dirty="0">
                <a:solidFill>
                  <a:srgbClr val="3C3B37"/>
                </a:solidFill>
                <a:latin typeface="Roboto"/>
                <a:ea typeface="Roboto"/>
                <a:cs typeface="Roboto"/>
                <a:sym typeface="Roboto"/>
              </a:rPr>
              <a:t> is </a:t>
            </a:r>
            <a:r>
              <a:rPr lang="tr-TR" sz="1200" dirty="0" err="1">
                <a:solidFill>
                  <a:srgbClr val="3C3B37"/>
                </a:solidFill>
                <a:latin typeface="Roboto"/>
                <a:ea typeface="Roboto"/>
                <a:cs typeface="Roboto"/>
                <a:sym typeface="Roboto"/>
              </a:rPr>
              <a:t>just</a:t>
            </a:r>
            <a:r>
              <a:rPr lang="tr-TR" sz="1200" dirty="0">
                <a:solidFill>
                  <a:srgbClr val="3C3B37"/>
                </a:solidFill>
                <a:latin typeface="Roboto"/>
                <a:ea typeface="Roboto"/>
                <a:cs typeface="Roboto"/>
                <a:sym typeface="Roboto"/>
              </a:rPr>
              <a:t> a </a:t>
            </a:r>
            <a:r>
              <a:rPr lang="tr-TR" sz="1200" b="1" dirty="0" err="1">
                <a:solidFill>
                  <a:srgbClr val="3C3B37"/>
                </a:solidFill>
                <a:latin typeface="Roboto"/>
                <a:ea typeface="Roboto"/>
                <a:cs typeface="Roboto"/>
                <a:sym typeface="Roboto"/>
              </a:rPr>
              <a:t>subset</a:t>
            </a:r>
            <a:r>
              <a:rPr lang="tr-TR" sz="1200" b="1" dirty="0">
                <a:solidFill>
                  <a:srgbClr val="3C3B37"/>
                </a:solidFill>
                <a:latin typeface="Roboto"/>
                <a:ea typeface="Roboto"/>
                <a:cs typeface="Roboto"/>
                <a:sym typeface="Roboto"/>
              </a:rPr>
              <a:t> of of agile</a:t>
            </a:r>
            <a:r>
              <a:rPr lang="tr-TR" sz="1200" dirty="0">
                <a:solidFill>
                  <a:srgbClr val="3C3B37"/>
                </a:solidFill>
                <a:latin typeface="Roboto"/>
                <a:ea typeface="Roboto"/>
                <a:cs typeface="Roboto"/>
                <a:sym typeface="Roboto"/>
              </a:rPr>
              <a:t> in </a:t>
            </a:r>
            <a:r>
              <a:rPr lang="tr-TR" sz="1200" dirty="0" err="1">
                <a:solidFill>
                  <a:srgbClr val="3C3B37"/>
                </a:solidFill>
                <a:latin typeface="Roboto"/>
                <a:ea typeface="Roboto"/>
                <a:cs typeface="Roboto"/>
                <a:sym typeface="Roboto"/>
              </a:rPr>
              <a:t>that</a:t>
            </a:r>
            <a:r>
              <a:rPr lang="tr-TR" sz="1200" dirty="0">
                <a:solidFill>
                  <a:srgbClr val="3C3B37"/>
                </a:solidFill>
                <a:latin typeface="Roboto"/>
                <a:ea typeface="Roboto"/>
                <a:cs typeface="Roboto"/>
                <a:sym typeface="Roboto"/>
              </a:rPr>
              <a:t> sense it </a:t>
            </a:r>
            <a:r>
              <a:rPr lang="tr-TR" sz="1200" dirty="0" err="1">
                <a:solidFill>
                  <a:srgbClr val="3C3B37"/>
                </a:solidFill>
                <a:latin typeface="Roboto"/>
                <a:ea typeface="Roboto"/>
                <a:cs typeface="Roboto"/>
                <a:sym typeface="Roboto"/>
              </a:rPr>
              <a:t>enhances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operational</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efficiencies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for</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sort</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 it can be.</a:t>
            </a: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r>
              <a:rPr lang="tr-TR" sz="1200" dirty="0" err="1">
                <a:solidFill>
                  <a:srgbClr val="3C3B37"/>
                </a:solidFill>
                <a:latin typeface="Roboto"/>
                <a:ea typeface="Roboto"/>
                <a:cs typeface="Roboto"/>
                <a:sym typeface="Roboto"/>
              </a:rPr>
              <a:t>It</a:t>
            </a:r>
            <a:r>
              <a:rPr lang="tr-TR" sz="1200" dirty="0">
                <a:solidFill>
                  <a:srgbClr val="3C3B37"/>
                </a:solidFill>
                <a:latin typeface="Roboto"/>
                <a:ea typeface="Roboto"/>
                <a:cs typeface="Roboto"/>
                <a:sym typeface="Roboto"/>
              </a:rPr>
              <a:t> can be a </a:t>
            </a:r>
            <a:r>
              <a:rPr lang="tr-TR" sz="1200" dirty="0" err="1">
                <a:solidFill>
                  <a:srgbClr val="3C3B37"/>
                </a:solidFill>
                <a:latin typeface="Roboto"/>
                <a:ea typeface="Roboto"/>
                <a:cs typeface="Roboto"/>
                <a:sym typeface="Roboto"/>
              </a:rPr>
              <a:t>technical</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  it can be a </a:t>
            </a:r>
            <a:r>
              <a:rPr lang="tr-TR" sz="1200" dirty="0" err="1">
                <a:solidFill>
                  <a:srgbClr val="3C3B37"/>
                </a:solidFill>
                <a:latin typeface="Roboto"/>
                <a:ea typeface="Roboto"/>
                <a:cs typeface="Roboto"/>
                <a:sym typeface="Roboto"/>
              </a:rPr>
              <a:t>business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process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improvement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 it can be a </a:t>
            </a:r>
            <a:r>
              <a:rPr lang="tr-TR" sz="1200" dirty="0" err="1">
                <a:solidFill>
                  <a:srgbClr val="3C3B37"/>
                </a:solidFill>
                <a:latin typeface="Roboto"/>
                <a:ea typeface="Roboto"/>
                <a:cs typeface="Roboto"/>
                <a:sym typeface="Roboto"/>
              </a:rPr>
              <a:t>financial</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planning</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analysis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scrum</a:t>
            </a:r>
            <a:r>
              <a:rPr lang="tr-TR" sz="1200" dirty="0">
                <a:solidFill>
                  <a:srgbClr val="3C3B37"/>
                </a:solidFill>
                <a:latin typeface="Roboto"/>
                <a:ea typeface="Roboto"/>
                <a:cs typeface="Roboto"/>
                <a:sym typeface="Roboto"/>
              </a:rPr>
              <a:t> can be </a:t>
            </a:r>
            <a:r>
              <a:rPr lang="tr-TR" sz="1200" dirty="0" err="1">
                <a:solidFill>
                  <a:srgbClr val="3C3B37"/>
                </a:solidFill>
                <a:latin typeface="Roboto"/>
                <a:ea typeface="Roboto"/>
                <a:cs typeface="Roboto"/>
                <a:sym typeface="Roboto"/>
              </a:rPr>
              <a:t>applied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all</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sorts</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different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disciplines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it's</a:t>
            </a:r>
            <a:r>
              <a:rPr lang="tr-TR" sz="1200" dirty="0">
                <a:solidFill>
                  <a:srgbClr val="3C3B37"/>
                </a:solidFill>
                <a:latin typeface="Roboto"/>
                <a:ea typeface="Roboto"/>
                <a:cs typeface="Roboto"/>
                <a:sym typeface="Roboto"/>
              </a:rPr>
              <a:t> a </a:t>
            </a:r>
            <a:r>
              <a:rPr lang="tr-TR" sz="1200" dirty="0" err="1">
                <a:solidFill>
                  <a:srgbClr val="3C3B37"/>
                </a:solidFill>
                <a:latin typeface="Roboto"/>
                <a:ea typeface="Roboto"/>
                <a:cs typeface="Roboto"/>
                <a:sym typeface="Roboto"/>
              </a:rPr>
              <a:t>really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great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tool</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for</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increasing</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operational</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efficiency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within</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your</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department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your</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your</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enterprise</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r>
              <a:rPr lang="tr-TR" sz="1200" dirty="0" err="1">
                <a:solidFill>
                  <a:srgbClr val="3C3B37"/>
                </a:solidFill>
                <a:latin typeface="Roboto"/>
                <a:ea typeface="Roboto"/>
                <a:cs typeface="Roboto"/>
                <a:sym typeface="Roboto"/>
              </a:rPr>
              <a:t>we</a:t>
            </a:r>
            <a:r>
              <a:rPr lang="tr-TR" sz="1200" dirty="0">
                <a:solidFill>
                  <a:srgbClr val="3C3B37"/>
                </a:solidFill>
                <a:latin typeface="Roboto"/>
                <a:ea typeface="Roboto"/>
                <a:cs typeface="Roboto"/>
                <a:sym typeface="Roboto"/>
              </a:rPr>
              <a:t> can start </a:t>
            </a:r>
            <a:r>
              <a:rPr lang="tr-TR" sz="1200" dirty="0" err="1">
                <a:solidFill>
                  <a:srgbClr val="3C3B37"/>
                </a:solidFill>
                <a:latin typeface="Roboto"/>
                <a:ea typeface="Roboto"/>
                <a:cs typeface="Roboto"/>
                <a:sym typeface="Roboto"/>
              </a:rPr>
              <a:t>by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saying</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that</a:t>
            </a:r>
            <a:r>
              <a:rPr lang="tr-TR" sz="1200"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scrum</a:t>
            </a:r>
            <a:r>
              <a:rPr lang="tr-TR" sz="1200" b="1" dirty="0">
                <a:solidFill>
                  <a:srgbClr val="3C3B37"/>
                </a:solidFill>
                <a:latin typeface="Roboto"/>
                <a:ea typeface="Roboto"/>
                <a:cs typeface="Roboto"/>
                <a:sym typeface="Roboto"/>
              </a:rPr>
              <a:t> is a </a:t>
            </a:r>
            <a:r>
              <a:rPr lang="tr-TR" sz="1200" b="1" dirty="0" err="1">
                <a:solidFill>
                  <a:srgbClr val="3C3B37"/>
                </a:solidFill>
                <a:latin typeface="Roboto"/>
                <a:ea typeface="Roboto"/>
                <a:cs typeface="Roboto"/>
                <a:sym typeface="Roboto"/>
              </a:rPr>
              <a:t>very</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lightweight</a:t>
            </a:r>
            <a:r>
              <a:rPr lang="tr-TR" sz="1200" b="1" dirty="0">
                <a:solidFill>
                  <a:srgbClr val="3C3B37"/>
                </a:solidFill>
                <a:latin typeface="Roboto"/>
                <a:ea typeface="Roboto"/>
                <a:cs typeface="Roboto"/>
                <a:sym typeface="Roboto"/>
              </a:rPr>
              <a:t>.</a:t>
            </a:r>
            <a:endParaRPr sz="1200" b="1" dirty="0">
              <a:solidFill>
                <a:srgbClr val="3C3B37"/>
              </a:solidFill>
              <a:latin typeface="Roboto"/>
              <a:ea typeface="Roboto"/>
              <a:cs typeface="Roboto"/>
              <a:sym typeface="Roboto"/>
            </a:endParaRPr>
          </a:p>
          <a:p>
            <a:pPr marL="0" lvl="0" indent="0" algn="l" rtl="0">
              <a:lnSpc>
                <a:spcPct val="140000"/>
              </a:lnSpc>
              <a:spcBef>
                <a:spcPts val="0"/>
              </a:spcBef>
              <a:spcAft>
                <a:spcPts val="0"/>
              </a:spcAft>
              <a:buNone/>
            </a:pPr>
            <a:r>
              <a:rPr lang="tr-TR" sz="1200" b="1" dirty="0" err="1">
                <a:solidFill>
                  <a:srgbClr val="3C3B37"/>
                </a:solidFill>
                <a:latin typeface="Roboto"/>
                <a:ea typeface="Roboto"/>
                <a:cs typeface="Roboto"/>
                <a:sym typeface="Roboto"/>
              </a:rPr>
              <a:t>It's</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very</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simple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to</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understand</a:t>
            </a:r>
            <a:r>
              <a:rPr lang="tr-TR" sz="1200" b="1" dirty="0">
                <a:solidFill>
                  <a:srgbClr val="3C3B37"/>
                </a:solidFill>
                <a:latin typeface="Roboto"/>
                <a:ea typeface="Roboto"/>
                <a:cs typeface="Roboto"/>
                <a:sym typeface="Roboto"/>
              </a:rPr>
              <a:t> </a:t>
            </a:r>
            <a:r>
              <a:rPr lang="tr-TR" sz="1200" dirty="0">
                <a:solidFill>
                  <a:srgbClr val="3C3B37"/>
                </a:solidFill>
                <a:latin typeface="Roboto"/>
                <a:ea typeface="Roboto"/>
                <a:cs typeface="Roboto"/>
                <a:sym typeface="Roboto"/>
              </a:rPr>
              <a:t>in </a:t>
            </a:r>
            <a:r>
              <a:rPr lang="tr-TR" sz="1200" dirty="0" err="1">
                <a:solidFill>
                  <a:srgbClr val="3C3B37"/>
                </a:solidFill>
                <a:latin typeface="Roboto"/>
                <a:ea typeface="Roboto"/>
                <a:cs typeface="Roboto"/>
                <a:sym typeface="Roboto"/>
              </a:rPr>
              <a:t>terms</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methodology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rules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responsibilities</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However</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it's</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difficult</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for</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management</a:t>
            </a:r>
            <a:r>
              <a:rPr lang="tr-TR" sz="1200" b="1" dirty="0">
                <a:solidFill>
                  <a:srgbClr val="3C3B37"/>
                </a:solidFill>
                <a:latin typeface="Roboto"/>
                <a:ea typeface="Roboto"/>
                <a:cs typeface="Roboto"/>
                <a:sym typeface="Roboto"/>
              </a:rPr>
              <a:t> </a:t>
            </a:r>
            <a:endParaRPr sz="1200" dirty="0">
              <a:solidFill>
                <a:srgbClr val="3C3B37"/>
              </a:solidFill>
              <a:latin typeface="Roboto"/>
              <a:ea typeface="Roboto"/>
              <a:cs typeface="Roboto"/>
              <a:sym typeface="Roboto"/>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bb74fd3b0a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bb74fd3b0a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dirty="0"/>
              <a:t>Scrum, </a:t>
            </a:r>
            <a:r>
              <a:rPr lang="tr-TR" b="1" dirty="0"/>
              <a:t>sprint olarak bilinen kısa yinelemeler </a:t>
            </a:r>
            <a:r>
              <a:rPr lang="tr-TR" dirty="0"/>
              <a:t>yoluyla sık sık iş/</a:t>
            </a:r>
            <a:r>
              <a:rPr lang="tr-TR" b="1" dirty="0"/>
              <a:t>ticari değeri sağlamayı </a:t>
            </a:r>
            <a:r>
              <a:rPr lang="tr-TR" dirty="0"/>
              <a:t>vurgular.</a:t>
            </a:r>
          </a:p>
          <a:p>
            <a:pPr marL="0" lvl="0" indent="0" algn="l" rtl="0">
              <a:lnSpc>
                <a:spcPct val="100000"/>
              </a:lnSpc>
              <a:spcBef>
                <a:spcPts val="0"/>
              </a:spcBef>
              <a:spcAft>
                <a:spcPts val="0"/>
              </a:spcAft>
              <a:buNone/>
            </a:pPr>
            <a:r>
              <a:rPr lang="tr-TR" dirty="0"/>
              <a:t>Başarılı bir ürün geliştirmek için bir </a:t>
            </a:r>
            <a:r>
              <a:rPr lang="tr-TR" b="1" dirty="0"/>
              <a:t>ürün biriktirme listesi oluşturarak </a:t>
            </a:r>
            <a:r>
              <a:rPr lang="tr-TR" dirty="0"/>
              <a:t>başlarsınız. </a:t>
            </a:r>
          </a:p>
          <a:p>
            <a:pPr marL="0" lvl="0" indent="0" algn="l" rtl="0">
              <a:lnSpc>
                <a:spcPct val="100000"/>
              </a:lnSpc>
              <a:spcBef>
                <a:spcPts val="0"/>
              </a:spcBef>
              <a:spcAft>
                <a:spcPts val="0"/>
              </a:spcAft>
              <a:buNone/>
            </a:pPr>
            <a:r>
              <a:rPr lang="tr-TR" dirty="0"/>
              <a:t>Bu, yapılmakta olan işe görünürlük sağlar ve </a:t>
            </a:r>
            <a:r>
              <a:rPr lang="tr-TR" b="1" dirty="0"/>
              <a:t>geri bildirim için fırsatlar </a:t>
            </a:r>
            <a:r>
              <a:rPr lang="tr-TR" dirty="0"/>
              <a:t>yaratır.</a:t>
            </a:r>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r>
              <a:rPr lang="tr-TR" dirty="0"/>
              <a:t>Bu, ürün özelliklerinin bir listesidir.</a:t>
            </a:r>
          </a:p>
          <a:p>
            <a:pPr marL="0" lvl="0" indent="0" algn="l" rtl="0">
              <a:lnSpc>
                <a:spcPct val="100000"/>
              </a:lnSpc>
              <a:spcBef>
                <a:spcPts val="0"/>
              </a:spcBef>
              <a:spcAft>
                <a:spcPts val="0"/>
              </a:spcAft>
              <a:buNone/>
            </a:pPr>
            <a:r>
              <a:rPr lang="tr-TR" dirty="0"/>
              <a:t>Ürün İş Listesini kullanarak, </a:t>
            </a:r>
          </a:p>
          <a:p>
            <a:pPr marL="0" lvl="0" indent="0" algn="l" rtl="0">
              <a:lnSpc>
                <a:spcPct val="100000"/>
              </a:lnSpc>
              <a:spcBef>
                <a:spcPts val="0"/>
              </a:spcBef>
              <a:spcAft>
                <a:spcPts val="0"/>
              </a:spcAft>
              <a:buNone/>
            </a:pPr>
            <a:r>
              <a:rPr lang="tr-TR" dirty="0"/>
              <a:t>her zaman önce en önemli maddeler üzerinde çalışırsınız.</a:t>
            </a:r>
          </a:p>
          <a:p>
            <a:pPr marL="0" lvl="0" indent="0" algn="l" rtl="0">
              <a:lnSpc>
                <a:spcPct val="100000"/>
              </a:lnSpc>
              <a:spcBef>
                <a:spcPts val="0"/>
              </a:spcBef>
              <a:spcAft>
                <a:spcPts val="0"/>
              </a:spcAft>
              <a:buNone/>
            </a:pPr>
            <a:r>
              <a:rPr lang="tr-TR" dirty="0"/>
              <a:t>Teslimat Günlük toplantı</a:t>
            </a:r>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r>
              <a:rPr lang="tr-TR" dirty="0"/>
              <a:t>Scrum </a:t>
            </a:r>
            <a:r>
              <a:rPr lang="tr-TR" dirty="0" err="1"/>
              <a:t>emphasizes</a:t>
            </a:r>
            <a:r>
              <a:rPr lang="tr-TR" dirty="0"/>
              <a:t> </a:t>
            </a:r>
            <a:r>
              <a:rPr lang="tr-TR" dirty="0" err="1"/>
              <a:t>delivering</a:t>
            </a:r>
            <a:r>
              <a:rPr lang="tr-TR" dirty="0"/>
              <a:t> </a:t>
            </a:r>
            <a:r>
              <a:rPr lang="tr-TR" dirty="0" err="1"/>
              <a:t>business</a:t>
            </a:r>
            <a:r>
              <a:rPr lang="tr-TR" dirty="0"/>
              <a:t> </a:t>
            </a:r>
            <a:r>
              <a:rPr lang="tr-TR" dirty="0" err="1"/>
              <a:t>value</a:t>
            </a:r>
            <a:r>
              <a:rPr lang="tr-TR" dirty="0"/>
              <a:t> </a:t>
            </a:r>
            <a:r>
              <a:rPr lang="tr-TR" dirty="0" err="1"/>
              <a:t>frequently</a:t>
            </a:r>
            <a:r>
              <a:rPr lang="tr-TR" dirty="0"/>
              <a:t> </a:t>
            </a:r>
            <a:r>
              <a:rPr lang="tr-TR" dirty="0" err="1"/>
              <a:t>through</a:t>
            </a:r>
            <a:r>
              <a:rPr lang="tr-TR" dirty="0"/>
              <a:t> </a:t>
            </a:r>
            <a:r>
              <a:rPr lang="tr-TR" dirty="0" err="1"/>
              <a:t>short</a:t>
            </a:r>
            <a:r>
              <a:rPr lang="tr-TR" dirty="0"/>
              <a:t> </a:t>
            </a:r>
            <a:r>
              <a:rPr lang="tr-TR" dirty="0" err="1"/>
              <a:t>iterations</a:t>
            </a:r>
            <a:r>
              <a:rPr lang="tr-TR" dirty="0"/>
              <a:t> </a:t>
            </a:r>
            <a:r>
              <a:rPr lang="tr-TR" dirty="0" err="1"/>
              <a:t>known</a:t>
            </a:r>
            <a:r>
              <a:rPr lang="tr-TR" dirty="0"/>
              <a:t> as </a:t>
            </a:r>
            <a:r>
              <a:rPr lang="tr-TR" dirty="0" err="1"/>
              <a:t>sprints</a:t>
            </a:r>
            <a:r>
              <a:rPr lang="tr-TR" dirty="0"/>
              <a:t>.</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err="1"/>
              <a:t>To</a:t>
            </a:r>
            <a:r>
              <a:rPr lang="tr-TR" dirty="0"/>
              <a:t> </a:t>
            </a:r>
            <a:r>
              <a:rPr lang="tr-TR" dirty="0" err="1"/>
              <a:t>develop</a:t>
            </a:r>
            <a:r>
              <a:rPr lang="tr-TR" dirty="0"/>
              <a:t> a </a:t>
            </a:r>
            <a:r>
              <a:rPr lang="tr-TR" dirty="0" err="1"/>
              <a:t>successful</a:t>
            </a:r>
            <a:r>
              <a:rPr lang="tr-TR" dirty="0"/>
              <a:t> </a:t>
            </a:r>
            <a:r>
              <a:rPr lang="tr-TR" dirty="0" err="1"/>
              <a:t>product</a:t>
            </a:r>
            <a:r>
              <a:rPr lang="tr-TR" dirty="0"/>
              <a:t>, </a:t>
            </a:r>
            <a:r>
              <a:rPr lang="tr-TR" dirty="0" err="1"/>
              <a:t>you</a:t>
            </a:r>
            <a:r>
              <a:rPr lang="tr-TR" dirty="0"/>
              <a:t> start </a:t>
            </a:r>
            <a:r>
              <a:rPr lang="tr-TR" dirty="0" err="1"/>
              <a:t>by</a:t>
            </a:r>
            <a:r>
              <a:rPr lang="tr-TR" dirty="0"/>
              <a:t> </a:t>
            </a:r>
            <a:r>
              <a:rPr lang="tr-TR" dirty="0" err="1"/>
              <a:t>creating</a:t>
            </a:r>
            <a:r>
              <a:rPr lang="tr-TR" dirty="0"/>
              <a:t> a </a:t>
            </a:r>
            <a:r>
              <a:rPr lang="tr-TR" dirty="0" err="1"/>
              <a:t>product</a:t>
            </a:r>
            <a:r>
              <a:rPr lang="tr-TR" dirty="0"/>
              <a:t> </a:t>
            </a:r>
            <a:r>
              <a:rPr lang="tr-TR" dirty="0" err="1"/>
              <a:t>backlog</a:t>
            </a:r>
            <a:r>
              <a:rPr lang="tr-TR" dirty="0"/>
              <a:t>. </a:t>
            </a:r>
            <a:r>
              <a:rPr lang="tr-TR" dirty="0" err="1"/>
              <a:t>This</a:t>
            </a:r>
            <a:r>
              <a:rPr lang="tr-TR" dirty="0"/>
              <a:t> is a </a:t>
            </a:r>
            <a:r>
              <a:rPr lang="tr-TR" dirty="0" err="1"/>
              <a:t>list</a:t>
            </a:r>
            <a:r>
              <a:rPr lang="tr-TR" dirty="0"/>
              <a:t> of </a:t>
            </a:r>
            <a:r>
              <a:rPr lang="tr-TR" dirty="0" err="1"/>
              <a:t>product</a:t>
            </a:r>
            <a:r>
              <a:rPr lang="tr-TR" dirty="0"/>
              <a:t> </a:t>
            </a:r>
            <a:r>
              <a:rPr lang="tr-TR" dirty="0" err="1"/>
              <a:t>features</a:t>
            </a:r>
            <a:r>
              <a:rPr lang="tr-TR" dirty="0"/>
              <a:t>.</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err="1"/>
              <a:t>By</a:t>
            </a:r>
            <a:r>
              <a:rPr lang="tr-TR" dirty="0"/>
              <a:t> </a:t>
            </a:r>
            <a:r>
              <a:rPr lang="tr-TR" dirty="0" err="1"/>
              <a:t>using</a:t>
            </a:r>
            <a:r>
              <a:rPr lang="tr-TR" dirty="0"/>
              <a:t> </a:t>
            </a:r>
            <a:r>
              <a:rPr lang="tr-TR" dirty="0" err="1"/>
              <a:t>the</a:t>
            </a:r>
            <a:r>
              <a:rPr lang="tr-TR" dirty="0"/>
              <a:t> Product </a:t>
            </a:r>
            <a:r>
              <a:rPr lang="tr-TR" dirty="0" err="1"/>
              <a:t>Backlog</a:t>
            </a:r>
            <a:r>
              <a:rPr lang="tr-TR" dirty="0"/>
              <a:t>, </a:t>
            </a:r>
            <a:r>
              <a:rPr lang="tr-TR" dirty="0" err="1"/>
              <a:t>you</a:t>
            </a:r>
            <a:r>
              <a:rPr lang="tr-TR" dirty="0"/>
              <a:t> </a:t>
            </a:r>
            <a:r>
              <a:rPr lang="tr-TR" dirty="0" err="1"/>
              <a:t>always</a:t>
            </a:r>
            <a:r>
              <a:rPr lang="tr-TR" dirty="0"/>
              <a:t> </a:t>
            </a:r>
            <a:r>
              <a:rPr lang="tr-TR" dirty="0" err="1"/>
              <a:t>work</a:t>
            </a:r>
            <a:r>
              <a:rPr lang="tr-TR" dirty="0"/>
              <a:t> on </a:t>
            </a:r>
            <a:r>
              <a:rPr lang="tr-TR" dirty="0" err="1"/>
              <a:t>the</a:t>
            </a:r>
            <a:r>
              <a:rPr lang="tr-TR" dirty="0"/>
              <a:t> </a:t>
            </a:r>
            <a:r>
              <a:rPr lang="tr-TR" dirty="0" err="1"/>
              <a:t>most</a:t>
            </a:r>
            <a:r>
              <a:rPr lang="tr-TR" dirty="0"/>
              <a:t> </a:t>
            </a:r>
            <a:r>
              <a:rPr lang="tr-TR" dirty="0" err="1"/>
              <a:t>important</a:t>
            </a:r>
            <a:r>
              <a:rPr lang="tr-TR" dirty="0"/>
              <a:t> </a:t>
            </a:r>
            <a:r>
              <a:rPr lang="tr-TR" dirty="0" err="1"/>
              <a:t>items</a:t>
            </a:r>
            <a:r>
              <a:rPr lang="tr-TR" dirty="0"/>
              <a:t> </a:t>
            </a:r>
            <a:r>
              <a:rPr lang="tr-TR" dirty="0" err="1"/>
              <a:t>first</a:t>
            </a:r>
            <a:r>
              <a:rPr lang="tr-TR" dirty="0"/>
              <a:t>.</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r>
              <a:rPr lang="tr-TR" dirty="0"/>
              <a:t>Delivery Daily </a:t>
            </a:r>
            <a:r>
              <a:rPr lang="tr-TR" dirty="0" err="1"/>
              <a:t>meeting</a:t>
            </a:r>
            <a:endParaRPr lang="tr-TR" dirty="0"/>
          </a:p>
          <a:p>
            <a:pPr marL="0" lvl="0" indent="0" algn="l" rtl="0">
              <a:lnSpc>
                <a:spcPct val="100000"/>
              </a:lnSpc>
              <a:spcBef>
                <a:spcPts val="0"/>
              </a:spcBef>
              <a:spcAft>
                <a:spcPts val="0"/>
              </a:spcAft>
              <a:buNone/>
            </a:pPr>
            <a:r>
              <a:rPr lang="tr-TR" dirty="0"/>
              <a:t> </a:t>
            </a:r>
          </a:p>
          <a:p>
            <a:pPr marL="0" lvl="0" indent="0" algn="l" rtl="0">
              <a:lnSpc>
                <a:spcPct val="100000"/>
              </a:lnSpc>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bb74fd3b0a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Google Shape;1062;gbb74fd3b0a_0_7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050" dirty="0">
                <a:solidFill>
                  <a:srgbClr val="202122"/>
                </a:solidFill>
                <a:highlight>
                  <a:srgbClr val="FFFFFF"/>
                </a:highlight>
              </a:rPr>
              <a:t>Scrum, 1990'larda </a:t>
            </a:r>
            <a:r>
              <a:rPr lang="tr-TR" sz="1050" dirty="0" err="1">
                <a:solidFill>
                  <a:srgbClr val="202122"/>
                </a:solidFill>
                <a:highlight>
                  <a:srgbClr val="FFFFFF"/>
                </a:highlight>
              </a:rPr>
              <a:t>Ken</a:t>
            </a:r>
            <a:r>
              <a:rPr lang="tr-TR" sz="1050" dirty="0">
                <a:solidFill>
                  <a:srgbClr val="202122"/>
                </a:solidFill>
                <a:highlight>
                  <a:srgbClr val="FFFFFF"/>
                </a:highlight>
              </a:rPr>
              <a:t> </a:t>
            </a:r>
            <a:r>
              <a:rPr lang="tr-TR" sz="1050" dirty="0" err="1">
                <a:solidFill>
                  <a:srgbClr val="202122"/>
                </a:solidFill>
                <a:highlight>
                  <a:srgbClr val="FFFFFF"/>
                </a:highlight>
              </a:rPr>
              <a:t>Schwaber</a:t>
            </a:r>
            <a:r>
              <a:rPr lang="tr-TR" sz="1050" dirty="0">
                <a:solidFill>
                  <a:srgbClr val="202122"/>
                </a:solidFill>
                <a:highlight>
                  <a:srgbClr val="FFFFFF"/>
                </a:highlight>
              </a:rPr>
              <a:t> ve Jeff </a:t>
            </a:r>
            <a:r>
              <a:rPr lang="tr-TR" sz="1050" dirty="0" err="1">
                <a:solidFill>
                  <a:srgbClr val="202122"/>
                </a:solidFill>
                <a:highlight>
                  <a:srgbClr val="FFFFFF"/>
                </a:highlight>
              </a:rPr>
              <a:t>Sutherland</a:t>
            </a:r>
            <a:r>
              <a:rPr lang="tr-TR" sz="1050" dirty="0">
                <a:solidFill>
                  <a:srgbClr val="202122"/>
                </a:solidFill>
                <a:highlight>
                  <a:srgbClr val="FFFFFF"/>
                </a:highlight>
              </a:rPr>
              <a:t> tarafından geliştirilen önde gelen çevik tekniklerden biridir.</a:t>
            </a:r>
          </a:p>
          <a:p>
            <a:pPr marL="0" lvl="0" indent="0" algn="l" rtl="0">
              <a:lnSpc>
                <a:spcPct val="100000"/>
              </a:lnSpc>
              <a:spcBef>
                <a:spcPts val="0"/>
              </a:spcBef>
              <a:spcAft>
                <a:spcPts val="0"/>
              </a:spcAft>
              <a:buNone/>
            </a:pPr>
            <a:r>
              <a:rPr lang="tr-TR" sz="1050" dirty="0">
                <a:solidFill>
                  <a:srgbClr val="202122"/>
                </a:solidFill>
                <a:highlight>
                  <a:srgbClr val="FFFFFF"/>
                </a:highlight>
              </a:rPr>
              <a:t>Tüm projelerin %50'den fazlası bu metodolojiyi kullanıyor</a:t>
            </a:r>
          </a:p>
          <a:p>
            <a:pPr marL="0" lvl="0" indent="0" algn="l" rtl="0">
              <a:lnSpc>
                <a:spcPct val="100000"/>
              </a:lnSpc>
              <a:spcBef>
                <a:spcPts val="0"/>
              </a:spcBef>
              <a:spcAft>
                <a:spcPts val="0"/>
              </a:spcAft>
              <a:buNone/>
            </a:pPr>
            <a:endParaRPr lang="tr-TR" sz="1050" dirty="0">
              <a:solidFill>
                <a:srgbClr val="202122"/>
              </a:solidFill>
              <a:highlight>
                <a:srgbClr val="FFFFFF"/>
              </a:highlight>
            </a:endParaRPr>
          </a:p>
          <a:p>
            <a:pPr marL="0" lvl="0" indent="0" algn="l" rtl="0">
              <a:lnSpc>
                <a:spcPct val="100000"/>
              </a:lnSpc>
              <a:spcBef>
                <a:spcPts val="0"/>
              </a:spcBef>
              <a:spcAft>
                <a:spcPts val="0"/>
              </a:spcAft>
              <a:buNone/>
            </a:pPr>
            <a:r>
              <a:rPr lang="tr-TR" sz="1050" dirty="0">
                <a:solidFill>
                  <a:srgbClr val="202122"/>
                </a:solidFill>
                <a:highlight>
                  <a:srgbClr val="FFFFFF"/>
                </a:highlight>
              </a:rPr>
              <a:t>Orijinal Agile Manifesto, </a:t>
            </a:r>
          </a:p>
          <a:p>
            <a:pPr marL="0" lvl="0" indent="0" algn="l" rtl="0">
              <a:lnSpc>
                <a:spcPct val="100000"/>
              </a:lnSpc>
              <a:spcBef>
                <a:spcPts val="0"/>
              </a:spcBef>
              <a:spcAft>
                <a:spcPts val="0"/>
              </a:spcAft>
              <a:buNone/>
            </a:pPr>
            <a:r>
              <a:rPr lang="tr-TR" sz="1050" dirty="0">
                <a:solidFill>
                  <a:srgbClr val="202122"/>
                </a:solidFill>
                <a:highlight>
                  <a:srgbClr val="FFFFFF"/>
                </a:highlight>
              </a:rPr>
              <a:t>iki haftalık yinelemeler veya ideal bir ekip boyutu önermedi. </a:t>
            </a:r>
          </a:p>
          <a:p>
            <a:pPr marL="0" lvl="0" indent="0" algn="l" rtl="0">
              <a:lnSpc>
                <a:spcPct val="100000"/>
              </a:lnSpc>
              <a:spcBef>
                <a:spcPts val="0"/>
              </a:spcBef>
              <a:spcAft>
                <a:spcPts val="0"/>
              </a:spcAft>
              <a:buNone/>
            </a:pPr>
            <a:r>
              <a:rPr lang="tr-TR" sz="1050" dirty="0">
                <a:solidFill>
                  <a:srgbClr val="202122"/>
                </a:solidFill>
                <a:highlight>
                  <a:srgbClr val="FFFFFF"/>
                </a:highlight>
              </a:rPr>
              <a:t>İnsanları ilk sıraya koyan bir dizi temel değer ortaya koydu.</a:t>
            </a:r>
          </a:p>
          <a:p>
            <a:pPr marL="0" lvl="0" indent="0" algn="l" rtl="0">
              <a:lnSpc>
                <a:spcPct val="100000"/>
              </a:lnSpc>
              <a:spcBef>
                <a:spcPts val="0"/>
              </a:spcBef>
              <a:spcAft>
                <a:spcPts val="0"/>
              </a:spcAft>
              <a:buNone/>
            </a:pPr>
            <a:r>
              <a:rPr lang="tr-TR" sz="1050" dirty="0">
                <a:solidFill>
                  <a:srgbClr val="202122"/>
                </a:solidFill>
                <a:highlight>
                  <a:srgbClr val="FFFFFF"/>
                </a:highlight>
              </a:rPr>
              <a:t>Scrum, agile zihniyetin bir uygulamasıdır</a:t>
            </a:r>
          </a:p>
          <a:p>
            <a:pPr marL="0" lvl="0" indent="0" algn="l" rtl="0">
              <a:lnSpc>
                <a:spcPct val="100000"/>
              </a:lnSpc>
              <a:spcBef>
                <a:spcPts val="0"/>
              </a:spcBef>
              <a:spcAft>
                <a:spcPts val="0"/>
              </a:spcAft>
              <a:buNone/>
            </a:pPr>
            <a:r>
              <a:rPr lang="tr-TR" sz="1050" dirty="0">
                <a:solidFill>
                  <a:srgbClr val="202122"/>
                </a:solidFill>
                <a:highlight>
                  <a:srgbClr val="FFFFFF"/>
                </a:highlight>
              </a:rPr>
              <a:t>Scrum, ekiplerin birlikte çalışmasına yardımcı olan bir çerçevedir.</a:t>
            </a:r>
          </a:p>
          <a:p>
            <a:pPr marL="0" lvl="0" indent="0" algn="l" rtl="0">
              <a:lnSpc>
                <a:spcPct val="100000"/>
              </a:lnSpc>
              <a:spcBef>
                <a:spcPts val="0"/>
              </a:spcBef>
              <a:spcAft>
                <a:spcPts val="0"/>
              </a:spcAft>
              <a:buNone/>
            </a:pPr>
            <a:r>
              <a:rPr lang="tr-TR" sz="1050" dirty="0">
                <a:solidFill>
                  <a:srgbClr val="202122"/>
                </a:solidFill>
                <a:highlight>
                  <a:srgbClr val="FFFFFF"/>
                </a:highlight>
              </a:rPr>
              <a:t>Bu bir çerçevedir. Çevik, bir zihniyet, bir zihniyet ve bir değerler kümesiydi.</a:t>
            </a:r>
          </a:p>
          <a:p>
            <a:pPr marL="0" lvl="0" indent="0" algn="l" rtl="0">
              <a:lnSpc>
                <a:spcPct val="100000"/>
              </a:lnSpc>
              <a:spcBef>
                <a:spcPts val="0"/>
              </a:spcBef>
              <a:spcAft>
                <a:spcPts val="0"/>
              </a:spcAft>
              <a:buNone/>
            </a:pPr>
            <a:r>
              <a:rPr lang="tr-TR" sz="1050" dirty="0">
                <a:solidFill>
                  <a:srgbClr val="202122"/>
                </a:solidFill>
                <a:highlight>
                  <a:srgbClr val="FFFFFF"/>
                </a:highlight>
              </a:rPr>
              <a:t>Scrum, ekipleri bir problem üzerinde çalışırken deneyim yoluyla öğrenmeye,</a:t>
            </a:r>
          </a:p>
          <a:p>
            <a:pPr marL="0" lvl="0" indent="0" algn="l" rtl="0">
              <a:lnSpc>
                <a:spcPct val="100000"/>
              </a:lnSpc>
              <a:spcBef>
                <a:spcPts val="0"/>
              </a:spcBef>
              <a:spcAft>
                <a:spcPts val="0"/>
              </a:spcAft>
              <a:buNone/>
            </a:pPr>
            <a:r>
              <a:rPr lang="tr-TR" sz="1050" dirty="0">
                <a:solidFill>
                  <a:srgbClr val="202122"/>
                </a:solidFill>
                <a:highlight>
                  <a:srgbClr val="FFFFFF"/>
                </a:highlight>
              </a:rPr>
              <a:t> kendi kendini organize etmeye teşvik eder. </a:t>
            </a:r>
          </a:p>
          <a:p>
            <a:pPr marL="0" lvl="0" indent="0" algn="l" rtl="0">
              <a:lnSpc>
                <a:spcPct val="100000"/>
              </a:lnSpc>
              <a:spcBef>
                <a:spcPts val="0"/>
              </a:spcBef>
              <a:spcAft>
                <a:spcPts val="0"/>
              </a:spcAft>
              <a:buNone/>
            </a:pPr>
            <a:r>
              <a:rPr lang="tr-TR" sz="1050" dirty="0">
                <a:solidFill>
                  <a:srgbClr val="202122"/>
                </a:solidFill>
                <a:highlight>
                  <a:srgbClr val="FFFFFF"/>
                </a:highlight>
              </a:rPr>
              <a:t>Sürekli gelişmek için kazançlarınızı ve kayıplarınızı düşünmenizi sağlar</a:t>
            </a:r>
          </a:p>
          <a:p>
            <a:pPr marL="0" lvl="0" indent="0" algn="l" rtl="0">
              <a:lnSpc>
                <a:spcPct val="100000"/>
              </a:lnSpc>
              <a:spcBef>
                <a:spcPts val="0"/>
              </a:spcBef>
              <a:spcAft>
                <a:spcPts val="0"/>
              </a:spcAft>
              <a:buNone/>
            </a:pPr>
            <a:endParaRPr lang="tr-TR" sz="1050" dirty="0">
              <a:solidFill>
                <a:srgbClr val="202122"/>
              </a:solidFill>
              <a:highlight>
                <a:srgbClr val="FFFFFF"/>
              </a:highlight>
            </a:endParaRPr>
          </a:p>
          <a:p>
            <a:pPr marL="0" lvl="0" indent="0" algn="l" rtl="0">
              <a:lnSpc>
                <a:spcPct val="100000"/>
              </a:lnSpc>
              <a:spcBef>
                <a:spcPts val="0"/>
              </a:spcBef>
              <a:spcAft>
                <a:spcPts val="0"/>
              </a:spcAft>
              <a:buNone/>
            </a:pPr>
            <a:r>
              <a:rPr lang="en-US" sz="1050" dirty="0">
                <a:solidFill>
                  <a:srgbClr val="202122"/>
                </a:solidFill>
                <a:highlight>
                  <a:srgbClr val="FFFFFF"/>
                </a:highlight>
              </a:rPr>
              <a:t>This is the interesting point: </a:t>
            </a:r>
          </a:p>
          <a:p>
            <a:pPr marL="0" lvl="0" indent="0" algn="l" rtl="0">
              <a:lnSpc>
                <a:spcPct val="100000"/>
              </a:lnSpc>
              <a:spcBef>
                <a:spcPts val="0"/>
              </a:spcBef>
              <a:spcAft>
                <a:spcPts val="0"/>
              </a:spcAft>
              <a:buNone/>
            </a:pPr>
            <a:r>
              <a:rPr lang="en-US" sz="1050" dirty="0">
                <a:solidFill>
                  <a:srgbClr val="202122"/>
                </a:solidFill>
                <a:highlight>
                  <a:srgbClr val="FFFFFF"/>
                </a:highlight>
              </a:rPr>
              <a:t>In agile manifesto do you see 2 week iterations?</a:t>
            </a:r>
          </a:p>
          <a:p>
            <a:pPr marL="0" lvl="0" indent="0" algn="l" rtl="0">
              <a:lnSpc>
                <a:spcPct val="100000"/>
              </a:lnSpc>
              <a:spcBef>
                <a:spcPts val="0"/>
              </a:spcBef>
              <a:spcAft>
                <a:spcPts val="0"/>
              </a:spcAft>
              <a:buNone/>
            </a:pPr>
            <a:r>
              <a:rPr lang="en-US" sz="1050" dirty="0">
                <a:solidFill>
                  <a:srgbClr val="202122"/>
                </a:solidFill>
                <a:highlight>
                  <a:srgbClr val="FFFFFF"/>
                </a:highlight>
              </a:rPr>
              <a:t>or</a:t>
            </a:r>
          </a:p>
          <a:p>
            <a:pPr marL="0" lvl="0" indent="0" algn="l" rtl="0">
              <a:lnSpc>
                <a:spcPct val="100000"/>
              </a:lnSpc>
              <a:spcBef>
                <a:spcPts val="0"/>
              </a:spcBef>
              <a:spcAft>
                <a:spcPts val="0"/>
              </a:spcAft>
              <a:buNone/>
            </a:pPr>
            <a:r>
              <a:rPr lang="en-US" sz="1050" dirty="0">
                <a:solidFill>
                  <a:srgbClr val="202122"/>
                </a:solidFill>
                <a:highlight>
                  <a:srgbClr val="FFFFFF"/>
                </a:highlight>
              </a:rPr>
              <a:t>the names of the meetings?</a:t>
            </a:r>
          </a:p>
          <a:p>
            <a:pPr marL="0" lvl="0" indent="0" algn="l" rtl="0">
              <a:lnSpc>
                <a:spcPct val="100000"/>
              </a:lnSpc>
              <a:spcBef>
                <a:spcPts val="0"/>
              </a:spcBef>
              <a:spcAft>
                <a:spcPts val="0"/>
              </a:spcAft>
              <a:buNone/>
            </a:pPr>
            <a:endParaRPr lang="tr-TR" sz="1050" dirty="0">
              <a:solidFill>
                <a:srgbClr val="202122"/>
              </a:solidFill>
              <a:highlight>
                <a:srgbClr val="FFFFFF"/>
              </a:highlight>
            </a:endParaRPr>
          </a:p>
          <a:p>
            <a:pPr marL="0" lvl="0" indent="0" algn="l" rtl="0">
              <a:lnSpc>
                <a:spcPct val="100000"/>
              </a:lnSpc>
              <a:spcBef>
                <a:spcPts val="0"/>
              </a:spcBef>
              <a:spcAft>
                <a:spcPts val="0"/>
              </a:spcAft>
              <a:buNone/>
            </a:pPr>
            <a:endParaRPr sz="1050" dirty="0">
              <a:solidFill>
                <a:srgbClr val="202122"/>
              </a:solidFill>
              <a:highlight>
                <a:srgbClr val="FFFFFF"/>
              </a:highlight>
            </a:endParaRPr>
          </a:p>
          <a:p>
            <a:pPr marL="0" lvl="0" indent="0" algn="l" rtl="0">
              <a:lnSpc>
                <a:spcPct val="155556"/>
              </a:lnSpc>
              <a:spcBef>
                <a:spcPts val="0"/>
              </a:spcBef>
              <a:spcAft>
                <a:spcPts val="0"/>
              </a:spcAft>
              <a:buNone/>
            </a:pPr>
            <a:r>
              <a:rPr lang="tr-TR" dirty="0" err="1">
                <a:solidFill>
                  <a:srgbClr val="091E42"/>
                </a:solidFill>
                <a:highlight>
                  <a:schemeClr val="lt1"/>
                </a:highlight>
              </a:rPr>
              <a:t>The</a:t>
            </a:r>
            <a:r>
              <a:rPr lang="tr-TR" dirty="0">
                <a:solidFill>
                  <a:srgbClr val="091E42"/>
                </a:solidFill>
                <a:highlight>
                  <a:schemeClr val="lt1"/>
                </a:highlight>
              </a:rPr>
              <a:t> </a:t>
            </a:r>
            <a:r>
              <a:rPr lang="tr-TR" dirty="0" err="1">
                <a:solidFill>
                  <a:srgbClr val="091E42"/>
                </a:solidFill>
                <a:highlight>
                  <a:schemeClr val="lt1"/>
                </a:highlight>
              </a:rPr>
              <a:t>original</a:t>
            </a:r>
            <a:r>
              <a:rPr lang="tr-TR" dirty="0">
                <a:solidFill>
                  <a:srgbClr val="091E42"/>
                </a:solidFill>
                <a:highlight>
                  <a:schemeClr val="lt1"/>
                </a:highlight>
              </a:rPr>
              <a:t> </a:t>
            </a:r>
            <a:r>
              <a:rPr lang="tr-TR" dirty="0" err="1">
                <a:solidFill>
                  <a:srgbClr val="0052CC"/>
                </a:solidFill>
                <a:highlight>
                  <a:schemeClr val="lt1"/>
                </a:highlight>
                <a:uFill>
                  <a:noFill/>
                </a:uFill>
                <a:hlinkClick r:id="rId3">
                  <a:extLst>
                    <a:ext uri="{A12FA001-AC4F-418D-AE19-62706E023703}">
                      <ahyp:hlinkClr xmlns:ahyp="http://schemas.microsoft.com/office/drawing/2018/hyperlinkcolor" val="tx"/>
                    </a:ext>
                  </a:extLst>
                </a:hlinkClick>
              </a:rPr>
              <a:t>Agile</a:t>
            </a:r>
            <a:r>
              <a:rPr lang="tr-TR" dirty="0">
                <a:solidFill>
                  <a:srgbClr val="0052CC"/>
                </a:solidFill>
                <a:highlight>
                  <a:schemeClr val="lt1"/>
                </a:highlight>
                <a:uFill>
                  <a:noFill/>
                </a:uFill>
                <a:hlinkClick r:id="rId3">
                  <a:extLst>
                    <a:ext uri="{A12FA001-AC4F-418D-AE19-62706E023703}">
                      <ahyp:hlinkClr xmlns:ahyp="http://schemas.microsoft.com/office/drawing/2018/hyperlinkcolor" val="tx"/>
                    </a:ext>
                  </a:extLst>
                </a:hlinkClick>
              </a:rPr>
              <a:t> Manifesto</a:t>
            </a:r>
            <a:r>
              <a:rPr lang="tr-TR" dirty="0">
                <a:solidFill>
                  <a:srgbClr val="091E42"/>
                </a:solidFill>
                <a:highlight>
                  <a:schemeClr val="lt1"/>
                </a:highlight>
              </a:rPr>
              <a:t> </a:t>
            </a:r>
            <a:r>
              <a:rPr lang="tr-TR" dirty="0" err="1">
                <a:solidFill>
                  <a:srgbClr val="091E42"/>
                </a:solidFill>
                <a:highlight>
                  <a:schemeClr val="lt1"/>
                </a:highlight>
              </a:rPr>
              <a:t>didn't</a:t>
            </a:r>
            <a:r>
              <a:rPr lang="tr-TR" dirty="0">
                <a:solidFill>
                  <a:srgbClr val="091E42"/>
                </a:solidFill>
                <a:highlight>
                  <a:schemeClr val="lt1"/>
                </a:highlight>
              </a:rPr>
              <a:t> </a:t>
            </a:r>
            <a:r>
              <a:rPr lang="tr-TR" dirty="0" err="1">
                <a:solidFill>
                  <a:srgbClr val="091E42"/>
                </a:solidFill>
                <a:highlight>
                  <a:schemeClr val="lt1"/>
                </a:highlight>
              </a:rPr>
              <a:t>prescribe</a:t>
            </a:r>
            <a:r>
              <a:rPr lang="tr-TR" dirty="0">
                <a:solidFill>
                  <a:srgbClr val="091E42"/>
                </a:solidFill>
                <a:highlight>
                  <a:schemeClr val="lt1"/>
                </a:highlight>
              </a:rPr>
              <a:t> </a:t>
            </a:r>
            <a:r>
              <a:rPr lang="tr-TR" dirty="0" err="1">
                <a:solidFill>
                  <a:srgbClr val="091E42"/>
                </a:solidFill>
                <a:highlight>
                  <a:schemeClr val="lt1"/>
                </a:highlight>
              </a:rPr>
              <a:t>two-week</a:t>
            </a:r>
            <a:r>
              <a:rPr lang="tr-TR" dirty="0">
                <a:solidFill>
                  <a:srgbClr val="091E42"/>
                </a:solidFill>
                <a:highlight>
                  <a:schemeClr val="lt1"/>
                </a:highlight>
              </a:rPr>
              <a:t> </a:t>
            </a:r>
            <a:r>
              <a:rPr lang="tr-TR" dirty="0" err="1">
                <a:solidFill>
                  <a:srgbClr val="091E42"/>
                </a:solidFill>
                <a:highlight>
                  <a:schemeClr val="lt1"/>
                </a:highlight>
              </a:rPr>
              <a:t>iterations</a:t>
            </a:r>
            <a:r>
              <a:rPr lang="tr-TR" dirty="0">
                <a:solidFill>
                  <a:srgbClr val="091E42"/>
                </a:solidFill>
                <a:highlight>
                  <a:schemeClr val="lt1"/>
                </a:highlight>
              </a:rPr>
              <a:t> </a:t>
            </a:r>
            <a:r>
              <a:rPr lang="tr-TR" dirty="0" err="1">
                <a:solidFill>
                  <a:srgbClr val="091E42"/>
                </a:solidFill>
                <a:highlight>
                  <a:schemeClr val="lt1"/>
                </a:highlight>
              </a:rPr>
              <a:t>or</a:t>
            </a:r>
            <a:r>
              <a:rPr lang="tr-TR" dirty="0">
                <a:solidFill>
                  <a:srgbClr val="091E42"/>
                </a:solidFill>
                <a:highlight>
                  <a:schemeClr val="lt1"/>
                </a:highlight>
              </a:rPr>
              <a:t> an ideal </a:t>
            </a:r>
            <a:r>
              <a:rPr lang="tr-TR" dirty="0" err="1">
                <a:solidFill>
                  <a:srgbClr val="091E42"/>
                </a:solidFill>
                <a:highlight>
                  <a:schemeClr val="lt1"/>
                </a:highlight>
              </a:rPr>
              <a:t>team</a:t>
            </a:r>
            <a:r>
              <a:rPr lang="tr-TR" dirty="0">
                <a:solidFill>
                  <a:srgbClr val="091E42"/>
                </a:solidFill>
                <a:highlight>
                  <a:schemeClr val="lt1"/>
                </a:highlight>
              </a:rPr>
              <a:t> size. </a:t>
            </a:r>
            <a:r>
              <a:rPr lang="tr-TR" dirty="0" err="1">
                <a:solidFill>
                  <a:srgbClr val="091E42"/>
                </a:solidFill>
                <a:highlight>
                  <a:schemeClr val="lt1"/>
                </a:highlight>
              </a:rPr>
              <a:t>It</a:t>
            </a:r>
            <a:r>
              <a:rPr lang="tr-TR" dirty="0">
                <a:solidFill>
                  <a:srgbClr val="091E42"/>
                </a:solidFill>
                <a:highlight>
                  <a:schemeClr val="lt1"/>
                </a:highlight>
              </a:rPr>
              <a:t> </a:t>
            </a:r>
            <a:r>
              <a:rPr lang="tr-TR" dirty="0" err="1">
                <a:solidFill>
                  <a:srgbClr val="091E42"/>
                </a:solidFill>
                <a:highlight>
                  <a:schemeClr val="lt1"/>
                </a:highlight>
              </a:rPr>
              <a:t>simply</a:t>
            </a:r>
            <a:r>
              <a:rPr lang="tr-TR" dirty="0">
                <a:solidFill>
                  <a:srgbClr val="091E42"/>
                </a:solidFill>
                <a:highlight>
                  <a:schemeClr val="lt1"/>
                </a:highlight>
              </a:rPr>
              <a:t> </a:t>
            </a:r>
            <a:r>
              <a:rPr lang="tr-TR" dirty="0" err="1">
                <a:solidFill>
                  <a:srgbClr val="091E42"/>
                </a:solidFill>
                <a:highlight>
                  <a:schemeClr val="lt1"/>
                </a:highlight>
              </a:rPr>
              <a:t>laid</a:t>
            </a:r>
            <a:r>
              <a:rPr lang="tr-TR" dirty="0">
                <a:solidFill>
                  <a:srgbClr val="091E42"/>
                </a:solidFill>
                <a:highlight>
                  <a:schemeClr val="lt1"/>
                </a:highlight>
              </a:rPr>
              <a:t> </a:t>
            </a:r>
            <a:r>
              <a:rPr lang="tr-TR" dirty="0" err="1">
                <a:solidFill>
                  <a:srgbClr val="091E42"/>
                </a:solidFill>
                <a:highlight>
                  <a:schemeClr val="lt1"/>
                </a:highlight>
              </a:rPr>
              <a:t>out</a:t>
            </a:r>
            <a:r>
              <a:rPr lang="tr-TR" dirty="0">
                <a:solidFill>
                  <a:srgbClr val="091E42"/>
                </a:solidFill>
                <a:highlight>
                  <a:schemeClr val="lt1"/>
                </a:highlight>
              </a:rPr>
              <a:t> a set of </a:t>
            </a:r>
            <a:r>
              <a:rPr lang="tr-TR" dirty="0" err="1">
                <a:solidFill>
                  <a:srgbClr val="091E42"/>
                </a:solidFill>
                <a:highlight>
                  <a:schemeClr val="lt1"/>
                </a:highlight>
              </a:rPr>
              <a:t>core</a:t>
            </a:r>
            <a:r>
              <a:rPr lang="tr-TR" dirty="0">
                <a:solidFill>
                  <a:srgbClr val="091E42"/>
                </a:solidFill>
                <a:highlight>
                  <a:schemeClr val="lt1"/>
                </a:highlight>
              </a:rPr>
              <a:t> </a:t>
            </a:r>
            <a:r>
              <a:rPr lang="tr-TR" dirty="0" err="1">
                <a:solidFill>
                  <a:srgbClr val="091E42"/>
                </a:solidFill>
                <a:highlight>
                  <a:schemeClr val="lt1"/>
                </a:highlight>
              </a:rPr>
              <a:t>values</a:t>
            </a:r>
            <a:r>
              <a:rPr lang="tr-TR" dirty="0">
                <a:solidFill>
                  <a:srgbClr val="091E42"/>
                </a:solidFill>
                <a:highlight>
                  <a:schemeClr val="lt1"/>
                </a:highlight>
              </a:rPr>
              <a:t> </a:t>
            </a:r>
            <a:r>
              <a:rPr lang="tr-TR" dirty="0" err="1">
                <a:solidFill>
                  <a:srgbClr val="091E42"/>
                </a:solidFill>
                <a:highlight>
                  <a:schemeClr val="lt1"/>
                </a:highlight>
              </a:rPr>
              <a:t>that</a:t>
            </a:r>
            <a:r>
              <a:rPr lang="tr-TR" dirty="0">
                <a:solidFill>
                  <a:srgbClr val="091E42"/>
                </a:solidFill>
                <a:highlight>
                  <a:schemeClr val="lt1"/>
                </a:highlight>
              </a:rPr>
              <a:t> put </a:t>
            </a:r>
            <a:r>
              <a:rPr lang="tr-TR" dirty="0" err="1">
                <a:solidFill>
                  <a:srgbClr val="091E42"/>
                </a:solidFill>
                <a:highlight>
                  <a:schemeClr val="lt1"/>
                </a:highlight>
              </a:rPr>
              <a:t>people</a:t>
            </a:r>
            <a:r>
              <a:rPr lang="tr-TR" dirty="0">
                <a:solidFill>
                  <a:srgbClr val="091E42"/>
                </a:solidFill>
                <a:highlight>
                  <a:schemeClr val="lt1"/>
                </a:highlight>
              </a:rPr>
              <a:t> </a:t>
            </a:r>
            <a:r>
              <a:rPr lang="tr-TR" dirty="0" err="1">
                <a:solidFill>
                  <a:srgbClr val="091E42"/>
                </a:solidFill>
                <a:highlight>
                  <a:schemeClr val="lt1"/>
                </a:highlight>
              </a:rPr>
              <a:t>first</a:t>
            </a:r>
            <a:r>
              <a:rPr lang="tr-TR" dirty="0">
                <a:solidFill>
                  <a:srgbClr val="091E42"/>
                </a:solidFill>
                <a:highlight>
                  <a:schemeClr val="lt1"/>
                </a:highlight>
              </a:rPr>
              <a:t>. </a:t>
            </a:r>
            <a:endParaRPr dirty="0">
              <a:solidFill>
                <a:srgbClr val="091E42"/>
              </a:solidFill>
              <a:highlight>
                <a:schemeClr val="lt1"/>
              </a:highlight>
            </a:endParaRPr>
          </a:p>
          <a:p>
            <a:pPr marL="0" lvl="0" indent="0" algn="l" rtl="0">
              <a:lnSpc>
                <a:spcPct val="155556"/>
              </a:lnSpc>
              <a:spcBef>
                <a:spcPts val="0"/>
              </a:spcBef>
              <a:spcAft>
                <a:spcPts val="0"/>
              </a:spcAft>
              <a:buNone/>
            </a:pPr>
            <a:r>
              <a:rPr lang="tr-TR" dirty="0">
                <a:solidFill>
                  <a:srgbClr val="091E42"/>
                </a:solidFill>
                <a:highlight>
                  <a:schemeClr val="lt1"/>
                </a:highlight>
              </a:rPr>
              <a:t>Scrum is a </a:t>
            </a:r>
            <a:r>
              <a:rPr lang="tr-TR" dirty="0" err="1">
                <a:solidFill>
                  <a:srgbClr val="091E42"/>
                </a:solidFill>
                <a:highlight>
                  <a:schemeClr val="lt1"/>
                </a:highlight>
              </a:rPr>
              <a:t>implemantation</a:t>
            </a:r>
            <a:r>
              <a:rPr lang="tr-TR" dirty="0">
                <a:solidFill>
                  <a:srgbClr val="091E42"/>
                </a:solidFill>
                <a:highlight>
                  <a:schemeClr val="lt1"/>
                </a:highlight>
              </a:rPr>
              <a:t> of agile </a:t>
            </a:r>
            <a:r>
              <a:rPr lang="tr-TR" dirty="0" err="1">
                <a:solidFill>
                  <a:srgbClr val="091E42"/>
                </a:solidFill>
                <a:highlight>
                  <a:schemeClr val="lt1"/>
                </a:highlight>
              </a:rPr>
              <a:t>mindset</a:t>
            </a:r>
            <a:endParaRPr dirty="0">
              <a:solidFill>
                <a:srgbClr val="091E42"/>
              </a:solidFill>
              <a:highlight>
                <a:schemeClr val="lt1"/>
              </a:highlight>
            </a:endParaRPr>
          </a:p>
          <a:p>
            <a:pPr marL="0" lvl="0" indent="0" algn="l" rtl="0">
              <a:spcBef>
                <a:spcPts val="0"/>
              </a:spcBef>
              <a:spcAft>
                <a:spcPts val="0"/>
              </a:spcAft>
              <a:buClr>
                <a:srgbClr val="3A3F50"/>
              </a:buClr>
              <a:buSzPts val="1100"/>
              <a:buFont typeface="Arial"/>
              <a:buNone/>
            </a:pPr>
            <a:r>
              <a:rPr lang="tr-TR" dirty="0">
                <a:solidFill>
                  <a:schemeClr val="dk1"/>
                </a:solidFill>
              </a:rPr>
              <a:t>Scrum is a </a:t>
            </a:r>
            <a:r>
              <a:rPr lang="tr-TR" dirty="0" err="1">
                <a:solidFill>
                  <a:schemeClr val="dk1"/>
                </a:solidFill>
              </a:rPr>
              <a:t>framework</a:t>
            </a:r>
            <a:r>
              <a:rPr lang="tr-TR" dirty="0">
                <a:solidFill>
                  <a:schemeClr val="dk1"/>
                </a:solidFill>
              </a:rPr>
              <a:t> </a:t>
            </a:r>
            <a:r>
              <a:rPr lang="tr-TR" dirty="0" err="1">
                <a:solidFill>
                  <a:schemeClr val="dk1"/>
                </a:solidFill>
              </a:rPr>
              <a:t>that</a:t>
            </a:r>
            <a:r>
              <a:rPr lang="tr-TR" dirty="0">
                <a:solidFill>
                  <a:schemeClr val="dk1"/>
                </a:solidFill>
              </a:rPr>
              <a:t> </a:t>
            </a:r>
            <a:r>
              <a:rPr lang="tr-TR" dirty="0" err="1">
                <a:solidFill>
                  <a:schemeClr val="dk1"/>
                </a:solidFill>
              </a:rPr>
              <a:t>helps</a:t>
            </a:r>
            <a:r>
              <a:rPr lang="tr-TR" dirty="0">
                <a:solidFill>
                  <a:schemeClr val="dk1"/>
                </a:solidFill>
              </a:rPr>
              <a:t> </a:t>
            </a:r>
            <a:r>
              <a:rPr lang="tr-TR" dirty="0" err="1">
                <a:solidFill>
                  <a:schemeClr val="dk1"/>
                </a:solidFill>
              </a:rPr>
              <a:t>teams</a:t>
            </a:r>
            <a:r>
              <a:rPr lang="tr-TR" dirty="0">
                <a:solidFill>
                  <a:schemeClr val="dk1"/>
                </a:solidFill>
              </a:rPr>
              <a:t> </a:t>
            </a:r>
            <a:r>
              <a:rPr lang="tr-TR" dirty="0" err="1">
                <a:solidFill>
                  <a:schemeClr val="dk1"/>
                </a:solidFill>
              </a:rPr>
              <a:t>work</a:t>
            </a:r>
            <a:r>
              <a:rPr lang="tr-TR" dirty="0">
                <a:solidFill>
                  <a:schemeClr val="dk1"/>
                </a:solidFill>
              </a:rPr>
              <a:t> </a:t>
            </a:r>
            <a:r>
              <a:rPr lang="tr-TR" dirty="0" err="1">
                <a:solidFill>
                  <a:schemeClr val="dk1"/>
                </a:solidFill>
              </a:rPr>
              <a:t>together</a:t>
            </a:r>
            <a:r>
              <a:rPr lang="tr-TR" dirty="0">
                <a:solidFill>
                  <a:schemeClr val="dk1"/>
                </a:solidFill>
              </a:rPr>
              <a:t>. </a:t>
            </a:r>
            <a:r>
              <a:rPr lang="tr-TR" dirty="0" err="1">
                <a:solidFill>
                  <a:schemeClr val="dk1"/>
                </a:solidFill>
              </a:rPr>
              <a:t>It</a:t>
            </a:r>
            <a:r>
              <a:rPr lang="tr-TR" dirty="0">
                <a:solidFill>
                  <a:schemeClr val="dk1"/>
                </a:solidFill>
              </a:rPr>
              <a:t> is a </a:t>
            </a:r>
            <a:r>
              <a:rPr lang="tr-TR" dirty="0" err="1">
                <a:solidFill>
                  <a:schemeClr val="dk1"/>
                </a:solidFill>
              </a:rPr>
              <a:t>framework</a:t>
            </a:r>
            <a:r>
              <a:rPr lang="tr-TR" dirty="0">
                <a:solidFill>
                  <a:schemeClr val="dk1"/>
                </a:solidFill>
              </a:rPr>
              <a:t>. </a:t>
            </a:r>
            <a:r>
              <a:rPr lang="tr-TR" dirty="0" err="1">
                <a:solidFill>
                  <a:schemeClr val="dk1"/>
                </a:solidFill>
              </a:rPr>
              <a:t>What</a:t>
            </a:r>
            <a:r>
              <a:rPr lang="tr-TR" dirty="0">
                <a:solidFill>
                  <a:schemeClr val="dk1"/>
                </a:solidFill>
              </a:rPr>
              <a:t> </a:t>
            </a:r>
            <a:r>
              <a:rPr lang="tr-TR" dirty="0" err="1">
                <a:solidFill>
                  <a:schemeClr val="dk1"/>
                </a:solidFill>
              </a:rPr>
              <a:t>Agile</a:t>
            </a:r>
            <a:r>
              <a:rPr lang="tr-TR" dirty="0">
                <a:solidFill>
                  <a:schemeClr val="dk1"/>
                </a:solidFill>
              </a:rPr>
              <a:t> </a:t>
            </a:r>
            <a:r>
              <a:rPr lang="tr-TR" dirty="0" err="1">
                <a:solidFill>
                  <a:schemeClr val="dk1"/>
                </a:solidFill>
              </a:rPr>
              <a:t>was</a:t>
            </a:r>
            <a:r>
              <a:rPr lang="tr-TR" dirty="0">
                <a:solidFill>
                  <a:schemeClr val="dk1"/>
                </a:solidFill>
              </a:rPr>
              <a:t>, it </a:t>
            </a:r>
            <a:r>
              <a:rPr lang="tr-TR" dirty="0" err="1">
                <a:solidFill>
                  <a:schemeClr val="dk1"/>
                </a:solidFill>
              </a:rPr>
              <a:t>was</a:t>
            </a:r>
            <a:r>
              <a:rPr lang="tr-TR" dirty="0">
                <a:solidFill>
                  <a:schemeClr val="dk1"/>
                </a:solidFill>
              </a:rPr>
              <a:t> a </a:t>
            </a:r>
            <a:r>
              <a:rPr lang="tr-TR" dirty="0" err="1">
                <a:solidFill>
                  <a:schemeClr val="dk1"/>
                </a:solidFill>
              </a:rPr>
              <a:t>mindset</a:t>
            </a:r>
            <a:r>
              <a:rPr lang="tr-TR" dirty="0">
                <a:solidFill>
                  <a:schemeClr val="dk1"/>
                </a:solidFill>
              </a:rPr>
              <a:t>, a </a:t>
            </a:r>
            <a:r>
              <a:rPr lang="tr-TR" dirty="0" err="1">
                <a:solidFill>
                  <a:schemeClr val="dk1"/>
                </a:solidFill>
              </a:rPr>
              <a:t>mindset</a:t>
            </a:r>
            <a:r>
              <a:rPr lang="tr-TR" dirty="0">
                <a:solidFill>
                  <a:schemeClr val="dk1"/>
                </a:solidFill>
              </a:rPr>
              <a:t> </a:t>
            </a:r>
            <a:r>
              <a:rPr lang="tr-TR" dirty="0" err="1">
                <a:solidFill>
                  <a:schemeClr val="dk1"/>
                </a:solidFill>
              </a:rPr>
              <a:t>and</a:t>
            </a:r>
            <a:r>
              <a:rPr lang="tr-TR" dirty="0">
                <a:solidFill>
                  <a:schemeClr val="dk1"/>
                </a:solidFill>
              </a:rPr>
              <a:t> a set of </a:t>
            </a:r>
            <a:r>
              <a:rPr lang="tr-TR" dirty="0" err="1">
                <a:solidFill>
                  <a:schemeClr val="dk1"/>
                </a:solidFill>
              </a:rPr>
              <a:t>values</a:t>
            </a:r>
            <a:r>
              <a:rPr lang="tr-TR" dirty="0">
                <a:solidFill>
                  <a:schemeClr val="dk1"/>
                </a:solidFill>
              </a:rPr>
              <a:t>.</a:t>
            </a:r>
            <a:endParaRP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Scrum </a:t>
            </a:r>
            <a:r>
              <a:rPr lang="tr-TR" dirty="0" err="1">
                <a:solidFill>
                  <a:schemeClr val="dk1"/>
                </a:solidFill>
              </a:rPr>
              <a:t>encourages</a:t>
            </a:r>
            <a:r>
              <a:rPr lang="tr-TR" dirty="0">
                <a:solidFill>
                  <a:schemeClr val="dk1"/>
                </a:solidFill>
              </a:rPr>
              <a:t> </a:t>
            </a:r>
            <a:r>
              <a:rPr lang="tr-TR" dirty="0" err="1">
                <a:solidFill>
                  <a:schemeClr val="dk1"/>
                </a:solidFill>
              </a:rPr>
              <a:t>teams</a:t>
            </a:r>
            <a:r>
              <a:rPr lang="tr-TR" dirty="0">
                <a:solidFill>
                  <a:schemeClr val="dk1"/>
                </a:solidFill>
              </a:rPr>
              <a:t> </a:t>
            </a:r>
            <a:r>
              <a:rPr lang="tr-TR" dirty="0" err="1">
                <a:solidFill>
                  <a:schemeClr val="dk1"/>
                </a:solidFill>
              </a:rPr>
              <a:t>to</a:t>
            </a:r>
            <a:r>
              <a:rPr lang="tr-TR" dirty="0">
                <a:solidFill>
                  <a:schemeClr val="dk1"/>
                </a:solidFill>
              </a:rPr>
              <a:t> </a:t>
            </a:r>
            <a:r>
              <a:rPr lang="tr-TR" dirty="0" err="1">
                <a:solidFill>
                  <a:schemeClr val="dk1"/>
                </a:solidFill>
              </a:rPr>
              <a:t>learn</a:t>
            </a:r>
            <a:r>
              <a:rPr lang="tr-TR" dirty="0">
                <a:solidFill>
                  <a:schemeClr val="dk1"/>
                </a:solidFill>
              </a:rPr>
              <a:t> </a:t>
            </a:r>
            <a:r>
              <a:rPr lang="tr-TR" dirty="0" err="1">
                <a:solidFill>
                  <a:schemeClr val="dk1"/>
                </a:solidFill>
              </a:rPr>
              <a:t>through</a:t>
            </a:r>
            <a:r>
              <a:rPr lang="tr-TR" dirty="0">
                <a:solidFill>
                  <a:schemeClr val="dk1"/>
                </a:solidFill>
              </a:rPr>
              <a:t> </a:t>
            </a:r>
            <a:r>
              <a:rPr lang="tr-TR" dirty="0" err="1">
                <a:solidFill>
                  <a:schemeClr val="dk1"/>
                </a:solidFill>
              </a:rPr>
              <a:t>experience</a:t>
            </a:r>
            <a:r>
              <a:rPr lang="tr-TR" dirty="0">
                <a:solidFill>
                  <a:schemeClr val="dk1"/>
                </a:solidFill>
              </a:rPr>
              <a:t>, </a:t>
            </a:r>
            <a:r>
              <a:rPr lang="tr-TR" dirty="0" err="1">
                <a:solidFill>
                  <a:schemeClr val="dk1"/>
                </a:solidFill>
              </a:rPr>
              <a:t>to</a:t>
            </a:r>
            <a:r>
              <a:rPr lang="tr-TR" dirty="0">
                <a:solidFill>
                  <a:schemeClr val="dk1"/>
                </a:solidFill>
              </a:rPr>
              <a:t> self-organize </a:t>
            </a:r>
            <a:r>
              <a:rPr lang="tr-TR" dirty="0" err="1">
                <a:solidFill>
                  <a:schemeClr val="dk1"/>
                </a:solidFill>
              </a:rPr>
              <a:t>while</a:t>
            </a:r>
            <a:r>
              <a:rPr lang="tr-TR" dirty="0">
                <a:solidFill>
                  <a:schemeClr val="dk1"/>
                </a:solidFill>
              </a:rPr>
              <a:t> </a:t>
            </a:r>
            <a:r>
              <a:rPr lang="tr-TR" dirty="0" err="1">
                <a:solidFill>
                  <a:schemeClr val="dk1"/>
                </a:solidFill>
              </a:rPr>
              <a:t>working</a:t>
            </a:r>
            <a:r>
              <a:rPr lang="tr-TR" dirty="0">
                <a:solidFill>
                  <a:schemeClr val="dk1"/>
                </a:solidFill>
              </a:rPr>
              <a:t> on a problem.</a:t>
            </a:r>
            <a:endParaRPr dirty="0">
              <a:solidFill>
                <a:schemeClr val="dk1"/>
              </a:solidFill>
            </a:endParaRPr>
          </a:p>
          <a:p>
            <a:pPr marL="0" lvl="0" indent="0" algn="l" rtl="0">
              <a:spcBef>
                <a:spcPts val="0"/>
              </a:spcBef>
              <a:spcAft>
                <a:spcPts val="0"/>
              </a:spcAft>
              <a:buClr>
                <a:srgbClr val="3A3F50"/>
              </a:buClr>
              <a:buSzPts val="1100"/>
              <a:buFont typeface="Arial"/>
              <a:buNone/>
            </a:pPr>
            <a:r>
              <a:rPr lang="tr-TR" dirty="0" err="1">
                <a:solidFill>
                  <a:schemeClr val="dk1"/>
                </a:solidFill>
              </a:rPr>
              <a:t>Makes</a:t>
            </a:r>
            <a:r>
              <a:rPr lang="tr-TR" dirty="0">
                <a:solidFill>
                  <a:schemeClr val="dk1"/>
                </a:solidFill>
              </a:rPr>
              <a:t> </a:t>
            </a:r>
            <a:r>
              <a:rPr lang="tr-TR" dirty="0" err="1">
                <a:solidFill>
                  <a:schemeClr val="dk1"/>
                </a:solidFill>
              </a:rPr>
              <a:t>you</a:t>
            </a:r>
            <a:r>
              <a:rPr lang="tr-TR" dirty="0">
                <a:solidFill>
                  <a:schemeClr val="dk1"/>
                </a:solidFill>
              </a:rPr>
              <a:t> </a:t>
            </a:r>
            <a:r>
              <a:rPr lang="tr-TR" dirty="0" err="1">
                <a:solidFill>
                  <a:schemeClr val="dk1"/>
                </a:solidFill>
              </a:rPr>
              <a:t>think</a:t>
            </a:r>
            <a:r>
              <a:rPr lang="tr-TR" dirty="0">
                <a:solidFill>
                  <a:schemeClr val="dk1"/>
                </a:solidFill>
              </a:rPr>
              <a:t> </a:t>
            </a:r>
            <a:r>
              <a:rPr lang="tr-TR" dirty="0" err="1">
                <a:solidFill>
                  <a:schemeClr val="dk1"/>
                </a:solidFill>
              </a:rPr>
              <a:t>about</a:t>
            </a:r>
            <a:r>
              <a:rPr lang="tr-TR" dirty="0">
                <a:solidFill>
                  <a:schemeClr val="dk1"/>
                </a:solidFill>
              </a:rPr>
              <a:t> </a:t>
            </a:r>
            <a:r>
              <a:rPr lang="tr-TR" dirty="0" err="1">
                <a:solidFill>
                  <a:schemeClr val="dk1"/>
                </a:solidFill>
              </a:rPr>
              <a:t>your</a:t>
            </a:r>
            <a:r>
              <a:rPr lang="tr-TR" dirty="0">
                <a:solidFill>
                  <a:schemeClr val="dk1"/>
                </a:solidFill>
              </a:rPr>
              <a:t> </a:t>
            </a:r>
            <a:r>
              <a:rPr lang="tr-TR" dirty="0" err="1">
                <a:solidFill>
                  <a:schemeClr val="dk1"/>
                </a:solidFill>
              </a:rPr>
              <a:t>gains</a:t>
            </a:r>
            <a:r>
              <a:rPr lang="tr-TR" dirty="0">
                <a:solidFill>
                  <a:schemeClr val="dk1"/>
                </a:solidFill>
              </a:rPr>
              <a:t> </a:t>
            </a:r>
            <a:r>
              <a:rPr lang="tr-TR" dirty="0" err="1">
                <a:solidFill>
                  <a:schemeClr val="dk1"/>
                </a:solidFill>
              </a:rPr>
              <a:t>and</a:t>
            </a:r>
            <a:r>
              <a:rPr lang="tr-TR" dirty="0">
                <a:solidFill>
                  <a:schemeClr val="dk1"/>
                </a:solidFill>
              </a:rPr>
              <a:t> </a:t>
            </a:r>
            <a:r>
              <a:rPr lang="tr-TR" dirty="0" err="1">
                <a:solidFill>
                  <a:schemeClr val="dk1"/>
                </a:solidFill>
              </a:rPr>
              <a:t>losses</a:t>
            </a:r>
            <a:r>
              <a:rPr lang="tr-TR" dirty="0">
                <a:solidFill>
                  <a:schemeClr val="dk1"/>
                </a:solidFill>
              </a:rPr>
              <a:t> </a:t>
            </a:r>
            <a:r>
              <a:rPr lang="tr-TR" dirty="0" err="1">
                <a:solidFill>
                  <a:schemeClr val="dk1"/>
                </a:solidFill>
              </a:rPr>
              <a:t>to</a:t>
            </a:r>
            <a:r>
              <a:rPr lang="tr-TR" dirty="0">
                <a:solidFill>
                  <a:schemeClr val="dk1"/>
                </a:solidFill>
              </a:rPr>
              <a:t> </a:t>
            </a:r>
            <a:r>
              <a:rPr lang="tr-TR" dirty="0" err="1">
                <a:solidFill>
                  <a:schemeClr val="dk1"/>
                </a:solidFill>
              </a:rPr>
              <a:t>improve</a:t>
            </a:r>
            <a:r>
              <a:rPr lang="tr-TR" dirty="0">
                <a:solidFill>
                  <a:schemeClr val="dk1"/>
                </a:solidFill>
              </a:rPr>
              <a:t> </a:t>
            </a:r>
            <a:r>
              <a:rPr lang="tr-TR" dirty="0" err="1">
                <a:solidFill>
                  <a:schemeClr val="dk1"/>
                </a:solidFill>
              </a:rPr>
              <a:t>continuously</a:t>
            </a:r>
            <a:endParaRPr dirty="0">
              <a:solidFill>
                <a:schemeClr val="dk1"/>
              </a:solidFill>
            </a:endParaRPr>
          </a:p>
          <a:p>
            <a:pPr marL="0" lvl="0" indent="0" algn="l" rtl="0">
              <a:spcBef>
                <a:spcPts val="0"/>
              </a:spcBef>
              <a:spcAft>
                <a:spcPts val="0"/>
              </a:spcAft>
              <a:buClr>
                <a:schemeClr val="dk1"/>
              </a:buClr>
              <a:buSzPts val="1100"/>
              <a:buFont typeface="Arial"/>
              <a:buNone/>
            </a:pPr>
            <a:endParaRPr sz="1050" dirty="0">
              <a:solidFill>
                <a:srgbClr val="202122"/>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bb74fd3b0a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gbb74fd3b0a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dirty="0"/>
              <a:t>Bu slayt, </a:t>
            </a:r>
            <a:r>
              <a:rPr lang="tr-TR" dirty="0" err="1"/>
              <a:t>scrum'un</a:t>
            </a:r>
            <a:r>
              <a:rPr lang="tr-TR" dirty="0"/>
              <a:t> özetidir.</a:t>
            </a:r>
          </a:p>
          <a:p>
            <a:pPr marL="0" lvl="0" indent="0" algn="l" rtl="0">
              <a:spcBef>
                <a:spcPts val="0"/>
              </a:spcBef>
              <a:spcAft>
                <a:spcPts val="0"/>
              </a:spcAft>
              <a:buSzPts val="1100"/>
              <a:buNone/>
            </a:pPr>
            <a:r>
              <a:rPr lang="tr-TR" sz="1100" dirty="0">
                <a:solidFill>
                  <a:schemeClr val="dk1"/>
                </a:solidFill>
              </a:rPr>
              <a:t>Scrum sembolü </a:t>
            </a:r>
          </a:p>
          <a:p>
            <a:pPr marL="0" lvl="0" indent="0" algn="l" rtl="0">
              <a:spcBef>
                <a:spcPts val="0"/>
              </a:spcBef>
              <a:spcAft>
                <a:spcPts val="0"/>
              </a:spcAft>
              <a:buSzPts val="1100"/>
              <a:buNone/>
            </a:pPr>
            <a:r>
              <a:rPr lang="tr-TR" sz="1100" dirty="0">
                <a:solidFill>
                  <a:schemeClr val="dk1"/>
                </a:solidFill>
              </a:rPr>
              <a:t>sprintlerden oluşuyor</a:t>
            </a:r>
          </a:p>
          <a:p>
            <a:pPr marL="0" lvl="0" indent="0" algn="l" rtl="0">
              <a:spcBef>
                <a:spcPts val="0"/>
              </a:spcBef>
              <a:spcAft>
                <a:spcPts val="0"/>
              </a:spcAft>
              <a:buSzPts val="1100"/>
              <a:buNone/>
            </a:pPr>
            <a:r>
              <a:rPr lang="tr-TR" sz="1100" dirty="0">
                <a:solidFill>
                  <a:schemeClr val="dk1"/>
                </a:solidFill>
              </a:rPr>
              <a:t>Scrum ile yönetiyorum dediyseniz planlama sprint bazında yapılır</a:t>
            </a:r>
          </a:p>
          <a:p>
            <a:pPr marL="0" lvl="0" indent="0" algn="l" rtl="0">
              <a:spcBef>
                <a:spcPts val="0"/>
              </a:spcBef>
              <a:spcAft>
                <a:spcPts val="0"/>
              </a:spcAft>
              <a:buSzPts val="1100"/>
              <a:buNone/>
            </a:pPr>
            <a:r>
              <a:rPr lang="tr-TR" sz="1100" dirty="0">
                <a:solidFill>
                  <a:schemeClr val="dk1"/>
                </a:solidFill>
              </a:rPr>
              <a:t>En yaygın olanı 2 haftalık</a:t>
            </a:r>
          </a:p>
          <a:p>
            <a:pPr marL="0" lvl="0" indent="0" algn="l" rtl="0">
              <a:lnSpc>
                <a:spcPct val="100000"/>
              </a:lnSpc>
              <a:spcBef>
                <a:spcPts val="0"/>
              </a:spcBef>
              <a:spcAft>
                <a:spcPts val="0"/>
              </a:spcAft>
              <a:buSzPts val="1400"/>
              <a:buNone/>
            </a:pPr>
            <a:r>
              <a:rPr lang="tr-TR" sz="1100" dirty="0"/>
              <a:t>Agile da sürekli belirli bir tempoda çalışma vardır. Birkaç gece gündüz çalışalım sonra yatalım yok</a:t>
            </a:r>
          </a:p>
          <a:p>
            <a:pPr marL="0" lvl="0" indent="0" algn="l" rtl="0">
              <a:lnSpc>
                <a:spcPct val="100000"/>
              </a:lnSpc>
              <a:spcBef>
                <a:spcPts val="0"/>
              </a:spcBef>
              <a:spcAft>
                <a:spcPts val="0"/>
              </a:spcAft>
              <a:buClr>
                <a:schemeClr val="dk1"/>
              </a:buClr>
              <a:buSzPts val="1100"/>
              <a:buFont typeface="Arial"/>
              <a:buNone/>
            </a:pPr>
            <a:r>
              <a:rPr lang="tr-TR" dirty="0"/>
              <a:t>Scrum proje rolleri:</a:t>
            </a:r>
          </a:p>
          <a:p>
            <a:pPr marL="0" lvl="0" indent="0" algn="l" rtl="0">
              <a:lnSpc>
                <a:spcPct val="100000"/>
              </a:lnSpc>
              <a:spcBef>
                <a:spcPts val="0"/>
              </a:spcBef>
              <a:spcAft>
                <a:spcPts val="0"/>
              </a:spcAft>
              <a:buClr>
                <a:schemeClr val="dk1"/>
              </a:buClr>
              <a:buSzPts val="1100"/>
              <a:buFont typeface="Arial"/>
              <a:buNone/>
            </a:pPr>
            <a:r>
              <a:rPr lang="tr-TR" dirty="0"/>
              <a:t>	Product </a:t>
            </a:r>
            <a:r>
              <a:rPr lang="tr-TR" dirty="0" err="1"/>
              <a:t>Owner</a:t>
            </a:r>
            <a:r>
              <a:rPr lang="tr-TR" dirty="0"/>
              <a:t> (Product </a:t>
            </a:r>
            <a:r>
              <a:rPr lang="tr-TR" dirty="0" err="1"/>
              <a:t>Owner</a:t>
            </a:r>
            <a:r>
              <a:rPr lang="tr-TR" dirty="0"/>
              <a:t>)</a:t>
            </a:r>
          </a:p>
          <a:p>
            <a:pPr marL="0" lvl="0" indent="0" algn="l" rtl="0">
              <a:lnSpc>
                <a:spcPct val="100000"/>
              </a:lnSpc>
              <a:spcBef>
                <a:spcPts val="0"/>
              </a:spcBef>
              <a:spcAft>
                <a:spcPts val="0"/>
              </a:spcAft>
              <a:buClr>
                <a:schemeClr val="dk1"/>
              </a:buClr>
              <a:buSzPts val="1100"/>
              <a:buFont typeface="Arial"/>
              <a:buNone/>
            </a:pPr>
            <a:r>
              <a:rPr lang="tr-TR" dirty="0"/>
              <a:t>	Development Team (Takım)</a:t>
            </a:r>
          </a:p>
          <a:p>
            <a:pPr marL="0" lvl="0" indent="0" algn="l" rtl="0">
              <a:lnSpc>
                <a:spcPct val="100000"/>
              </a:lnSpc>
              <a:spcBef>
                <a:spcPts val="0"/>
              </a:spcBef>
              <a:spcAft>
                <a:spcPts val="0"/>
              </a:spcAft>
              <a:buClr>
                <a:schemeClr val="dk1"/>
              </a:buClr>
              <a:buSzPts val="1100"/>
              <a:buFont typeface="Arial"/>
              <a:buNone/>
            </a:pPr>
            <a:r>
              <a:rPr lang="tr-TR" dirty="0"/>
              <a:t>	</a:t>
            </a:r>
            <a:r>
              <a:rPr lang="tr-TR" dirty="0" err="1"/>
              <a:t>ScrumMaster</a:t>
            </a:r>
            <a:r>
              <a:rPr lang="tr-TR" dirty="0"/>
              <a:t> (Scrum Ustası)</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a:t>Scrum, aşağıdaki durumlarda bir ortamı teşvik etmek için bir Scrum Master gerektirir:</a:t>
            </a:r>
          </a:p>
          <a:p>
            <a:pPr marL="0" lvl="0" indent="0" algn="l" rtl="0">
              <a:lnSpc>
                <a:spcPct val="100000"/>
              </a:lnSpc>
              <a:spcBef>
                <a:spcPts val="0"/>
              </a:spcBef>
              <a:spcAft>
                <a:spcPts val="0"/>
              </a:spcAft>
              <a:buClr>
                <a:schemeClr val="dk1"/>
              </a:buClr>
              <a:buSzPts val="1100"/>
              <a:buFont typeface="Arial"/>
              <a:buNone/>
            </a:pPr>
            <a:r>
              <a:rPr lang="tr-TR" dirty="0"/>
              <a:t>1.Bir Product </a:t>
            </a:r>
            <a:r>
              <a:rPr lang="tr-TR" dirty="0" err="1"/>
              <a:t>Owner</a:t>
            </a:r>
            <a:r>
              <a:rPr lang="tr-TR" dirty="0"/>
              <a:t>, karmaşık bir sorun için çalışmayı bir Ürün İş Listesine sipariş eder.</a:t>
            </a:r>
          </a:p>
          <a:p>
            <a:pPr marL="0" lvl="0" indent="0" algn="l" rtl="0">
              <a:lnSpc>
                <a:spcPct val="100000"/>
              </a:lnSpc>
              <a:spcBef>
                <a:spcPts val="0"/>
              </a:spcBef>
              <a:spcAft>
                <a:spcPts val="0"/>
              </a:spcAft>
              <a:buClr>
                <a:schemeClr val="dk1"/>
              </a:buClr>
              <a:buSzPts val="1100"/>
              <a:buFont typeface="Arial"/>
              <a:buNone/>
            </a:pPr>
            <a:r>
              <a:rPr lang="tr-TR" dirty="0"/>
              <a:t>2.Scrum Takımı, bir Sprint sırasında işin bir seçimini bir değer Parçasına dönüştürür.</a:t>
            </a:r>
          </a:p>
          <a:p>
            <a:pPr marL="0" lvl="0" indent="0" algn="l" rtl="0">
              <a:lnSpc>
                <a:spcPct val="100000"/>
              </a:lnSpc>
              <a:spcBef>
                <a:spcPts val="0"/>
              </a:spcBef>
              <a:spcAft>
                <a:spcPts val="0"/>
              </a:spcAft>
              <a:buClr>
                <a:schemeClr val="dk1"/>
              </a:buClr>
              <a:buSzPts val="1100"/>
              <a:buFont typeface="Arial"/>
              <a:buNone/>
            </a:pPr>
            <a:r>
              <a:rPr lang="tr-TR" dirty="0"/>
              <a:t>3.Scrum Takımı ve paydaşları sonuçları inceler ve bir sonraki Sprint için ayarlama yapar.</a:t>
            </a:r>
          </a:p>
          <a:p>
            <a:pPr marL="0" lvl="0" indent="0" algn="l" rtl="0">
              <a:lnSpc>
                <a:spcPct val="100000"/>
              </a:lnSpc>
              <a:spcBef>
                <a:spcPts val="0"/>
              </a:spcBef>
              <a:spcAft>
                <a:spcPts val="0"/>
              </a:spcAft>
              <a:buClr>
                <a:schemeClr val="dk1"/>
              </a:buClr>
              <a:buSzPts val="1100"/>
              <a:buFont typeface="Arial"/>
              <a:buNone/>
            </a:pPr>
            <a:r>
              <a:rPr lang="tr-TR" dirty="0"/>
              <a:t>4.Tekrar</a:t>
            </a:r>
          </a:p>
          <a:p>
            <a:pPr marL="0" lvl="0" indent="0" algn="l" rtl="0">
              <a:lnSpc>
                <a:spcPct val="100000"/>
              </a:lnSpc>
              <a:spcBef>
                <a:spcPts val="0"/>
              </a:spcBef>
              <a:spcAft>
                <a:spcPts val="0"/>
              </a:spcAft>
              <a:buClr>
                <a:schemeClr val="dk1"/>
              </a:buClr>
              <a:buSzPts val="1100"/>
              <a:buFont typeface="Arial"/>
              <a:buNone/>
            </a:pPr>
            <a:r>
              <a:rPr lang="tr-TR" dirty="0"/>
              <a:t>Scrum basittir. İnsanlara ayrıntılı talimatlar vermek yerine, Scrum kuralları onların ilişkilerini ve etkileşimlerini yönlendirir.</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SzPts val="1400"/>
              <a:buNone/>
            </a:pPr>
            <a:endParaRPr lang="tr-TR" sz="1100" dirty="0"/>
          </a:p>
          <a:p>
            <a:pPr marL="0" lvl="0" indent="0" algn="l" rtl="0">
              <a:spcBef>
                <a:spcPts val="0"/>
              </a:spcBef>
              <a:spcAft>
                <a:spcPts val="0"/>
              </a:spcAft>
              <a:buSzPts val="1100"/>
              <a:buNone/>
            </a:pPr>
            <a:r>
              <a:rPr lang="tr-TR" sz="1100" b="1" dirty="0">
                <a:solidFill>
                  <a:schemeClr val="dk1"/>
                </a:solidFill>
              </a:rPr>
              <a:t>Product </a:t>
            </a:r>
            <a:r>
              <a:rPr lang="tr-TR" sz="1100" b="1" dirty="0" err="1">
                <a:solidFill>
                  <a:schemeClr val="dk1"/>
                </a:solidFill>
              </a:rPr>
              <a:t>owner</a:t>
            </a:r>
            <a:r>
              <a:rPr lang="tr-TR" sz="1100" b="1" dirty="0">
                <a:solidFill>
                  <a:schemeClr val="dk1"/>
                </a:solidFill>
              </a:rPr>
              <a:t>: </a:t>
            </a:r>
          </a:p>
          <a:p>
            <a:pPr marL="0" lvl="0" indent="0" algn="l" rtl="0">
              <a:spcBef>
                <a:spcPts val="0"/>
              </a:spcBef>
              <a:spcAft>
                <a:spcPts val="0"/>
              </a:spcAft>
              <a:buSzPts val="1100"/>
              <a:buNone/>
            </a:pPr>
            <a:r>
              <a:rPr lang="tr-TR" sz="1100" dirty="0">
                <a:solidFill>
                  <a:schemeClr val="dk1"/>
                </a:solidFill>
              </a:rPr>
              <a:t>bilgili tecrübeli deneyimli birisi,  </a:t>
            </a:r>
          </a:p>
          <a:p>
            <a:pPr marL="0" lvl="0" indent="0" algn="l" rtl="0">
              <a:spcBef>
                <a:spcPts val="0"/>
              </a:spcBef>
              <a:spcAft>
                <a:spcPts val="0"/>
              </a:spcAft>
              <a:buSzPts val="1100"/>
              <a:buNone/>
            </a:pPr>
            <a:r>
              <a:rPr lang="tr-TR" sz="1100" dirty="0">
                <a:solidFill>
                  <a:schemeClr val="dk1"/>
                </a:solidFill>
              </a:rPr>
              <a:t>müşteriyi temsil eden</a:t>
            </a:r>
          </a:p>
          <a:p>
            <a:pPr marL="0" lvl="0" indent="0" algn="l" rtl="0">
              <a:spcBef>
                <a:spcPts val="0"/>
              </a:spcBef>
              <a:spcAft>
                <a:spcPts val="0"/>
              </a:spcAft>
              <a:buSzPts val="1100"/>
              <a:buNone/>
            </a:pPr>
            <a:r>
              <a:rPr lang="tr-TR" sz="1100" dirty="0">
                <a:solidFill>
                  <a:schemeClr val="dk1"/>
                </a:solidFill>
              </a:rPr>
              <a:t>Scrum </a:t>
            </a:r>
            <a:r>
              <a:rPr lang="tr-TR" sz="1100" dirty="0" err="1">
                <a:solidFill>
                  <a:schemeClr val="dk1"/>
                </a:solidFill>
              </a:rPr>
              <a:t>team</a:t>
            </a:r>
            <a:r>
              <a:rPr lang="tr-TR" sz="1100" dirty="0">
                <a:solidFill>
                  <a:schemeClr val="dk1"/>
                </a:solidFill>
              </a:rPr>
              <a:t> e karışmıyor</a:t>
            </a:r>
          </a:p>
          <a:p>
            <a:pPr marL="0" lvl="0" indent="0" algn="l" rtl="0">
              <a:spcBef>
                <a:spcPts val="0"/>
              </a:spcBef>
              <a:spcAft>
                <a:spcPts val="0"/>
              </a:spcAft>
              <a:buSzPts val="1100"/>
              <a:buNone/>
            </a:pPr>
            <a:r>
              <a:rPr lang="tr-TR" sz="1100" dirty="0">
                <a:solidFill>
                  <a:schemeClr val="dk1"/>
                </a:solidFill>
              </a:rPr>
              <a:t>Scrum </a:t>
            </a:r>
            <a:r>
              <a:rPr lang="tr-TR" sz="1100" dirty="0" err="1">
                <a:solidFill>
                  <a:schemeClr val="dk1"/>
                </a:solidFill>
              </a:rPr>
              <a:t>master</a:t>
            </a:r>
            <a:r>
              <a:rPr lang="tr-TR" sz="1100" dirty="0">
                <a:solidFill>
                  <a:schemeClr val="dk1"/>
                </a:solidFill>
              </a:rPr>
              <a:t> ile </a:t>
            </a:r>
            <a:r>
              <a:rPr lang="tr-TR" sz="1100" dirty="0" err="1">
                <a:solidFill>
                  <a:schemeClr val="dk1"/>
                </a:solidFill>
              </a:rPr>
              <a:t>muhattap</a:t>
            </a:r>
            <a:r>
              <a:rPr lang="tr-TR" sz="1100" dirty="0">
                <a:solidFill>
                  <a:schemeClr val="dk1"/>
                </a:solidFill>
              </a:rPr>
              <a:t> olur.</a:t>
            </a:r>
          </a:p>
          <a:p>
            <a:pPr marL="0" lvl="0" indent="0" algn="l" rtl="0">
              <a:spcBef>
                <a:spcPts val="0"/>
              </a:spcBef>
              <a:spcAft>
                <a:spcPts val="0"/>
              </a:spcAft>
              <a:buSzPts val="1100"/>
              <a:buNone/>
            </a:pPr>
            <a:r>
              <a:rPr lang="tr-TR" sz="1100" dirty="0">
                <a:solidFill>
                  <a:schemeClr val="dk1"/>
                </a:solidFill>
              </a:rPr>
              <a:t>Birden fazla </a:t>
            </a:r>
            <a:r>
              <a:rPr lang="tr-TR" sz="1100" dirty="0" err="1">
                <a:solidFill>
                  <a:schemeClr val="dk1"/>
                </a:solidFill>
              </a:rPr>
              <a:t>scrum</a:t>
            </a:r>
            <a:r>
              <a:rPr lang="tr-TR" sz="1100" dirty="0">
                <a:solidFill>
                  <a:schemeClr val="dk1"/>
                </a:solidFill>
              </a:rPr>
              <a:t> </a:t>
            </a:r>
            <a:r>
              <a:rPr lang="tr-TR" sz="1100" dirty="0" err="1">
                <a:solidFill>
                  <a:schemeClr val="dk1"/>
                </a:solidFill>
              </a:rPr>
              <a:t>master</a:t>
            </a:r>
            <a:r>
              <a:rPr lang="tr-TR" sz="1100" dirty="0">
                <a:solidFill>
                  <a:schemeClr val="dk1"/>
                </a:solidFill>
              </a:rPr>
              <a:t> ile görüşebilir.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tr-TR" sz="11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sz="1100" dirty="0">
                <a:solidFill>
                  <a:schemeClr val="dk1"/>
                </a:solidFill>
              </a:rPr>
              <a:t>Scrum </a:t>
            </a:r>
            <a:r>
              <a:rPr lang="tr-TR" sz="1100" dirty="0" err="1">
                <a:solidFill>
                  <a:schemeClr val="dk1"/>
                </a:solidFill>
              </a:rPr>
              <a:t>master</a:t>
            </a:r>
            <a:r>
              <a:rPr lang="tr-TR" sz="1100" dirty="0">
                <a:solidFill>
                  <a:schemeClr val="dk1"/>
                </a:solidFill>
              </a:rPr>
              <a:t> yardımsever </a:t>
            </a:r>
          </a:p>
          <a:p>
            <a:pPr marL="0" lvl="0" indent="0" algn="l" rtl="0">
              <a:spcBef>
                <a:spcPts val="0"/>
              </a:spcBef>
              <a:spcAft>
                <a:spcPts val="0"/>
              </a:spcAft>
              <a:buSzPts val="1100"/>
              <a:buNone/>
            </a:pPr>
            <a:r>
              <a:rPr lang="tr-TR" sz="1100" dirty="0">
                <a:solidFill>
                  <a:schemeClr val="dk1"/>
                </a:solidFill>
              </a:rPr>
              <a:t>Scrum ekibi biraz izole tutulur</a:t>
            </a:r>
          </a:p>
          <a:p>
            <a:pPr marL="0" lvl="0" indent="0" algn="l" rtl="0">
              <a:lnSpc>
                <a:spcPct val="100000"/>
              </a:lnSpc>
              <a:spcBef>
                <a:spcPts val="0"/>
              </a:spcBef>
              <a:spcAft>
                <a:spcPts val="0"/>
              </a:spcAft>
              <a:buSzPts val="1400"/>
              <a:buNone/>
            </a:pPr>
            <a:endParaRPr lang="tr-TR" sz="1100" dirty="0"/>
          </a:p>
          <a:p>
            <a:pPr marL="0" lvl="0" indent="0" algn="l" rtl="0">
              <a:spcBef>
                <a:spcPts val="0"/>
              </a:spcBef>
              <a:spcAft>
                <a:spcPts val="0"/>
              </a:spcAft>
              <a:buSzPts val="1100"/>
              <a:buNone/>
            </a:pPr>
            <a:endParaRPr lang="tr-TR" sz="1100" dirty="0">
              <a:solidFill>
                <a:schemeClr val="dk1"/>
              </a:solidFill>
            </a:endParaRPr>
          </a:p>
          <a:p>
            <a:pPr marL="0" lvl="0" indent="0" algn="l" rtl="0">
              <a:spcBef>
                <a:spcPts val="0"/>
              </a:spcBef>
              <a:spcAft>
                <a:spcPts val="0"/>
              </a:spcAft>
              <a:buSzPts val="1100"/>
              <a:buNone/>
            </a:pPr>
            <a:r>
              <a:rPr lang="tr-TR" sz="1100" dirty="0">
                <a:solidFill>
                  <a:schemeClr val="dk1"/>
                </a:solidFill>
              </a:rPr>
              <a:t>Dev </a:t>
            </a:r>
            <a:r>
              <a:rPr lang="tr-TR" sz="1100" dirty="0" err="1">
                <a:solidFill>
                  <a:schemeClr val="dk1"/>
                </a:solidFill>
              </a:rPr>
              <a:t>team</a:t>
            </a:r>
            <a:r>
              <a:rPr lang="tr-TR" sz="1100" dirty="0">
                <a:solidFill>
                  <a:schemeClr val="dk1"/>
                </a:solid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sz="1100" dirty="0"/>
              <a:t>Cross </a:t>
            </a:r>
            <a:r>
              <a:rPr lang="tr-TR" sz="1100" dirty="0" err="1"/>
              <a:t>functional</a:t>
            </a:r>
            <a:r>
              <a:rPr lang="tr-TR" sz="1100" dirty="0"/>
              <a:t> olmalı</a:t>
            </a:r>
          </a:p>
          <a:p>
            <a:pPr marL="0" lvl="0" indent="0" algn="l" rtl="0">
              <a:spcBef>
                <a:spcPts val="0"/>
              </a:spcBef>
              <a:spcAft>
                <a:spcPts val="0"/>
              </a:spcAft>
              <a:buSzPts val="1100"/>
              <a:buNone/>
            </a:pPr>
            <a:r>
              <a:rPr lang="tr-TR" sz="1100" dirty="0">
                <a:solidFill>
                  <a:schemeClr val="dk1"/>
                </a:solidFill>
              </a:rPr>
              <a:t>Scrum </a:t>
            </a:r>
            <a:r>
              <a:rPr lang="tr-TR" sz="1100" dirty="0" err="1">
                <a:solidFill>
                  <a:schemeClr val="dk1"/>
                </a:solidFill>
              </a:rPr>
              <a:t>team</a:t>
            </a:r>
            <a:r>
              <a:rPr lang="tr-TR" sz="1100" dirty="0">
                <a:solidFill>
                  <a:schemeClr val="dk1"/>
                </a:solidFill>
              </a:rPr>
              <a:t> belirli bir saatte belirli bir  yerde genelde ayakta uzatmadan toplantı yapar</a:t>
            </a:r>
          </a:p>
          <a:p>
            <a:pPr marL="0" lvl="0" indent="0" algn="l" rtl="0">
              <a:spcBef>
                <a:spcPts val="0"/>
              </a:spcBef>
              <a:spcAft>
                <a:spcPts val="0"/>
              </a:spcAft>
              <a:buSzPts val="1100"/>
              <a:buNone/>
            </a:pPr>
            <a:r>
              <a:rPr lang="tr-TR" sz="1100" dirty="0">
                <a:solidFill>
                  <a:schemeClr val="dk1"/>
                </a:solidFill>
              </a:rPr>
              <a:t>3- 9 arası tavsiye ediliyor.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sz="1100" dirty="0">
                <a:solidFill>
                  <a:schemeClr val="dk1"/>
                </a:solidFill>
              </a:rPr>
              <a:t>2 dk yeterli kişi için</a:t>
            </a:r>
          </a:p>
          <a:p>
            <a:pPr marL="0" lvl="0" indent="0" algn="l" rtl="0">
              <a:spcBef>
                <a:spcPts val="0"/>
              </a:spcBef>
              <a:spcAft>
                <a:spcPts val="0"/>
              </a:spcAft>
              <a:buSzPts val="1100"/>
              <a:buNone/>
            </a:pPr>
            <a:r>
              <a:rPr lang="tr-TR" sz="1100" dirty="0">
                <a:solidFill>
                  <a:schemeClr val="dk1"/>
                </a:solidFill>
              </a:rPr>
              <a:t>Kalabalık olunca kısa toplantı zaten zor.</a:t>
            </a:r>
          </a:p>
          <a:p>
            <a:pPr marL="0" lvl="0" indent="0" algn="l" rtl="0">
              <a:spcBef>
                <a:spcPts val="0"/>
              </a:spcBef>
              <a:spcAft>
                <a:spcPts val="0"/>
              </a:spcAft>
              <a:buSzPts val="1100"/>
              <a:buNone/>
            </a:pPr>
            <a:endParaRPr lang="tr-TR" sz="1100" dirty="0">
              <a:solidFill>
                <a:schemeClr val="dk1"/>
              </a:solidFill>
            </a:endParaRPr>
          </a:p>
          <a:p>
            <a:pPr marL="0" lvl="0" indent="0" algn="l" rtl="0">
              <a:spcBef>
                <a:spcPts val="0"/>
              </a:spcBef>
              <a:spcAft>
                <a:spcPts val="0"/>
              </a:spcAft>
              <a:buSzPts val="1100"/>
              <a:buNone/>
            </a:pPr>
            <a:r>
              <a:rPr lang="tr-TR" sz="1100" dirty="0">
                <a:solidFill>
                  <a:schemeClr val="dk1"/>
                </a:solidFill>
              </a:rPr>
              <a:t>Dün ne yaptın </a:t>
            </a:r>
          </a:p>
          <a:p>
            <a:pPr marL="0" lvl="0" indent="0" algn="l" rtl="0">
              <a:spcBef>
                <a:spcPts val="0"/>
              </a:spcBef>
              <a:spcAft>
                <a:spcPts val="0"/>
              </a:spcAft>
              <a:buSzPts val="1100"/>
              <a:buNone/>
            </a:pPr>
            <a:r>
              <a:rPr lang="tr-TR" sz="1100" dirty="0">
                <a:solidFill>
                  <a:schemeClr val="dk1"/>
                </a:solidFill>
              </a:rPr>
              <a:t>Bu gün ne yapacaksın</a:t>
            </a:r>
          </a:p>
          <a:p>
            <a:pPr marL="0" lvl="0" indent="0" algn="l" rtl="0">
              <a:spcBef>
                <a:spcPts val="0"/>
              </a:spcBef>
              <a:spcAft>
                <a:spcPts val="0"/>
              </a:spcAft>
              <a:buSzPts val="1100"/>
              <a:buNone/>
            </a:pPr>
            <a:r>
              <a:rPr lang="tr-TR" sz="1100" dirty="0">
                <a:solidFill>
                  <a:schemeClr val="dk1"/>
                </a:solidFill>
              </a:rPr>
              <a:t>Dün yaşadığın bir sorun oldu mu</a:t>
            </a:r>
          </a:p>
          <a:p>
            <a:pPr marL="0" lvl="0" indent="0" algn="l" rtl="0">
              <a:spcBef>
                <a:spcPts val="0"/>
              </a:spcBef>
              <a:spcAft>
                <a:spcPts val="0"/>
              </a:spcAft>
              <a:buSzPts val="1100"/>
              <a:buNone/>
            </a:pPr>
            <a:r>
              <a:rPr lang="tr-TR" sz="1100" dirty="0">
                <a:solidFill>
                  <a:schemeClr val="dk1"/>
                </a:solidFill>
              </a:rPr>
              <a:t>Login ekranına başladım  çevresel etik iş kuralı ile ilgili sorun çıkmış olabilir.</a:t>
            </a:r>
          </a:p>
          <a:p>
            <a:pPr marL="0" lvl="0" indent="0" algn="l" rtl="0">
              <a:spcBef>
                <a:spcPts val="0"/>
              </a:spcBef>
              <a:spcAft>
                <a:spcPts val="0"/>
              </a:spcAft>
              <a:buSzPts val="1100"/>
              <a:buNone/>
            </a:pPr>
            <a:endParaRPr lang="tr-TR" sz="1100" dirty="0">
              <a:solidFill>
                <a:schemeClr val="dk1"/>
              </a:solidFill>
            </a:endParaRPr>
          </a:p>
          <a:p>
            <a:pPr marL="0" lvl="0" indent="0" algn="l" rtl="0">
              <a:spcBef>
                <a:spcPts val="0"/>
              </a:spcBef>
              <a:spcAft>
                <a:spcPts val="0"/>
              </a:spcAft>
              <a:buSzPts val="1100"/>
              <a:buNone/>
            </a:pPr>
            <a:r>
              <a:rPr lang="tr-TR" sz="1100" dirty="0" err="1">
                <a:solidFill>
                  <a:schemeClr val="dk1"/>
                </a:solidFill>
              </a:rPr>
              <a:t>Artifats</a:t>
            </a:r>
            <a:r>
              <a:rPr lang="tr-TR" sz="1100" dirty="0">
                <a:solidFill>
                  <a:schemeClr val="dk1"/>
                </a:solidFill>
              </a:rPr>
              <a:t> yani eserler </a:t>
            </a:r>
          </a:p>
          <a:p>
            <a:pPr marL="0" lvl="0" indent="0" algn="l" rtl="0">
              <a:spcBef>
                <a:spcPts val="0"/>
              </a:spcBef>
              <a:spcAft>
                <a:spcPts val="0"/>
              </a:spcAft>
              <a:buSzPts val="1100"/>
              <a:buNone/>
            </a:pPr>
            <a:r>
              <a:rPr lang="tr-TR" sz="1100" dirty="0">
                <a:solidFill>
                  <a:schemeClr val="dk1"/>
                </a:solidFill>
              </a:rPr>
              <a:t>Bütün iş listesi </a:t>
            </a:r>
            <a:r>
              <a:rPr lang="tr-TR" sz="1100" dirty="0" err="1">
                <a:solidFill>
                  <a:schemeClr val="dk1"/>
                </a:solidFill>
              </a:rPr>
              <a:t>product</a:t>
            </a:r>
            <a:r>
              <a:rPr lang="tr-TR" sz="1100" dirty="0">
                <a:solidFill>
                  <a:schemeClr val="dk1"/>
                </a:solidFill>
              </a:rPr>
              <a:t> </a:t>
            </a:r>
            <a:r>
              <a:rPr lang="tr-TR" sz="1100" dirty="0" err="1">
                <a:solidFill>
                  <a:schemeClr val="dk1"/>
                </a:solidFill>
              </a:rPr>
              <a:t>backlog</a:t>
            </a:r>
            <a:r>
              <a:rPr lang="tr-TR" sz="1100" dirty="0">
                <a:solidFill>
                  <a:schemeClr val="dk1"/>
                </a:solidFill>
              </a:rPr>
              <a:t> da</a:t>
            </a:r>
          </a:p>
          <a:p>
            <a:pPr marL="0" lvl="0" indent="0" algn="l" rtl="0">
              <a:spcBef>
                <a:spcPts val="0"/>
              </a:spcBef>
              <a:spcAft>
                <a:spcPts val="0"/>
              </a:spcAft>
              <a:buSzPts val="1100"/>
              <a:buNone/>
            </a:pPr>
            <a:r>
              <a:rPr lang="tr-TR" sz="1100" dirty="0">
                <a:solidFill>
                  <a:schemeClr val="dk1"/>
                </a:solidFill>
              </a:rPr>
              <a:t>bunu hazırlayan kişinin alan bilgisi olması lazım domain bilgisi </a:t>
            </a:r>
          </a:p>
          <a:p>
            <a:pPr marL="0" lvl="0" indent="0" algn="l" rtl="0">
              <a:spcBef>
                <a:spcPts val="0"/>
              </a:spcBef>
              <a:spcAft>
                <a:spcPts val="0"/>
              </a:spcAft>
              <a:buSzPts val="1100"/>
              <a:buNone/>
            </a:pPr>
            <a:r>
              <a:rPr lang="tr-TR" sz="1100" dirty="0">
                <a:solidFill>
                  <a:schemeClr val="dk1"/>
                </a:solidFill>
              </a:rPr>
              <a:t>Talepleri ve neler yapılması gerektiğini biliyor.</a:t>
            </a:r>
          </a:p>
          <a:p>
            <a:pPr marL="0" lvl="0" indent="0" algn="l" rtl="0">
              <a:spcBef>
                <a:spcPts val="0"/>
              </a:spcBef>
              <a:spcAft>
                <a:spcPts val="0"/>
              </a:spcAft>
              <a:buSzPts val="1100"/>
              <a:buNone/>
            </a:pPr>
            <a:r>
              <a:rPr lang="tr-TR" sz="1100" dirty="0">
                <a:solidFill>
                  <a:schemeClr val="dk1"/>
                </a:solidFill>
              </a:rPr>
              <a:t>Scrum </a:t>
            </a:r>
            <a:r>
              <a:rPr lang="tr-TR" sz="1100" dirty="0" err="1">
                <a:solidFill>
                  <a:schemeClr val="dk1"/>
                </a:solidFill>
              </a:rPr>
              <a:t>master</a:t>
            </a:r>
            <a:r>
              <a:rPr lang="tr-TR" sz="1100" dirty="0">
                <a:solidFill>
                  <a:schemeClr val="dk1"/>
                </a:solidFill>
              </a:rPr>
              <a:t> bunları oluşturulurken </a:t>
            </a:r>
            <a:r>
              <a:rPr lang="tr-TR" sz="1100" dirty="0" err="1">
                <a:solidFill>
                  <a:schemeClr val="dk1"/>
                </a:solidFill>
              </a:rPr>
              <a:t>jiraya</a:t>
            </a:r>
            <a:r>
              <a:rPr lang="tr-TR" sz="1100" dirty="0">
                <a:solidFill>
                  <a:schemeClr val="dk1"/>
                </a:solidFill>
              </a:rPr>
              <a:t> işlenirken </a:t>
            </a:r>
            <a:r>
              <a:rPr lang="tr-TR" sz="1100" dirty="0" err="1">
                <a:solidFill>
                  <a:schemeClr val="dk1"/>
                </a:solidFill>
              </a:rPr>
              <a:t>vb</a:t>
            </a:r>
            <a:r>
              <a:rPr lang="tr-TR" sz="1100" dirty="0">
                <a:solidFill>
                  <a:schemeClr val="dk1"/>
                </a:solidFill>
              </a:rPr>
              <a:t> yardım ediyor</a:t>
            </a:r>
          </a:p>
          <a:p>
            <a:pPr marL="0" lvl="0" indent="0" algn="l" rtl="0">
              <a:spcBef>
                <a:spcPts val="0"/>
              </a:spcBef>
              <a:spcAft>
                <a:spcPts val="0"/>
              </a:spcAft>
              <a:buSzPts val="1100"/>
              <a:buNone/>
            </a:pPr>
            <a:r>
              <a:rPr lang="tr-TR" sz="1100" dirty="0" err="1">
                <a:solidFill>
                  <a:schemeClr val="dk1"/>
                </a:solidFill>
              </a:rPr>
              <a:t>Backlog</a:t>
            </a:r>
            <a:r>
              <a:rPr lang="tr-TR" sz="1100" dirty="0">
                <a:solidFill>
                  <a:schemeClr val="dk1"/>
                </a:solidFill>
              </a:rPr>
              <a:t> da iş </a:t>
            </a:r>
            <a:r>
              <a:rPr lang="tr-TR" sz="1100" dirty="0" err="1">
                <a:solidFill>
                  <a:schemeClr val="dk1"/>
                </a:solidFill>
              </a:rPr>
              <a:t>lerin</a:t>
            </a:r>
            <a:r>
              <a:rPr lang="tr-TR" sz="1100" dirty="0">
                <a:solidFill>
                  <a:schemeClr val="dk1"/>
                </a:solidFill>
              </a:rPr>
              <a:t> ve neler olduğu işlerin zorluk derecesi belirlenir</a:t>
            </a:r>
          </a:p>
          <a:p>
            <a:pPr marL="0" lvl="0" indent="0" algn="l" rtl="0">
              <a:spcBef>
                <a:spcPts val="0"/>
              </a:spcBef>
              <a:spcAft>
                <a:spcPts val="0"/>
              </a:spcAft>
              <a:buSzPts val="1100"/>
              <a:buNone/>
            </a:pPr>
            <a:r>
              <a:rPr lang="tr-TR" sz="1100" dirty="0">
                <a:solidFill>
                  <a:schemeClr val="dk1"/>
                </a:solidFill>
              </a:rPr>
              <a:t>Acil olanlar sprint </a:t>
            </a:r>
            <a:r>
              <a:rPr lang="tr-TR" sz="1100" dirty="0" err="1">
                <a:solidFill>
                  <a:schemeClr val="dk1"/>
                </a:solidFill>
              </a:rPr>
              <a:t>backloga</a:t>
            </a:r>
            <a:r>
              <a:rPr lang="tr-TR" sz="1100" dirty="0">
                <a:solidFill>
                  <a:schemeClr val="dk1"/>
                </a:solidFill>
              </a:rPr>
              <a:t> alınır </a:t>
            </a:r>
          </a:p>
          <a:p>
            <a:pPr marL="0" lvl="0" indent="0" algn="l" rtl="0">
              <a:spcBef>
                <a:spcPts val="0"/>
              </a:spcBef>
              <a:spcAft>
                <a:spcPts val="0"/>
              </a:spcAft>
              <a:buSzPts val="1100"/>
              <a:buNone/>
            </a:pPr>
            <a:r>
              <a:rPr lang="tr-TR" sz="1100" dirty="0">
                <a:solidFill>
                  <a:schemeClr val="dk1"/>
                </a:solidFill>
              </a:rPr>
              <a:t>Team </a:t>
            </a:r>
            <a:r>
              <a:rPr lang="tr-TR" sz="1100" dirty="0" err="1">
                <a:solidFill>
                  <a:schemeClr val="dk1"/>
                </a:solidFill>
              </a:rPr>
              <a:t>spri</a:t>
            </a:r>
            <a:r>
              <a:rPr lang="tr-TR" sz="1100" dirty="0">
                <a:solidFill>
                  <a:schemeClr val="dk1"/>
                </a:solidFill>
              </a:rPr>
              <a:t>. </a:t>
            </a:r>
          </a:p>
          <a:p>
            <a:pPr marL="0" lvl="0" indent="0" algn="l" rtl="0">
              <a:spcBef>
                <a:spcPts val="0"/>
              </a:spcBef>
              <a:spcAft>
                <a:spcPts val="0"/>
              </a:spcAft>
              <a:buSzPts val="1100"/>
              <a:buNone/>
            </a:pPr>
            <a:r>
              <a:rPr lang="tr-TR" sz="1100" dirty="0" err="1">
                <a:solidFill>
                  <a:schemeClr val="dk1"/>
                </a:solidFill>
              </a:rPr>
              <a:t>Backlogda</a:t>
            </a:r>
            <a:r>
              <a:rPr lang="tr-TR" sz="1100" dirty="0">
                <a:solidFill>
                  <a:schemeClr val="dk1"/>
                </a:solidFill>
              </a:rPr>
              <a:t> gördüğü işleri alır yapar</a:t>
            </a:r>
          </a:p>
          <a:p>
            <a:pPr marL="0" lvl="0" indent="0" algn="l" rtl="0">
              <a:spcBef>
                <a:spcPts val="0"/>
              </a:spcBef>
              <a:spcAft>
                <a:spcPts val="0"/>
              </a:spcAft>
              <a:buSzPts val="1100"/>
              <a:buNone/>
            </a:pPr>
            <a:r>
              <a:rPr lang="tr-TR" sz="1100" dirty="0">
                <a:solidFill>
                  <a:schemeClr val="dk1"/>
                </a:solidFill>
              </a:rPr>
              <a:t>Genelde en fazla ihtiyaç duyulan kısımlar önce bitiriliyor</a:t>
            </a:r>
          </a:p>
          <a:p>
            <a:pPr marL="0" lvl="0" indent="0" algn="l" rtl="0">
              <a:spcBef>
                <a:spcPts val="0"/>
              </a:spcBef>
              <a:spcAft>
                <a:spcPts val="0"/>
              </a:spcAft>
              <a:buSzPts val="1100"/>
              <a:buNone/>
            </a:pPr>
            <a:endParaRPr lang="tr-TR" sz="1100" dirty="0">
              <a:solidFill>
                <a:schemeClr val="dk1"/>
              </a:solidFill>
            </a:endParaRPr>
          </a:p>
          <a:p>
            <a:pPr marL="0" lvl="0" indent="0" algn="l" rtl="0">
              <a:spcBef>
                <a:spcPts val="0"/>
              </a:spcBef>
              <a:spcAft>
                <a:spcPts val="0"/>
              </a:spcAft>
              <a:buSzPts val="1100"/>
              <a:buNone/>
            </a:pPr>
            <a:r>
              <a:rPr lang="tr-TR" sz="1100" dirty="0">
                <a:solidFill>
                  <a:schemeClr val="dk1"/>
                </a:solidFill>
              </a:rPr>
              <a:t>Sprint bitince neler yapıldı</a:t>
            </a:r>
          </a:p>
          <a:p>
            <a:pPr marL="0" lvl="0" indent="0" algn="l" rtl="0">
              <a:spcBef>
                <a:spcPts val="0"/>
              </a:spcBef>
              <a:spcAft>
                <a:spcPts val="0"/>
              </a:spcAft>
              <a:buSzPts val="1100"/>
              <a:buNone/>
            </a:pPr>
            <a:r>
              <a:rPr lang="tr-TR" sz="1100" dirty="0">
                <a:solidFill>
                  <a:schemeClr val="dk1"/>
                </a:solidFill>
              </a:rPr>
              <a:t>Neler yapılmadı neler iyileştirilmeli</a:t>
            </a:r>
          </a:p>
          <a:p>
            <a:pPr marL="0" lvl="0" indent="0" algn="l" rtl="0">
              <a:spcBef>
                <a:spcPts val="0"/>
              </a:spcBef>
              <a:spcAft>
                <a:spcPts val="0"/>
              </a:spcAft>
              <a:buSzPts val="1100"/>
              <a:buNone/>
            </a:pPr>
            <a:r>
              <a:rPr lang="tr-TR" sz="1100" dirty="0" err="1">
                <a:solidFill>
                  <a:schemeClr val="dk1"/>
                </a:solidFill>
              </a:rPr>
              <a:t>Pythonda</a:t>
            </a:r>
            <a:r>
              <a:rPr lang="tr-TR" sz="1100" dirty="0">
                <a:solidFill>
                  <a:schemeClr val="dk1"/>
                </a:solidFill>
              </a:rPr>
              <a:t> ilk projemdi </a:t>
            </a:r>
            <a:r>
              <a:rPr lang="tr-TR" sz="1100" dirty="0" err="1">
                <a:solidFill>
                  <a:schemeClr val="dk1"/>
                </a:solidFill>
              </a:rPr>
              <a:t>vb</a:t>
            </a:r>
            <a:endParaRPr lang="tr-TR" sz="1100" dirty="0">
              <a:solidFill>
                <a:schemeClr val="dk1"/>
              </a:solidFill>
            </a:endParaRPr>
          </a:p>
          <a:p>
            <a:pPr marL="0" lvl="0" indent="0" algn="l" rtl="0">
              <a:spcBef>
                <a:spcPts val="0"/>
              </a:spcBef>
              <a:spcAft>
                <a:spcPts val="0"/>
              </a:spcAft>
              <a:buSzPts val="1100"/>
              <a:buNone/>
            </a:pPr>
            <a:r>
              <a:rPr lang="tr-TR" sz="1100" dirty="0">
                <a:solidFill>
                  <a:schemeClr val="dk1"/>
                </a:solidFill>
              </a:rPr>
              <a:t>Tartışma eleştiri vb. yok</a:t>
            </a:r>
          </a:p>
          <a:p>
            <a:pPr marL="0" lvl="0" indent="0" algn="l" rtl="0">
              <a:spcBef>
                <a:spcPts val="0"/>
              </a:spcBef>
              <a:spcAft>
                <a:spcPts val="0"/>
              </a:spcAft>
              <a:buSzPts val="1100"/>
              <a:buNone/>
            </a:pPr>
            <a:endParaRPr lang="tr-TR" sz="1100" dirty="0">
              <a:solidFill>
                <a:schemeClr val="dk1"/>
              </a:solidFill>
            </a:endParaRPr>
          </a:p>
          <a:p>
            <a:pPr marL="0" lvl="0" indent="0" algn="l" rtl="0">
              <a:spcBef>
                <a:spcPts val="0"/>
              </a:spcBef>
              <a:spcAft>
                <a:spcPts val="0"/>
              </a:spcAft>
              <a:buSzPts val="1100"/>
              <a:buNone/>
            </a:pPr>
            <a:r>
              <a:rPr lang="tr-TR" sz="1100" dirty="0">
                <a:solidFill>
                  <a:schemeClr val="dk1"/>
                </a:solidFill>
              </a:rPr>
              <a:t>Hızlı bir özet </a:t>
            </a:r>
            <a:r>
              <a:rPr lang="tr-TR" sz="1100" dirty="0" err="1">
                <a:solidFill>
                  <a:schemeClr val="dk1"/>
                </a:solidFill>
              </a:rPr>
              <a:t>geçelim;Scrum</a:t>
            </a:r>
            <a:r>
              <a:rPr lang="tr-TR" sz="1100" dirty="0">
                <a:solidFill>
                  <a:schemeClr val="dk1"/>
                </a:solidFill>
              </a:rPr>
              <a:t>, ekiplerin birlikte çalışmasına yardımcı olan bir çerçevedir. Bu bir </a:t>
            </a:r>
            <a:r>
              <a:rPr lang="tr-TR" sz="1100" dirty="0" err="1">
                <a:solidFill>
                  <a:schemeClr val="dk1"/>
                </a:solidFill>
              </a:rPr>
              <a:t>çerçevedir.Çevik</a:t>
            </a:r>
            <a:r>
              <a:rPr lang="tr-TR" sz="1100" dirty="0">
                <a:solidFill>
                  <a:schemeClr val="dk1"/>
                </a:solidFill>
              </a:rPr>
              <a:t> olan, bir zihniyet, bir zihniyet ve bir dizi </a:t>
            </a:r>
            <a:r>
              <a:rPr lang="tr-TR" sz="1100" dirty="0" err="1">
                <a:solidFill>
                  <a:schemeClr val="dk1"/>
                </a:solidFill>
              </a:rPr>
              <a:t>değerdi.Scrum</a:t>
            </a:r>
            <a:r>
              <a:rPr lang="tr-TR" sz="1100" dirty="0">
                <a:solidFill>
                  <a:schemeClr val="dk1"/>
                </a:solidFill>
              </a:rPr>
              <a:t> çerçevesi, Scrum Takımlarından ve bunlarla ilişkili rollerden, olaylardan, eserlerden ve kurallardan </a:t>
            </a:r>
            <a:r>
              <a:rPr lang="tr-TR" sz="1100" dirty="0" err="1">
                <a:solidFill>
                  <a:schemeClr val="dk1"/>
                </a:solidFill>
              </a:rPr>
              <a:t>oluşur.Çerçeve</a:t>
            </a:r>
            <a:r>
              <a:rPr lang="tr-TR" sz="1100" dirty="0">
                <a:solidFill>
                  <a:schemeClr val="dk1"/>
                </a:solidFill>
              </a:rPr>
              <a:t> içindeki her bileşen belirli bir amaca hizmet eder ve </a:t>
            </a:r>
            <a:r>
              <a:rPr lang="tr-TR" sz="1100" dirty="0" err="1">
                <a:solidFill>
                  <a:schemeClr val="dk1"/>
                </a:solidFill>
              </a:rPr>
              <a:t>Scrum'ın</a:t>
            </a:r>
            <a:r>
              <a:rPr lang="tr-TR" sz="1100" dirty="0">
                <a:solidFill>
                  <a:schemeClr val="dk1"/>
                </a:solidFill>
              </a:rPr>
              <a:t> başarısı ve kullanımı için </a:t>
            </a:r>
            <a:r>
              <a:rPr lang="tr-TR" sz="1100" dirty="0" err="1">
                <a:solidFill>
                  <a:schemeClr val="dk1"/>
                </a:solidFill>
              </a:rPr>
              <a:t>esastır.Scrum</a:t>
            </a:r>
            <a:r>
              <a:rPr lang="tr-TR" sz="1100" dirty="0">
                <a:solidFill>
                  <a:schemeClr val="dk1"/>
                </a:solidFill>
              </a:rPr>
              <a:t>, ekipleri bir problem üzerinde çalışırken deneyim yoluyla öğrenmeye, kendi kendini organize etmeye teşvik </a:t>
            </a:r>
            <a:r>
              <a:rPr lang="tr-TR" sz="1100" dirty="0" err="1">
                <a:solidFill>
                  <a:schemeClr val="dk1"/>
                </a:solidFill>
              </a:rPr>
              <a:t>eder.Sürekli</a:t>
            </a:r>
            <a:r>
              <a:rPr lang="tr-TR" sz="1100" dirty="0">
                <a:solidFill>
                  <a:schemeClr val="dk1"/>
                </a:solidFill>
              </a:rPr>
              <a:t> gelişmek için kazançlarınızı ve kayıplarınızı düşünmenizi </a:t>
            </a:r>
            <a:r>
              <a:rPr lang="tr-TR" sz="1100" dirty="0" err="1">
                <a:solidFill>
                  <a:schemeClr val="dk1"/>
                </a:solidFill>
              </a:rPr>
              <a:t>sağlarBahsettiğimiz</a:t>
            </a:r>
            <a:r>
              <a:rPr lang="tr-TR" sz="1100" dirty="0">
                <a:solidFill>
                  <a:schemeClr val="dk1"/>
                </a:solidFill>
              </a:rPr>
              <a:t> Scrum daha çok yazılım geliştirme ekipleri tarafından kullanılırken, prensipleri ve dersleri her türlü takım çalışmasına uygulanabilir.</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err="1"/>
              <a:t>Scrumın</a:t>
            </a:r>
            <a:r>
              <a:rPr lang="tr-TR" dirty="0"/>
              <a:t> yazılım geliştirme ekipleri tarafından kullanıldığını </a:t>
            </a:r>
            <a:r>
              <a:rPr lang="tr-TR" dirty="0" err="1"/>
              <a:t>söyledim,ancak</a:t>
            </a:r>
            <a:r>
              <a:rPr lang="tr-TR" dirty="0"/>
              <a:t> ilkeleri ve dersleri her türlü takım çalışmasına uygulanabilir.(slayttan göster)</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err="1"/>
              <a:t>This</a:t>
            </a:r>
            <a:r>
              <a:rPr lang="tr-TR" dirty="0"/>
              <a:t> </a:t>
            </a:r>
            <a:r>
              <a:rPr lang="tr-TR" dirty="0" err="1"/>
              <a:t>slide</a:t>
            </a:r>
            <a:r>
              <a:rPr lang="tr-TR" dirty="0"/>
              <a:t> is </a:t>
            </a:r>
            <a:r>
              <a:rPr lang="tr-TR" dirty="0" err="1"/>
              <a:t>the</a:t>
            </a:r>
            <a:r>
              <a:rPr lang="tr-TR" dirty="0"/>
              <a:t> </a:t>
            </a:r>
            <a:r>
              <a:rPr lang="tr-TR" dirty="0" err="1"/>
              <a:t>summary</a:t>
            </a:r>
            <a:r>
              <a:rPr lang="tr-TR" dirty="0"/>
              <a:t> of </a:t>
            </a:r>
            <a:r>
              <a:rPr lang="tr-TR" dirty="0" err="1"/>
              <a:t>scrum</a:t>
            </a:r>
            <a:r>
              <a:rPr lang="tr-TR" dirty="0"/>
              <a:t>.</a:t>
            </a:r>
            <a:endParaRPr dirty="0"/>
          </a:p>
          <a:p>
            <a:pPr marL="0" lvl="0" indent="0" algn="l" rtl="0">
              <a:spcBef>
                <a:spcPts val="0"/>
              </a:spcBef>
              <a:spcAft>
                <a:spcPts val="0"/>
              </a:spcAft>
              <a:buClr>
                <a:schemeClr val="dk1"/>
              </a:buClr>
              <a:buSzPts val="1100"/>
              <a:buFont typeface="Arial"/>
              <a:buNone/>
            </a:pPr>
            <a:r>
              <a:rPr lang="tr-TR" sz="1050" dirty="0">
                <a:solidFill>
                  <a:srgbClr val="202122"/>
                </a:solidFill>
                <a:highlight>
                  <a:schemeClr val="lt1"/>
                </a:highlight>
              </a:rPr>
              <a:t>Scrum </a:t>
            </a:r>
            <a:r>
              <a:rPr lang="tr-TR" sz="1050" dirty="0" err="1">
                <a:solidFill>
                  <a:srgbClr val="202122"/>
                </a:solidFill>
                <a:highlight>
                  <a:schemeClr val="lt1"/>
                </a:highlight>
              </a:rPr>
              <a:t>project</a:t>
            </a:r>
            <a:r>
              <a:rPr lang="tr-TR" sz="1050" dirty="0">
                <a:solidFill>
                  <a:srgbClr val="202122"/>
                </a:solidFill>
                <a:highlight>
                  <a:schemeClr val="lt1"/>
                </a:highlight>
              </a:rPr>
              <a:t> </a:t>
            </a:r>
            <a:r>
              <a:rPr lang="tr-TR" sz="1050" dirty="0" err="1">
                <a:solidFill>
                  <a:srgbClr val="202122"/>
                </a:solidFill>
                <a:highlight>
                  <a:schemeClr val="lt1"/>
                </a:highlight>
              </a:rPr>
              <a:t>roles</a:t>
            </a:r>
            <a:r>
              <a:rPr lang="tr-TR" sz="1050" dirty="0">
                <a:solidFill>
                  <a:srgbClr val="202122"/>
                </a:solidFill>
                <a:highlight>
                  <a:schemeClr val="lt1"/>
                </a:highlight>
              </a:rPr>
              <a:t>:</a:t>
            </a:r>
            <a:endParaRPr sz="1050" dirty="0">
              <a:solidFill>
                <a:srgbClr val="202122"/>
              </a:solidFill>
              <a:highlight>
                <a:schemeClr val="lt1"/>
              </a:highlight>
            </a:endParaRPr>
          </a:p>
          <a:p>
            <a:pPr marL="685800" lvl="0" indent="-295275" algn="l" rtl="0">
              <a:lnSpc>
                <a:spcPct val="115000"/>
              </a:lnSpc>
              <a:spcBef>
                <a:spcPts val="600"/>
              </a:spcBef>
              <a:spcAft>
                <a:spcPts val="0"/>
              </a:spcAft>
              <a:buClr>
                <a:srgbClr val="202122"/>
              </a:buClr>
              <a:buSzPts val="1050"/>
              <a:buChar char="●"/>
            </a:pPr>
            <a:r>
              <a:rPr lang="tr-TR" sz="1050" dirty="0">
                <a:solidFill>
                  <a:srgbClr val="202122"/>
                </a:solidFill>
                <a:highlight>
                  <a:schemeClr val="lt1"/>
                </a:highlight>
              </a:rPr>
              <a:t>Product </a:t>
            </a:r>
            <a:r>
              <a:rPr lang="tr-TR" sz="1050" dirty="0" err="1">
                <a:solidFill>
                  <a:srgbClr val="202122"/>
                </a:solidFill>
                <a:highlight>
                  <a:schemeClr val="lt1"/>
                </a:highlight>
              </a:rPr>
              <a:t>Owner</a:t>
            </a:r>
            <a:r>
              <a:rPr lang="tr-TR" sz="1050" dirty="0">
                <a:solidFill>
                  <a:srgbClr val="202122"/>
                </a:solidFill>
                <a:highlight>
                  <a:schemeClr val="lt1"/>
                </a:highlight>
              </a:rPr>
              <a:t> (Product </a:t>
            </a:r>
            <a:r>
              <a:rPr lang="tr-TR" sz="1050" dirty="0" err="1">
                <a:solidFill>
                  <a:srgbClr val="202122"/>
                </a:solidFill>
                <a:highlight>
                  <a:schemeClr val="lt1"/>
                </a:highlight>
              </a:rPr>
              <a:t>Owner</a:t>
            </a:r>
            <a:r>
              <a:rPr lang="tr-TR" sz="1050" dirty="0">
                <a:solidFill>
                  <a:srgbClr val="202122"/>
                </a:solidFill>
                <a:highlight>
                  <a:schemeClr val="lt1"/>
                </a:highlight>
              </a:rPr>
              <a:t>)</a:t>
            </a:r>
            <a:endParaRPr sz="1050" dirty="0">
              <a:solidFill>
                <a:srgbClr val="202122"/>
              </a:solidFill>
              <a:highlight>
                <a:schemeClr val="lt1"/>
              </a:highlight>
            </a:endParaRPr>
          </a:p>
          <a:p>
            <a:pPr marL="685800" lvl="0" indent="-295275" algn="l" rtl="0">
              <a:lnSpc>
                <a:spcPct val="115000"/>
              </a:lnSpc>
              <a:spcBef>
                <a:spcPts val="0"/>
              </a:spcBef>
              <a:spcAft>
                <a:spcPts val="0"/>
              </a:spcAft>
              <a:buClr>
                <a:srgbClr val="202122"/>
              </a:buClr>
              <a:buSzPts val="1050"/>
              <a:buChar char="●"/>
            </a:pPr>
            <a:r>
              <a:rPr lang="tr-TR" sz="1050" dirty="0">
                <a:solidFill>
                  <a:srgbClr val="202122"/>
                </a:solidFill>
                <a:highlight>
                  <a:schemeClr val="lt1"/>
                </a:highlight>
              </a:rPr>
              <a:t>Development Team (Takım)</a:t>
            </a:r>
            <a:endParaRPr sz="1050" dirty="0">
              <a:solidFill>
                <a:srgbClr val="202122"/>
              </a:solidFill>
              <a:highlight>
                <a:schemeClr val="lt1"/>
              </a:highlight>
            </a:endParaRPr>
          </a:p>
          <a:p>
            <a:pPr marL="685800" lvl="0" indent="-295275" algn="l" rtl="0">
              <a:lnSpc>
                <a:spcPct val="115000"/>
              </a:lnSpc>
              <a:spcBef>
                <a:spcPts val="0"/>
              </a:spcBef>
              <a:spcAft>
                <a:spcPts val="0"/>
              </a:spcAft>
              <a:buClr>
                <a:srgbClr val="202122"/>
              </a:buClr>
              <a:buSzPts val="1050"/>
              <a:buChar char="●"/>
            </a:pPr>
            <a:r>
              <a:rPr lang="tr-TR" sz="1050" dirty="0" err="1">
                <a:solidFill>
                  <a:srgbClr val="202122"/>
                </a:solidFill>
                <a:highlight>
                  <a:schemeClr val="lt1"/>
                </a:highlight>
              </a:rPr>
              <a:t>ScrumMaster</a:t>
            </a:r>
            <a:r>
              <a:rPr lang="tr-TR" sz="1050" dirty="0">
                <a:solidFill>
                  <a:srgbClr val="202122"/>
                </a:solidFill>
                <a:highlight>
                  <a:schemeClr val="lt1"/>
                </a:highlight>
              </a:rPr>
              <a:t> (Scrum Ustası)</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Scrum </a:t>
            </a:r>
            <a:r>
              <a:rPr lang="tr-TR" sz="1050" dirty="0" err="1">
                <a:solidFill>
                  <a:srgbClr val="202122"/>
                </a:solidFill>
                <a:highlight>
                  <a:schemeClr val="lt1"/>
                </a:highlight>
              </a:rPr>
              <a:t>requires</a:t>
            </a:r>
            <a:r>
              <a:rPr lang="tr-TR" sz="1050" dirty="0">
                <a:solidFill>
                  <a:srgbClr val="202122"/>
                </a:solidFill>
                <a:highlight>
                  <a:schemeClr val="lt1"/>
                </a:highlight>
              </a:rPr>
              <a:t> a Scrum Master </a:t>
            </a:r>
            <a:r>
              <a:rPr lang="tr-TR" sz="1050" dirty="0" err="1">
                <a:solidFill>
                  <a:srgbClr val="202122"/>
                </a:solidFill>
                <a:highlight>
                  <a:schemeClr val="lt1"/>
                </a:highlight>
              </a:rPr>
              <a:t>to</a:t>
            </a:r>
            <a:r>
              <a:rPr lang="tr-TR" sz="1050" dirty="0">
                <a:solidFill>
                  <a:srgbClr val="202122"/>
                </a:solidFill>
                <a:highlight>
                  <a:schemeClr val="lt1"/>
                </a:highlight>
              </a:rPr>
              <a:t> </a:t>
            </a:r>
            <a:r>
              <a:rPr lang="tr-TR" sz="1050" dirty="0" err="1">
                <a:solidFill>
                  <a:srgbClr val="202122"/>
                </a:solidFill>
                <a:highlight>
                  <a:schemeClr val="lt1"/>
                </a:highlight>
              </a:rPr>
              <a:t>foster</a:t>
            </a:r>
            <a:r>
              <a:rPr lang="tr-TR" sz="1050" dirty="0">
                <a:solidFill>
                  <a:srgbClr val="202122"/>
                </a:solidFill>
                <a:highlight>
                  <a:schemeClr val="lt1"/>
                </a:highlight>
              </a:rPr>
              <a:t> an </a:t>
            </a:r>
            <a:r>
              <a:rPr lang="tr-TR" sz="1050" dirty="0" err="1">
                <a:solidFill>
                  <a:srgbClr val="202122"/>
                </a:solidFill>
                <a:highlight>
                  <a:schemeClr val="lt1"/>
                </a:highlight>
              </a:rPr>
              <a:t>environment</a:t>
            </a:r>
            <a:r>
              <a:rPr lang="tr-TR" sz="1050" dirty="0">
                <a:solidFill>
                  <a:srgbClr val="202122"/>
                </a:solidFill>
                <a:highlight>
                  <a:schemeClr val="lt1"/>
                </a:highlight>
              </a:rPr>
              <a:t> </a:t>
            </a:r>
            <a:r>
              <a:rPr lang="tr-TR" sz="1050" dirty="0" err="1">
                <a:solidFill>
                  <a:srgbClr val="202122"/>
                </a:solidFill>
                <a:highlight>
                  <a:schemeClr val="lt1"/>
                </a:highlight>
              </a:rPr>
              <a:t>where</a:t>
            </a:r>
            <a:r>
              <a:rPr lang="tr-TR" sz="1050" dirty="0">
                <a:solidFill>
                  <a:srgbClr val="202122"/>
                </a:solidFill>
                <a:highlight>
                  <a:schemeClr val="lt1"/>
                </a:highlight>
              </a:rPr>
              <a:t>: </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1. A Product </a:t>
            </a:r>
            <a:r>
              <a:rPr lang="tr-TR" sz="1050" dirty="0" err="1">
                <a:solidFill>
                  <a:srgbClr val="202122"/>
                </a:solidFill>
                <a:highlight>
                  <a:schemeClr val="lt1"/>
                </a:highlight>
              </a:rPr>
              <a:t>Owner</a:t>
            </a:r>
            <a:r>
              <a:rPr lang="tr-TR" sz="1050" dirty="0">
                <a:solidFill>
                  <a:srgbClr val="202122"/>
                </a:solidFill>
                <a:highlight>
                  <a:schemeClr val="lt1"/>
                </a:highlight>
              </a:rPr>
              <a:t> </a:t>
            </a:r>
            <a:r>
              <a:rPr lang="tr-TR" sz="1050" dirty="0" err="1">
                <a:solidFill>
                  <a:srgbClr val="202122"/>
                </a:solidFill>
                <a:highlight>
                  <a:schemeClr val="lt1"/>
                </a:highlight>
              </a:rPr>
              <a:t>orders</a:t>
            </a:r>
            <a:r>
              <a:rPr lang="tr-TR" sz="1050" dirty="0">
                <a:solidFill>
                  <a:srgbClr val="202122"/>
                </a:solidFill>
                <a:highlight>
                  <a:schemeClr val="lt1"/>
                </a:highlight>
              </a:rPr>
              <a:t> </a:t>
            </a: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work</a:t>
            </a:r>
            <a:r>
              <a:rPr lang="tr-TR" sz="1050" dirty="0">
                <a:solidFill>
                  <a:srgbClr val="202122"/>
                </a:solidFill>
                <a:highlight>
                  <a:schemeClr val="lt1"/>
                </a:highlight>
              </a:rPr>
              <a:t> </a:t>
            </a:r>
            <a:r>
              <a:rPr lang="tr-TR" sz="1050" dirty="0" err="1">
                <a:solidFill>
                  <a:srgbClr val="202122"/>
                </a:solidFill>
                <a:highlight>
                  <a:schemeClr val="lt1"/>
                </a:highlight>
              </a:rPr>
              <a:t>for</a:t>
            </a:r>
            <a:r>
              <a:rPr lang="tr-TR" sz="1050" dirty="0">
                <a:solidFill>
                  <a:srgbClr val="202122"/>
                </a:solidFill>
                <a:highlight>
                  <a:schemeClr val="lt1"/>
                </a:highlight>
              </a:rPr>
              <a:t> a </a:t>
            </a:r>
            <a:r>
              <a:rPr lang="tr-TR" sz="1050" dirty="0" err="1">
                <a:solidFill>
                  <a:srgbClr val="202122"/>
                </a:solidFill>
                <a:highlight>
                  <a:schemeClr val="lt1"/>
                </a:highlight>
              </a:rPr>
              <a:t>complex</a:t>
            </a:r>
            <a:r>
              <a:rPr lang="tr-TR" sz="1050" dirty="0">
                <a:solidFill>
                  <a:srgbClr val="202122"/>
                </a:solidFill>
                <a:highlight>
                  <a:schemeClr val="lt1"/>
                </a:highlight>
              </a:rPr>
              <a:t> problem </a:t>
            </a:r>
            <a:r>
              <a:rPr lang="tr-TR" sz="1050" dirty="0" err="1">
                <a:solidFill>
                  <a:srgbClr val="202122"/>
                </a:solidFill>
                <a:highlight>
                  <a:schemeClr val="lt1"/>
                </a:highlight>
              </a:rPr>
              <a:t>into</a:t>
            </a:r>
            <a:r>
              <a:rPr lang="tr-TR" sz="1050" dirty="0">
                <a:solidFill>
                  <a:srgbClr val="202122"/>
                </a:solidFill>
                <a:highlight>
                  <a:schemeClr val="lt1"/>
                </a:highlight>
              </a:rPr>
              <a:t> a Product </a:t>
            </a:r>
            <a:r>
              <a:rPr lang="tr-TR" sz="1050" dirty="0" err="1">
                <a:solidFill>
                  <a:srgbClr val="202122"/>
                </a:solidFill>
                <a:highlight>
                  <a:schemeClr val="lt1"/>
                </a:highlight>
              </a:rPr>
              <a:t>Backlog</a:t>
            </a:r>
            <a:r>
              <a:rPr lang="tr-TR" sz="1050" dirty="0">
                <a:solidFill>
                  <a:srgbClr val="202122"/>
                </a:solidFill>
                <a:highlight>
                  <a:schemeClr val="lt1"/>
                </a:highlight>
              </a:rPr>
              <a:t>. </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2. </a:t>
            </a:r>
            <a:r>
              <a:rPr lang="tr-TR" sz="1050" dirty="0" err="1">
                <a:solidFill>
                  <a:srgbClr val="202122"/>
                </a:solidFill>
                <a:highlight>
                  <a:schemeClr val="lt1"/>
                </a:highlight>
              </a:rPr>
              <a:t>The</a:t>
            </a:r>
            <a:r>
              <a:rPr lang="tr-TR" sz="1050" dirty="0">
                <a:solidFill>
                  <a:srgbClr val="202122"/>
                </a:solidFill>
                <a:highlight>
                  <a:schemeClr val="lt1"/>
                </a:highlight>
              </a:rPr>
              <a:t> Scrum Team </a:t>
            </a:r>
            <a:r>
              <a:rPr lang="tr-TR" sz="1050" dirty="0" err="1">
                <a:solidFill>
                  <a:srgbClr val="202122"/>
                </a:solidFill>
                <a:highlight>
                  <a:schemeClr val="lt1"/>
                </a:highlight>
              </a:rPr>
              <a:t>turns</a:t>
            </a:r>
            <a:r>
              <a:rPr lang="tr-TR" sz="1050" dirty="0">
                <a:solidFill>
                  <a:srgbClr val="202122"/>
                </a:solidFill>
                <a:highlight>
                  <a:schemeClr val="lt1"/>
                </a:highlight>
              </a:rPr>
              <a:t> a </a:t>
            </a:r>
            <a:r>
              <a:rPr lang="tr-TR" sz="1050" dirty="0" err="1">
                <a:solidFill>
                  <a:srgbClr val="202122"/>
                </a:solidFill>
                <a:highlight>
                  <a:schemeClr val="lt1"/>
                </a:highlight>
              </a:rPr>
              <a:t>selection</a:t>
            </a:r>
            <a:r>
              <a:rPr lang="tr-TR" sz="1050" dirty="0">
                <a:solidFill>
                  <a:srgbClr val="202122"/>
                </a:solidFill>
                <a:highlight>
                  <a:schemeClr val="lt1"/>
                </a:highlight>
              </a:rPr>
              <a:t> of </a:t>
            </a: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work</a:t>
            </a:r>
            <a:r>
              <a:rPr lang="tr-TR" sz="1050" dirty="0">
                <a:solidFill>
                  <a:srgbClr val="202122"/>
                </a:solidFill>
                <a:highlight>
                  <a:schemeClr val="lt1"/>
                </a:highlight>
              </a:rPr>
              <a:t> </a:t>
            </a:r>
            <a:r>
              <a:rPr lang="tr-TR" sz="1050" dirty="0" err="1">
                <a:solidFill>
                  <a:srgbClr val="202122"/>
                </a:solidFill>
                <a:highlight>
                  <a:schemeClr val="lt1"/>
                </a:highlight>
              </a:rPr>
              <a:t>into</a:t>
            </a:r>
            <a:r>
              <a:rPr lang="tr-TR" sz="1050" dirty="0">
                <a:solidFill>
                  <a:srgbClr val="202122"/>
                </a:solidFill>
                <a:highlight>
                  <a:schemeClr val="lt1"/>
                </a:highlight>
              </a:rPr>
              <a:t> an </a:t>
            </a:r>
            <a:r>
              <a:rPr lang="tr-TR" sz="1050" dirty="0" err="1">
                <a:solidFill>
                  <a:srgbClr val="202122"/>
                </a:solidFill>
                <a:highlight>
                  <a:schemeClr val="lt1"/>
                </a:highlight>
              </a:rPr>
              <a:t>Increment</a:t>
            </a:r>
            <a:r>
              <a:rPr lang="tr-TR" sz="1050" dirty="0">
                <a:solidFill>
                  <a:srgbClr val="202122"/>
                </a:solidFill>
                <a:highlight>
                  <a:schemeClr val="lt1"/>
                </a:highlight>
              </a:rPr>
              <a:t> of </a:t>
            </a:r>
            <a:r>
              <a:rPr lang="tr-TR" sz="1050" dirty="0" err="1">
                <a:solidFill>
                  <a:srgbClr val="202122"/>
                </a:solidFill>
                <a:highlight>
                  <a:schemeClr val="lt1"/>
                </a:highlight>
              </a:rPr>
              <a:t>value</a:t>
            </a:r>
            <a:r>
              <a:rPr lang="tr-TR" sz="1050" dirty="0">
                <a:solidFill>
                  <a:srgbClr val="202122"/>
                </a:solidFill>
                <a:highlight>
                  <a:schemeClr val="lt1"/>
                </a:highlight>
              </a:rPr>
              <a:t> </a:t>
            </a:r>
            <a:r>
              <a:rPr lang="tr-TR" sz="1050" dirty="0" err="1">
                <a:solidFill>
                  <a:srgbClr val="202122"/>
                </a:solidFill>
                <a:highlight>
                  <a:schemeClr val="lt1"/>
                </a:highlight>
              </a:rPr>
              <a:t>during</a:t>
            </a:r>
            <a:r>
              <a:rPr lang="tr-TR" sz="1050" dirty="0">
                <a:solidFill>
                  <a:srgbClr val="202122"/>
                </a:solidFill>
                <a:highlight>
                  <a:schemeClr val="lt1"/>
                </a:highlight>
              </a:rPr>
              <a:t> a Sprint. </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3. </a:t>
            </a:r>
            <a:r>
              <a:rPr lang="tr-TR" sz="1050" dirty="0" err="1">
                <a:solidFill>
                  <a:srgbClr val="202122"/>
                </a:solidFill>
                <a:highlight>
                  <a:schemeClr val="lt1"/>
                </a:highlight>
              </a:rPr>
              <a:t>The</a:t>
            </a:r>
            <a:r>
              <a:rPr lang="tr-TR" sz="1050" dirty="0">
                <a:solidFill>
                  <a:srgbClr val="202122"/>
                </a:solidFill>
                <a:highlight>
                  <a:schemeClr val="lt1"/>
                </a:highlight>
              </a:rPr>
              <a:t> Scrum Team </a:t>
            </a:r>
            <a:r>
              <a:rPr lang="tr-TR" sz="1050" dirty="0" err="1">
                <a:solidFill>
                  <a:srgbClr val="202122"/>
                </a:solidFill>
                <a:highlight>
                  <a:schemeClr val="lt1"/>
                </a:highlight>
              </a:rPr>
              <a:t>and</a:t>
            </a:r>
            <a:r>
              <a:rPr lang="tr-TR" sz="1050" dirty="0">
                <a:solidFill>
                  <a:srgbClr val="202122"/>
                </a:solidFill>
                <a:highlight>
                  <a:schemeClr val="lt1"/>
                </a:highlight>
              </a:rPr>
              <a:t> </a:t>
            </a:r>
            <a:r>
              <a:rPr lang="tr-TR" sz="1050" dirty="0" err="1">
                <a:solidFill>
                  <a:srgbClr val="202122"/>
                </a:solidFill>
                <a:highlight>
                  <a:schemeClr val="lt1"/>
                </a:highlight>
              </a:rPr>
              <a:t>its</a:t>
            </a:r>
            <a:r>
              <a:rPr lang="tr-TR" sz="1050" dirty="0">
                <a:solidFill>
                  <a:srgbClr val="202122"/>
                </a:solidFill>
                <a:highlight>
                  <a:schemeClr val="lt1"/>
                </a:highlight>
              </a:rPr>
              <a:t> </a:t>
            </a:r>
            <a:r>
              <a:rPr lang="tr-TR" sz="1050" dirty="0" err="1">
                <a:solidFill>
                  <a:srgbClr val="202122"/>
                </a:solidFill>
                <a:highlight>
                  <a:schemeClr val="lt1"/>
                </a:highlight>
              </a:rPr>
              <a:t>stakeholders</a:t>
            </a:r>
            <a:r>
              <a:rPr lang="tr-TR" sz="1050" dirty="0">
                <a:solidFill>
                  <a:srgbClr val="202122"/>
                </a:solidFill>
                <a:highlight>
                  <a:schemeClr val="lt1"/>
                </a:highlight>
              </a:rPr>
              <a:t> </a:t>
            </a:r>
            <a:r>
              <a:rPr lang="tr-TR" sz="1050" dirty="0" err="1">
                <a:solidFill>
                  <a:srgbClr val="202122"/>
                </a:solidFill>
                <a:highlight>
                  <a:schemeClr val="lt1"/>
                </a:highlight>
              </a:rPr>
              <a:t>inspect</a:t>
            </a:r>
            <a:r>
              <a:rPr lang="tr-TR" sz="1050" dirty="0">
                <a:solidFill>
                  <a:srgbClr val="202122"/>
                </a:solidFill>
                <a:highlight>
                  <a:schemeClr val="lt1"/>
                </a:highlight>
              </a:rPr>
              <a:t> </a:t>
            </a: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results</a:t>
            </a:r>
            <a:r>
              <a:rPr lang="tr-TR" sz="1050" dirty="0">
                <a:solidFill>
                  <a:srgbClr val="202122"/>
                </a:solidFill>
                <a:highlight>
                  <a:schemeClr val="lt1"/>
                </a:highlight>
              </a:rPr>
              <a:t> </a:t>
            </a:r>
            <a:r>
              <a:rPr lang="tr-TR" sz="1050" dirty="0" err="1">
                <a:solidFill>
                  <a:srgbClr val="202122"/>
                </a:solidFill>
                <a:highlight>
                  <a:schemeClr val="lt1"/>
                </a:highlight>
              </a:rPr>
              <a:t>and</a:t>
            </a:r>
            <a:r>
              <a:rPr lang="tr-TR" sz="1050" dirty="0">
                <a:solidFill>
                  <a:srgbClr val="202122"/>
                </a:solidFill>
                <a:highlight>
                  <a:schemeClr val="lt1"/>
                </a:highlight>
              </a:rPr>
              <a:t> </a:t>
            </a:r>
            <a:r>
              <a:rPr lang="tr-TR" sz="1050" dirty="0" err="1">
                <a:solidFill>
                  <a:srgbClr val="202122"/>
                </a:solidFill>
                <a:highlight>
                  <a:schemeClr val="lt1"/>
                </a:highlight>
              </a:rPr>
              <a:t>adjust</a:t>
            </a:r>
            <a:r>
              <a:rPr lang="tr-TR" sz="1050" dirty="0">
                <a:solidFill>
                  <a:srgbClr val="202122"/>
                </a:solidFill>
                <a:highlight>
                  <a:schemeClr val="lt1"/>
                </a:highlight>
              </a:rPr>
              <a:t> </a:t>
            </a:r>
            <a:r>
              <a:rPr lang="tr-TR" sz="1050" dirty="0" err="1">
                <a:solidFill>
                  <a:srgbClr val="202122"/>
                </a:solidFill>
                <a:highlight>
                  <a:schemeClr val="lt1"/>
                </a:highlight>
              </a:rPr>
              <a:t>for</a:t>
            </a:r>
            <a:r>
              <a:rPr lang="tr-TR" sz="1050" dirty="0">
                <a:solidFill>
                  <a:srgbClr val="202122"/>
                </a:solidFill>
                <a:highlight>
                  <a:schemeClr val="lt1"/>
                </a:highlight>
              </a:rPr>
              <a:t> </a:t>
            </a: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next</a:t>
            </a:r>
            <a:r>
              <a:rPr lang="tr-TR" sz="1050" dirty="0">
                <a:solidFill>
                  <a:srgbClr val="202122"/>
                </a:solidFill>
                <a:highlight>
                  <a:schemeClr val="lt1"/>
                </a:highlight>
              </a:rPr>
              <a:t> Sprint. </a:t>
            </a:r>
            <a:endParaRPr sz="1050" dirty="0">
              <a:solidFill>
                <a:srgbClr val="202122"/>
              </a:solidFill>
              <a:highlight>
                <a:schemeClr val="lt1"/>
              </a:highlight>
            </a:endParaRPr>
          </a:p>
          <a:p>
            <a:pPr marL="0" lvl="0" indent="0" algn="l" rtl="0">
              <a:lnSpc>
                <a:spcPct val="115000"/>
              </a:lnSpc>
              <a:spcBef>
                <a:spcPts val="500"/>
              </a:spcBef>
              <a:spcAft>
                <a:spcPts val="0"/>
              </a:spcAft>
              <a:buClr>
                <a:schemeClr val="dk1"/>
              </a:buClr>
              <a:buSzPts val="1100"/>
              <a:buFont typeface="Arial"/>
              <a:buNone/>
            </a:pPr>
            <a:r>
              <a:rPr lang="tr-TR" sz="1050" dirty="0">
                <a:solidFill>
                  <a:srgbClr val="202122"/>
                </a:solidFill>
                <a:highlight>
                  <a:schemeClr val="lt1"/>
                </a:highlight>
              </a:rPr>
              <a:t>4. </a:t>
            </a:r>
            <a:r>
              <a:rPr lang="tr-TR" sz="1050" dirty="0" err="1">
                <a:solidFill>
                  <a:srgbClr val="202122"/>
                </a:solidFill>
                <a:highlight>
                  <a:schemeClr val="lt1"/>
                </a:highlight>
              </a:rPr>
              <a:t>Repeat</a:t>
            </a:r>
            <a:endParaRPr sz="1050" dirty="0">
              <a:solidFill>
                <a:srgbClr val="202122"/>
              </a:solidFill>
              <a:highlight>
                <a:schemeClr val="lt1"/>
              </a:highlight>
            </a:endParaRPr>
          </a:p>
          <a:p>
            <a:pPr marL="0" lvl="0" indent="0" algn="l" rtl="0">
              <a:lnSpc>
                <a:spcPct val="115000"/>
              </a:lnSpc>
              <a:spcBef>
                <a:spcPts val="500"/>
              </a:spcBef>
              <a:spcAft>
                <a:spcPts val="0"/>
              </a:spcAft>
              <a:buClr>
                <a:schemeClr val="dk1"/>
              </a:buClr>
              <a:buSzPts val="1100"/>
              <a:buFont typeface="Arial"/>
              <a:buNone/>
            </a:pPr>
            <a:r>
              <a:rPr lang="tr-TR" sz="1050" dirty="0">
                <a:solidFill>
                  <a:srgbClr val="202122"/>
                </a:solidFill>
                <a:highlight>
                  <a:schemeClr val="lt1"/>
                </a:highlight>
              </a:rPr>
              <a:t>Scrum is </a:t>
            </a:r>
            <a:r>
              <a:rPr lang="tr-TR" sz="1050" dirty="0" err="1">
                <a:solidFill>
                  <a:srgbClr val="202122"/>
                </a:solidFill>
                <a:highlight>
                  <a:schemeClr val="lt1"/>
                </a:highlight>
              </a:rPr>
              <a:t>simple</a:t>
            </a:r>
            <a:r>
              <a:rPr lang="tr-TR" sz="1050" dirty="0">
                <a:solidFill>
                  <a:srgbClr val="202122"/>
                </a:solidFill>
                <a:highlight>
                  <a:schemeClr val="lt1"/>
                </a:highlight>
              </a:rPr>
              <a:t>. </a:t>
            </a:r>
            <a:r>
              <a:rPr lang="tr-TR" sz="1050" dirty="0" err="1">
                <a:solidFill>
                  <a:srgbClr val="202122"/>
                </a:solidFill>
                <a:highlight>
                  <a:schemeClr val="lt1"/>
                </a:highlight>
              </a:rPr>
              <a:t>Rather</a:t>
            </a:r>
            <a:r>
              <a:rPr lang="tr-TR" sz="1050" dirty="0">
                <a:solidFill>
                  <a:srgbClr val="202122"/>
                </a:solidFill>
                <a:highlight>
                  <a:schemeClr val="lt1"/>
                </a:highlight>
              </a:rPr>
              <a:t> </a:t>
            </a:r>
            <a:r>
              <a:rPr lang="tr-TR" sz="1050" dirty="0" err="1">
                <a:solidFill>
                  <a:srgbClr val="202122"/>
                </a:solidFill>
                <a:highlight>
                  <a:schemeClr val="lt1"/>
                </a:highlight>
              </a:rPr>
              <a:t>than</a:t>
            </a:r>
            <a:r>
              <a:rPr lang="tr-TR" sz="1050" dirty="0">
                <a:solidFill>
                  <a:srgbClr val="202122"/>
                </a:solidFill>
                <a:highlight>
                  <a:schemeClr val="lt1"/>
                </a:highlight>
              </a:rPr>
              <a:t> </a:t>
            </a:r>
            <a:r>
              <a:rPr lang="tr-TR" sz="1050" dirty="0" err="1">
                <a:solidFill>
                  <a:srgbClr val="202122"/>
                </a:solidFill>
                <a:highlight>
                  <a:schemeClr val="lt1"/>
                </a:highlight>
              </a:rPr>
              <a:t>provide</a:t>
            </a:r>
            <a:r>
              <a:rPr lang="tr-TR" sz="1050" dirty="0">
                <a:solidFill>
                  <a:srgbClr val="202122"/>
                </a:solidFill>
                <a:highlight>
                  <a:schemeClr val="lt1"/>
                </a:highlight>
              </a:rPr>
              <a:t> </a:t>
            </a:r>
            <a:r>
              <a:rPr lang="tr-TR" sz="1050" dirty="0" err="1">
                <a:solidFill>
                  <a:srgbClr val="202122"/>
                </a:solidFill>
                <a:highlight>
                  <a:schemeClr val="lt1"/>
                </a:highlight>
              </a:rPr>
              <a:t>people</a:t>
            </a:r>
            <a:r>
              <a:rPr lang="tr-TR" sz="1050" dirty="0">
                <a:solidFill>
                  <a:srgbClr val="202122"/>
                </a:solidFill>
                <a:highlight>
                  <a:schemeClr val="lt1"/>
                </a:highlight>
              </a:rPr>
              <a:t> </a:t>
            </a:r>
            <a:r>
              <a:rPr lang="tr-TR" sz="1050" dirty="0" err="1">
                <a:solidFill>
                  <a:srgbClr val="202122"/>
                </a:solidFill>
                <a:highlight>
                  <a:schemeClr val="lt1"/>
                </a:highlight>
              </a:rPr>
              <a:t>with</a:t>
            </a:r>
            <a:r>
              <a:rPr lang="tr-TR" sz="1050" dirty="0">
                <a:solidFill>
                  <a:srgbClr val="202122"/>
                </a:solidFill>
                <a:highlight>
                  <a:schemeClr val="lt1"/>
                </a:highlight>
              </a:rPr>
              <a:t> </a:t>
            </a:r>
            <a:r>
              <a:rPr lang="tr-TR" sz="1050" dirty="0" err="1">
                <a:solidFill>
                  <a:srgbClr val="202122"/>
                </a:solidFill>
                <a:highlight>
                  <a:schemeClr val="lt1"/>
                </a:highlight>
              </a:rPr>
              <a:t>detailed</a:t>
            </a:r>
            <a:r>
              <a:rPr lang="tr-TR" sz="1050" dirty="0">
                <a:solidFill>
                  <a:srgbClr val="202122"/>
                </a:solidFill>
                <a:highlight>
                  <a:schemeClr val="lt1"/>
                </a:highlight>
              </a:rPr>
              <a:t> </a:t>
            </a:r>
            <a:r>
              <a:rPr lang="tr-TR" sz="1050" dirty="0" err="1">
                <a:solidFill>
                  <a:srgbClr val="202122"/>
                </a:solidFill>
                <a:highlight>
                  <a:schemeClr val="lt1"/>
                </a:highlight>
              </a:rPr>
              <a:t>instructions</a:t>
            </a:r>
            <a:r>
              <a:rPr lang="tr-TR" sz="1050" dirty="0">
                <a:solidFill>
                  <a:srgbClr val="202122"/>
                </a:solidFill>
                <a:highlight>
                  <a:schemeClr val="lt1"/>
                </a:highlight>
              </a:rPr>
              <a:t>, </a:t>
            </a: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rules</a:t>
            </a:r>
            <a:r>
              <a:rPr lang="tr-TR" sz="1050" dirty="0">
                <a:solidFill>
                  <a:srgbClr val="202122"/>
                </a:solidFill>
                <a:highlight>
                  <a:schemeClr val="lt1"/>
                </a:highlight>
              </a:rPr>
              <a:t> of Scrum </a:t>
            </a:r>
            <a:r>
              <a:rPr lang="tr-TR" sz="1050" dirty="0" err="1">
                <a:solidFill>
                  <a:srgbClr val="202122"/>
                </a:solidFill>
                <a:highlight>
                  <a:schemeClr val="lt1"/>
                </a:highlight>
              </a:rPr>
              <a:t>guide</a:t>
            </a:r>
            <a:r>
              <a:rPr lang="tr-TR" sz="1050" dirty="0">
                <a:solidFill>
                  <a:srgbClr val="202122"/>
                </a:solidFill>
                <a:highlight>
                  <a:schemeClr val="lt1"/>
                </a:highlight>
              </a:rPr>
              <a:t> </a:t>
            </a:r>
            <a:r>
              <a:rPr lang="tr-TR" sz="1050" dirty="0" err="1">
                <a:solidFill>
                  <a:srgbClr val="202122"/>
                </a:solidFill>
                <a:highlight>
                  <a:schemeClr val="lt1"/>
                </a:highlight>
              </a:rPr>
              <a:t>their</a:t>
            </a:r>
            <a:r>
              <a:rPr lang="tr-TR" sz="1050" dirty="0">
                <a:solidFill>
                  <a:srgbClr val="202122"/>
                </a:solidFill>
                <a:highlight>
                  <a:schemeClr val="lt1"/>
                </a:highlight>
              </a:rPr>
              <a:t> </a:t>
            </a:r>
            <a:r>
              <a:rPr lang="tr-TR" sz="1050" dirty="0" err="1">
                <a:solidFill>
                  <a:srgbClr val="202122"/>
                </a:solidFill>
                <a:highlight>
                  <a:schemeClr val="lt1"/>
                </a:highlight>
              </a:rPr>
              <a:t>relationships</a:t>
            </a:r>
            <a:r>
              <a:rPr lang="tr-TR" sz="1050" dirty="0">
                <a:solidFill>
                  <a:srgbClr val="202122"/>
                </a:solidFill>
                <a:highlight>
                  <a:schemeClr val="lt1"/>
                </a:highlight>
              </a:rPr>
              <a:t> </a:t>
            </a:r>
            <a:r>
              <a:rPr lang="tr-TR" sz="1050" dirty="0" err="1">
                <a:solidFill>
                  <a:srgbClr val="202122"/>
                </a:solidFill>
                <a:highlight>
                  <a:schemeClr val="lt1"/>
                </a:highlight>
              </a:rPr>
              <a:t>and</a:t>
            </a:r>
            <a:r>
              <a:rPr lang="tr-TR" sz="1050" dirty="0">
                <a:solidFill>
                  <a:srgbClr val="202122"/>
                </a:solidFill>
                <a:highlight>
                  <a:schemeClr val="lt1"/>
                </a:highlight>
              </a:rPr>
              <a:t> </a:t>
            </a:r>
            <a:r>
              <a:rPr lang="tr-TR" sz="1050" dirty="0" err="1">
                <a:solidFill>
                  <a:srgbClr val="202122"/>
                </a:solidFill>
                <a:highlight>
                  <a:schemeClr val="lt1"/>
                </a:highlight>
              </a:rPr>
              <a:t>interactions</a:t>
            </a:r>
            <a:r>
              <a:rPr lang="tr-TR" sz="1050" dirty="0">
                <a:solidFill>
                  <a:srgbClr val="202122"/>
                </a:solidFill>
                <a:highlight>
                  <a:schemeClr val="lt1"/>
                </a:highlight>
              </a:rPr>
              <a:t>.</a:t>
            </a:r>
          </a:p>
          <a:p>
            <a:pPr marL="0" lvl="0" indent="0" algn="l" rtl="0">
              <a:lnSpc>
                <a:spcPct val="115000"/>
              </a:lnSpc>
              <a:spcBef>
                <a:spcPts val="500"/>
              </a:spcBef>
              <a:spcAft>
                <a:spcPts val="0"/>
              </a:spcAft>
              <a:buClr>
                <a:schemeClr val="dk1"/>
              </a:buClr>
              <a:buSzPts val="1100"/>
              <a:buFont typeface="Arial"/>
              <a:buNone/>
            </a:pPr>
            <a:endParaRPr lang="tr-TR" sz="1050" dirty="0">
              <a:solidFill>
                <a:srgbClr val="202122"/>
              </a:solidFill>
              <a:highlight>
                <a:schemeClr val="lt1"/>
              </a:highlight>
            </a:endParaRPr>
          </a:p>
          <a:p>
            <a:pPr marL="0" lvl="0" indent="0" algn="l" rtl="0">
              <a:spcBef>
                <a:spcPts val="0"/>
              </a:spcBef>
              <a:spcAft>
                <a:spcPts val="0"/>
              </a:spcAft>
              <a:buSzPts val="1100"/>
              <a:buNone/>
            </a:pPr>
            <a:endParaRPr lang="tr-TR" sz="1050" dirty="0">
              <a:solidFill>
                <a:schemeClr val="dk1"/>
              </a:solidFill>
            </a:endParaRPr>
          </a:p>
          <a:p>
            <a:pPr marL="0" lvl="0" indent="0" algn="l" rtl="0">
              <a:spcBef>
                <a:spcPts val="0"/>
              </a:spcBef>
              <a:spcAft>
                <a:spcPts val="0"/>
              </a:spcAft>
              <a:buSzPts val="1100"/>
              <a:buNone/>
            </a:pPr>
            <a:r>
              <a:rPr lang="tr-TR" sz="1050" dirty="0" err="1">
                <a:solidFill>
                  <a:schemeClr val="dk1"/>
                </a:solidFill>
              </a:rPr>
              <a:t>Lets</a:t>
            </a:r>
            <a:r>
              <a:rPr lang="tr-TR" sz="1050" dirty="0">
                <a:solidFill>
                  <a:schemeClr val="dk1"/>
                </a:solidFill>
              </a:rPr>
              <a:t> </a:t>
            </a:r>
            <a:r>
              <a:rPr lang="tr-TR" sz="1050" dirty="0" err="1">
                <a:solidFill>
                  <a:schemeClr val="dk1"/>
                </a:solidFill>
              </a:rPr>
              <a:t>make</a:t>
            </a:r>
            <a:r>
              <a:rPr lang="tr-TR" sz="1050" dirty="0">
                <a:solidFill>
                  <a:schemeClr val="dk1"/>
                </a:solidFill>
              </a:rPr>
              <a:t> a </a:t>
            </a:r>
            <a:r>
              <a:rPr lang="tr-TR" sz="1050" dirty="0" err="1">
                <a:solidFill>
                  <a:schemeClr val="dk1"/>
                </a:solidFill>
              </a:rPr>
              <a:t>quick</a:t>
            </a:r>
            <a:r>
              <a:rPr lang="tr-TR" sz="1050" dirty="0">
                <a:solidFill>
                  <a:schemeClr val="dk1"/>
                </a:solidFill>
              </a:rPr>
              <a:t> </a:t>
            </a:r>
            <a:r>
              <a:rPr lang="tr-TR" sz="1050" dirty="0" err="1">
                <a:solidFill>
                  <a:schemeClr val="dk1"/>
                </a:solidFill>
              </a:rPr>
              <a:t>recap</a:t>
            </a:r>
            <a:r>
              <a:rPr lang="tr-TR" sz="1050" dirty="0">
                <a:solidFill>
                  <a:schemeClr val="dk1"/>
                </a:solidFill>
              </a:rPr>
              <a:t>;</a:t>
            </a:r>
          </a:p>
          <a:p>
            <a:pPr marL="0" lvl="0" indent="0" algn="l" rtl="0">
              <a:spcBef>
                <a:spcPts val="0"/>
              </a:spcBef>
              <a:spcAft>
                <a:spcPts val="0"/>
              </a:spcAft>
              <a:buSzPts val="1100"/>
              <a:buNone/>
            </a:pPr>
            <a:r>
              <a:rPr lang="tr-TR" sz="1050" dirty="0">
                <a:solidFill>
                  <a:schemeClr val="dk1"/>
                </a:solidFill>
              </a:rPr>
              <a:t>Scrum is a </a:t>
            </a:r>
            <a:r>
              <a:rPr lang="tr-TR" sz="1050" dirty="0" err="1">
                <a:solidFill>
                  <a:schemeClr val="dk1"/>
                </a:solidFill>
              </a:rPr>
              <a:t>framework</a:t>
            </a:r>
            <a:r>
              <a:rPr lang="tr-TR" sz="1050" dirty="0">
                <a:solidFill>
                  <a:schemeClr val="dk1"/>
                </a:solidFill>
              </a:rPr>
              <a:t> </a:t>
            </a:r>
            <a:r>
              <a:rPr lang="tr-TR" sz="1050" dirty="0" err="1">
                <a:solidFill>
                  <a:schemeClr val="dk1"/>
                </a:solidFill>
              </a:rPr>
              <a:t>that</a:t>
            </a:r>
            <a:r>
              <a:rPr lang="tr-TR" sz="1050" dirty="0">
                <a:solidFill>
                  <a:schemeClr val="dk1"/>
                </a:solidFill>
              </a:rPr>
              <a:t> </a:t>
            </a:r>
            <a:r>
              <a:rPr lang="tr-TR" sz="1050" dirty="0" err="1">
                <a:solidFill>
                  <a:schemeClr val="dk1"/>
                </a:solidFill>
              </a:rPr>
              <a:t>helps</a:t>
            </a:r>
            <a:r>
              <a:rPr lang="tr-TR" sz="1050" dirty="0">
                <a:solidFill>
                  <a:schemeClr val="dk1"/>
                </a:solidFill>
              </a:rPr>
              <a:t> </a:t>
            </a:r>
            <a:r>
              <a:rPr lang="tr-TR" sz="1050" dirty="0" err="1">
                <a:solidFill>
                  <a:schemeClr val="dk1"/>
                </a:solidFill>
              </a:rPr>
              <a:t>teams</a:t>
            </a:r>
            <a:r>
              <a:rPr lang="tr-TR" sz="1050" dirty="0">
                <a:solidFill>
                  <a:schemeClr val="dk1"/>
                </a:solidFill>
              </a:rPr>
              <a:t> </a:t>
            </a:r>
            <a:r>
              <a:rPr lang="tr-TR" sz="1050" dirty="0" err="1">
                <a:solidFill>
                  <a:schemeClr val="dk1"/>
                </a:solidFill>
              </a:rPr>
              <a:t>work</a:t>
            </a:r>
            <a:r>
              <a:rPr lang="tr-TR" sz="1050" dirty="0">
                <a:solidFill>
                  <a:schemeClr val="dk1"/>
                </a:solidFill>
              </a:rPr>
              <a:t> </a:t>
            </a:r>
            <a:r>
              <a:rPr lang="tr-TR" sz="1050" dirty="0" err="1">
                <a:solidFill>
                  <a:schemeClr val="dk1"/>
                </a:solidFill>
              </a:rPr>
              <a:t>together</a:t>
            </a:r>
            <a:r>
              <a:rPr lang="tr-TR" sz="1050" dirty="0">
                <a:solidFill>
                  <a:schemeClr val="dk1"/>
                </a:solidFill>
              </a:rPr>
              <a:t>. </a:t>
            </a:r>
            <a:r>
              <a:rPr lang="tr-TR" sz="1050" dirty="0" err="1">
                <a:solidFill>
                  <a:schemeClr val="dk1"/>
                </a:solidFill>
              </a:rPr>
              <a:t>It</a:t>
            </a:r>
            <a:r>
              <a:rPr lang="tr-TR" sz="1050" dirty="0">
                <a:solidFill>
                  <a:schemeClr val="dk1"/>
                </a:solidFill>
              </a:rPr>
              <a:t> is a </a:t>
            </a:r>
            <a:r>
              <a:rPr lang="tr-TR" sz="1050" dirty="0" err="1">
                <a:solidFill>
                  <a:schemeClr val="dk1"/>
                </a:solidFill>
              </a:rPr>
              <a:t>framework</a:t>
            </a:r>
            <a:r>
              <a:rPr lang="tr-TR" sz="1050" dirty="0">
                <a:solidFill>
                  <a:schemeClr val="dk1"/>
                </a:solidFill>
              </a:rPr>
              <a:t>. </a:t>
            </a:r>
          </a:p>
          <a:p>
            <a:pPr marL="0" lvl="0" indent="0" algn="l" rtl="0">
              <a:spcBef>
                <a:spcPts val="0"/>
              </a:spcBef>
              <a:spcAft>
                <a:spcPts val="0"/>
              </a:spcAft>
              <a:buSzPts val="1100"/>
              <a:buNone/>
            </a:pPr>
            <a:r>
              <a:rPr lang="tr-TR" sz="1050" dirty="0" err="1">
                <a:solidFill>
                  <a:schemeClr val="dk1"/>
                </a:solidFill>
              </a:rPr>
              <a:t>What</a:t>
            </a:r>
            <a:r>
              <a:rPr lang="tr-TR" sz="1050" dirty="0">
                <a:solidFill>
                  <a:schemeClr val="dk1"/>
                </a:solidFill>
              </a:rPr>
              <a:t> Agile </a:t>
            </a:r>
            <a:r>
              <a:rPr lang="tr-TR" sz="1050" dirty="0" err="1">
                <a:solidFill>
                  <a:schemeClr val="dk1"/>
                </a:solidFill>
              </a:rPr>
              <a:t>was</a:t>
            </a:r>
            <a:r>
              <a:rPr lang="tr-TR" sz="1050" dirty="0">
                <a:solidFill>
                  <a:schemeClr val="dk1"/>
                </a:solidFill>
              </a:rPr>
              <a:t>, it </a:t>
            </a:r>
            <a:r>
              <a:rPr lang="tr-TR" sz="1050" dirty="0" err="1">
                <a:solidFill>
                  <a:schemeClr val="dk1"/>
                </a:solidFill>
              </a:rPr>
              <a:t>was</a:t>
            </a:r>
            <a:r>
              <a:rPr lang="tr-TR" sz="1050" dirty="0">
                <a:solidFill>
                  <a:schemeClr val="dk1"/>
                </a:solidFill>
              </a:rPr>
              <a:t> a </a:t>
            </a:r>
            <a:r>
              <a:rPr lang="tr-TR" sz="1050" dirty="0" err="1">
                <a:solidFill>
                  <a:schemeClr val="dk1"/>
                </a:solidFill>
              </a:rPr>
              <a:t>mindset</a:t>
            </a:r>
            <a:r>
              <a:rPr lang="tr-TR" sz="1050" dirty="0">
                <a:solidFill>
                  <a:schemeClr val="dk1"/>
                </a:solidFill>
              </a:rPr>
              <a:t>, a </a:t>
            </a:r>
            <a:r>
              <a:rPr lang="tr-TR" sz="1050" dirty="0" err="1">
                <a:solidFill>
                  <a:schemeClr val="dk1"/>
                </a:solidFill>
              </a:rPr>
              <a:t>mindset</a:t>
            </a:r>
            <a:r>
              <a:rPr lang="tr-TR" sz="1050" dirty="0">
                <a:solidFill>
                  <a:schemeClr val="dk1"/>
                </a:solidFill>
              </a:rPr>
              <a:t> </a:t>
            </a:r>
            <a:r>
              <a:rPr lang="tr-TR" sz="1050" dirty="0" err="1">
                <a:solidFill>
                  <a:schemeClr val="dk1"/>
                </a:solidFill>
              </a:rPr>
              <a:t>and</a:t>
            </a:r>
            <a:r>
              <a:rPr lang="tr-TR" sz="1050" dirty="0">
                <a:solidFill>
                  <a:schemeClr val="dk1"/>
                </a:solidFill>
              </a:rPr>
              <a:t> a set of </a:t>
            </a:r>
            <a:r>
              <a:rPr lang="tr-TR" sz="1050" dirty="0" err="1">
                <a:solidFill>
                  <a:schemeClr val="dk1"/>
                </a:solidFill>
              </a:rPr>
              <a:t>values</a:t>
            </a:r>
            <a:r>
              <a:rPr lang="tr-TR" sz="1050" dirty="0">
                <a:solidFill>
                  <a:schemeClr val="dk1"/>
                </a:solidFill>
              </a:rPr>
              <a:t>.</a:t>
            </a:r>
          </a:p>
          <a:p>
            <a:pPr marL="0" lvl="0" indent="0" algn="l" rtl="0">
              <a:spcBef>
                <a:spcPts val="0"/>
              </a:spcBef>
              <a:spcAft>
                <a:spcPts val="0"/>
              </a:spcAft>
              <a:buClr>
                <a:srgbClr val="3A3F50"/>
              </a:buClr>
              <a:buSzPts val="1100"/>
              <a:buFont typeface="Arial"/>
              <a:buNone/>
            </a:pPr>
            <a:r>
              <a:rPr lang="tr-TR" sz="1050" dirty="0" err="1">
                <a:solidFill>
                  <a:schemeClr val="dk1"/>
                </a:solidFill>
              </a:rPr>
              <a:t>The</a:t>
            </a:r>
            <a:r>
              <a:rPr lang="tr-TR" sz="1050" dirty="0">
                <a:solidFill>
                  <a:schemeClr val="dk1"/>
                </a:solidFill>
              </a:rPr>
              <a:t> Scrum </a:t>
            </a:r>
            <a:r>
              <a:rPr lang="tr-TR" sz="1050" dirty="0" err="1">
                <a:solidFill>
                  <a:schemeClr val="dk1"/>
                </a:solidFill>
              </a:rPr>
              <a:t>framework</a:t>
            </a:r>
            <a:r>
              <a:rPr lang="tr-TR" sz="1050" dirty="0">
                <a:solidFill>
                  <a:schemeClr val="dk1"/>
                </a:solidFill>
              </a:rPr>
              <a:t> </a:t>
            </a:r>
            <a:r>
              <a:rPr lang="tr-TR" sz="1050" dirty="0" err="1">
                <a:solidFill>
                  <a:schemeClr val="dk1"/>
                </a:solidFill>
              </a:rPr>
              <a:t>consists</a:t>
            </a:r>
            <a:r>
              <a:rPr lang="tr-TR" sz="1050" dirty="0">
                <a:solidFill>
                  <a:schemeClr val="dk1"/>
                </a:solidFill>
              </a:rPr>
              <a:t> of Scrum </a:t>
            </a:r>
            <a:r>
              <a:rPr lang="tr-TR" sz="1050" dirty="0" err="1">
                <a:solidFill>
                  <a:schemeClr val="dk1"/>
                </a:solidFill>
              </a:rPr>
              <a:t>Teams</a:t>
            </a:r>
            <a:r>
              <a:rPr lang="tr-TR" sz="1050" dirty="0">
                <a:solidFill>
                  <a:schemeClr val="dk1"/>
                </a:solidFill>
              </a:rPr>
              <a:t> </a:t>
            </a:r>
            <a:r>
              <a:rPr lang="tr-TR" sz="1050" dirty="0" err="1">
                <a:solidFill>
                  <a:schemeClr val="dk1"/>
                </a:solidFill>
              </a:rPr>
              <a:t>and</a:t>
            </a:r>
            <a:r>
              <a:rPr lang="tr-TR" sz="1050" dirty="0">
                <a:solidFill>
                  <a:schemeClr val="dk1"/>
                </a:solidFill>
              </a:rPr>
              <a:t> </a:t>
            </a:r>
            <a:r>
              <a:rPr lang="tr-TR" sz="1050" dirty="0" err="1">
                <a:solidFill>
                  <a:schemeClr val="dk1"/>
                </a:solidFill>
              </a:rPr>
              <a:t>their</a:t>
            </a:r>
            <a:r>
              <a:rPr lang="tr-TR" sz="1050" dirty="0">
                <a:solidFill>
                  <a:schemeClr val="dk1"/>
                </a:solidFill>
              </a:rPr>
              <a:t> </a:t>
            </a:r>
            <a:r>
              <a:rPr lang="tr-TR" sz="1050" dirty="0" err="1">
                <a:solidFill>
                  <a:schemeClr val="dk1"/>
                </a:solidFill>
              </a:rPr>
              <a:t>associated</a:t>
            </a:r>
            <a:r>
              <a:rPr lang="tr-TR" sz="1050" dirty="0">
                <a:solidFill>
                  <a:schemeClr val="dk1"/>
                </a:solidFill>
              </a:rPr>
              <a:t> </a:t>
            </a:r>
            <a:r>
              <a:rPr lang="tr-TR" sz="1050" dirty="0" err="1">
                <a:solidFill>
                  <a:schemeClr val="dk1"/>
                </a:solidFill>
              </a:rPr>
              <a:t>roles</a:t>
            </a:r>
            <a:r>
              <a:rPr lang="tr-TR" sz="1050" dirty="0">
                <a:solidFill>
                  <a:schemeClr val="dk1"/>
                </a:solidFill>
              </a:rPr>
              <a:t>, </a:t>
            </a:r>
            <a:r>
              <a:rPr lang="tr-TR" sz="1050" dirty="0" err="1">
                <a:solidFill>
                  <a:schemeClr val="dk1"/>
                </a:solidFill>
              </a:rPr>
              <a:t>events</a:t>
            </a:r>
            <a:r>
              <a:rPr lang="tr-TR" sz="1050" dirty="0">
                <a:solidFill>
                  <a:schemeClr val="dk1"/>
                </a:solidFill>
              </a:rPr>
              <a:t>, </a:t>
            </a:r>
            <a:r>
              <a:rPr lang="tr-TR" sz="1050" dirty="0" err="1">
                <a:solidFill>
                  <a:schemeClr val="dk1"/>
                </a:solidFill>
              </a:rPr>
              <a:t>artifacts</a:t>
            </a:r>
            <a:r>
              <a:rPr lang="tr-TR" sz="1050" dirty="0">
                <a:solidFill>
                  <a:schemeClr val="dk1"/>
                </a:solidFill>
              </a:rPr>
              <a:t>, </a:t>
            </a:r>
            <a:r>
              <a:rPr lang="tr-TR" sz="1050" dirty="0" err="1">
                <a:solidFill>
                  <a:schemeClr val="dk1"/>
                </a:solidFill>
              </a:rPr>
              <a:t>and</a:t>
            </a:r>
            <a:r>
              <a:rPr lang="tr-TR" sz="1050" dirty="0">
                <a:solidFill>
                  <a:schemeClr val="dk1"/>
                </a:solidFill>
              </a:rPr>
              <a:t> </a:t>
            </a:r>
            <a:r>
              <a:rPr lang="tr-TR" sz="1050" dirty="0" err="1">
                <a:solidFill>
                  <a:schemeClr val="dk1"/>
                </a:solidFill>
              </a:rPr>
              <a:t>rules</a:t>
            </a:r>
            <a:r>
              <a:rPr lang="tr-TR" sz="1050" dirty="0">
                <a:solidFill>
                  <a:schemeClr val="dk1"/>
                </a:solidFill>
              </a:rPr>
              <a:t>. </a:t>
            </a:r>
          </a:p>
          <a:p>
            <a:pPr marL="0" lvl="0" indent="0" algn="l" rtl="0">
              <a:spcBef>
                <a:spcPts val="0"/>
              </a:spcBef>
              <a:spcAft>
                <a:spcPts val="0"/>
              </a:spcAft>
              <a:buClr>
                <a:srgbClr val="3A3F50"/>
              </a:buClr>
              <a:buSzPts val="1100"/>
              <a:buFont typeface="Arial"/>
              <a:buNone/>
            </a:pPr>
            <a:r>
              <a:rPr lang="tr-TR" sz="1050" dirty="0" err="1">
                <a:solidFill>
                  <a:schemeClr val="dk1"/>
                </a:solidFill>
              </a:rPr>
              <a:t>Each</a:t>
            </a:r>
            <a:r>
              <a:rPr lang="tr-TR" sz="1050" dirty="0">
                <a:solidFill>
                  <a:schemeClr val="dk1"/>
                </a:solidFill>
              </a:rPr>
              <a:t> </a:t>
            </a:r>
            <a:r>
              <a:rPr lang="tr-TR" sz="1050" dirty="0" err="1">
                <a:solidFill>
                  <a:schemeClr val="dk1"/>
                </a:solidFill>
              </a:rPr>
              <a:t>component</a:t>
            </a:r>
            <a:r>
              <a:rPr lang="tr-TR" sz="1050" dirty="0">
                <a:solidFill>
                  <a:schemeClr val="dk1"/>
                </a:solidFill>
              </a:rPr>
              <a:t> </a:t>
            </a:r>
            <a:r>
              <a:rPr lang="tr-TR" sz="1050" dirty="0" err="1">
                <a:solidFill>
                  <a:schemeClr val="dk1"/>
                </a:solidFill>
              </a:rPr>
              <a:t>within</a:t>
            </a:r>
            <a:r>
              <a:rPr lang="tr-TR" sz="1050" dirty="0">
                <a:solidFill>
                  <a:schemeClr val="dk1"/>
                </a:solidFill>
              </a:rPr>
              <a:t> </a:t>
            </a:r>
            <a:r>
              <a:rPr lang="tr-TR" sz="1050" dirty="0" err="1">
                <a:solidFill>
                  <a:schemeClr val="dk1"/>
                </a:solidFill>
              </a:rPr>
              <a:t>the</a:t>
            </a:r>
            <a:r>
              <a:rPr lang="tr-TR" sz="1050" dirty="0">
                <a:solidFill>
                  <a:schemeClr val="dk1"/>
                </a:solidFill>
              </a:rPr>
              <a:t> </a:t>
            </a:r>
            <a:r>
              <a:rPr lang="tr-TR" sz="1050" dirty="0" err="1">
                <a:solidFill>
                  <a:schemeClr val="dk1"/>
                </a:solidFill>
              </a:rPr>
              <a:t>framework</a:t>
            </a:r>
            <a:r>
              <a:rPr lang="tr-TR" sz="1050" dirty="0">
                <a:solidFill>
                  <a:schemeClr val="dk1"/>
                </a:solidFill>
              </a:rPr>
              <a:t> </a:t>
            </a:r>
            <a:r>
              <a:rPr lang="tr-TR" sz="1050" dirty="0" err="1">
                <a:solidFill>
                  <a:schemeClr val="dk1"/>
                </a:solidFill>
              </a:rPr>
              <a:t>serves</a:t>
            </a:r>
            <a:r>
              <a:rPr lang="tr-TR" sz="1050" dirty="0">
                <a:solidFill>
                  <a:schemeClr val="dk1"/>
                </a:solidFill>
              </a:rPr>
              <a:t> a </a:t>
            </a:r>
            <a:r>
              <a:rPr lang="tr-TR" sz="1050" dirty="0" err="1">
                <a:solidFill>
                  <a:schemeClr val="dk1"/>
                </a:solidFill>
              </a:rPr>
              <a:t>specific</a:t>
            </a:r>
            <a:r>
              <a:rPr lang="tr-TR" sz="1050" dirty="0">
                <a:solidFill>
                  <a:schemeClr val="dk1"/>
                </a:solidFill>
              </a:rPr>
              <a:t> </a:t>
            </a:r>
            <a:r>
              <a:rPr lang="tr-TR" sz="1050" dirty="0" err="1">
                <a:solidFill>
                  <a:schemeClr val="dk1"/>
                </a:solidFill>
              </a:rPr>
              <a:t>purpose</a:t>
            </a:r>
            <a:r>
              <a:rPr lang="tr-TR" sz="1050" dirty="0">
                <a:solidFill>
                  <a:schemeClr val="dk1"/>
                </a:solidFill>
              </a:rPr>
              <a:t> </a:t>
            </a:r>
            <a:r>
              <a:rPr lang="tr-TR" sz="1050" dirty="0" err="1">
                <a:solidFill>
                  <a:schemeClr val="dk1"/>
                </a:solidFill>
              </a:rPr>
              <a:t>and</a:t>
            </a:r>
            <a:r>
              <a:rPr lang="tr-TR" sz="1050" dirty="0">
                <a:solidFill>
                  <a:schemeClr val="dk1"/>
                </a:solidFill>
              </a:rPr>
              <a:t> is </a:t>
            </a:r>
            <a:r>
              <a:rPr lang="tr-TR" sz="1050" dirty="0" err="1">
                <a:solidFill>
                  <a:schemeClr val="dk1"/>
                </a:solidFill>
              </a:rPr>
              <a:t>essential</a:t>
            </a:r>
            <a:r>
              <a:rPr lang="tr-TR" sz="1050" dirty="0">
                <a:solidFill>
                  <a:schemeClr val="dk1"/>
                </a:solidFill>
              </a:rPr>
              <a:t> </a:t>
            </a:r>
            <a:r>
              <a:rPr lang="tr-TR" sz="1050" dirty="0" err="1">
                <a:solidFill>
                  <a:schemeClr val="dk1"/>
                </a:solidFill>
              </a:rPr>
              <a:t>to</a:t>
            </a:r>
            <a:r>
              <a:rPr lang="tr-TR" sz="1050" dirty="0">
                <a:solidFill>
                  <a:schemeClr val="dk1"/>
                </a:solidFill>
              </a:rPr>
              <a:t> </a:t>
            </a:r>
            <a:r>
              <a:rPr lang="tr-TR" sz="1050" dirty="0" err="1">
                <a:solidFill>
                  <a:schemeClr val="dk1"/>
                </a:solidFill>
              </a:rPr>
              <a:t>Scrum’s</a:t>
            </a:r>
            <a:r>
              <a:rPr lang="tr-TR" sz="1050" dirty="0">
                <a:solidFill>
                  <a:schemeClr val="dk1"/>
                </a:solidFill>
              </a:rPr>
              <a:t> </a:t>
            </a:r>
            <a:r>
              <a:rPr lang="tr-TR" sz="1050" dirty="0" err="1">
                <a:solidFill>
                  <a:schemeClr val="dk1"/>
                </a:solidFill>
              </a:rPr>
              <a:t>success</a:t>
            </a:r>
            <a:r>
              <a:rPr lang="tr-TR" sz="1050" dirty="0">
                <a:solidFill>
                  <a:schemeClr val="dk1"/>
                </a:solidFill>
              </a:rPr>
              <a:t> </a:t>
            </a:r>
            <a:r>
              <a:rPr lang="tr-TR" sz="1050" dirty="0" err="1">
                <a:solidFill>
                  <a:schemeClr val="dk1"/>
                </a:solidFill>
              </a:rPr>
              <a:t>and</a:t>
            </a:r>
            <a:r>
              <a:rPr lang="tr-TR" sz="1050" dirty="0">
                <a:solidFill>
                  <a:schemeClr val="dk1"/>
                </a:solidFill>
              </a:rPr>
              <a:t> </a:t>
            </a:r>
            <a:r>
              <a:rPr lang="tr-TR" sz="1050" dirty="0" err="1">
                <a:solidFill>
                  <a:schemeClr val="dk1"/>
                </a:solidFill>
              </a:rPr>
              <a:t>usage</a:t>
            </a:r>
            <a:r>
              <a:rPr lang="tr-TR" sz="1050" dirty="0">
                <a:solidFill>
                  <a:schemeClr val="dk1"/>
                </a:solidFill>
              </a:rPr>
              <a:t>.</a:t>
            </a:r>
          </a:p>
          <a:p>
            <a:pPr marL="0" lvl="0" indent="0" algn="l" rtl="0">
              <a:spcBef>
                <a:spcPts val="0"/>
              </a:spcBef>
              <a:spcAft>
                <a:spcPts val="0"/>
              </a:spcAft>
              <a:buClr>
                <a:srgbClr val="3A3F50"/>
              </a:buClr>
              <a:buSzPts val="1100"/>
              <a:buFont typeface="Arial"/>
              <a:buNone/>
            </a:pPr>
            <a:r>
              <a:rPr lang="tr-TR" sz="1050" dirty="0">
                <a:solidFill>
                  <a:schemeClr val="dk1"/>
                </a:solidFill>
              </a:rPr>
              <a:t>Scrum </a:t>
            </a:r>
            <a:r>
              <a:rPr lang="tr-TR" sz="1050" dirty="0" err="1">
                <a:solidFill>
                  <a:schemeClr val="dk1"/>
                </a:solidFill>
              </a:rPr>
              <a:t>encourages</a:t>
            </a:r>
            <a:r>
              <a:rPr lang="tr-TR" sz="1050" dirty="0">
                <a:solidFill>
                  <a:schemeClr val="dk1"/>
                </a:solidFill>
              </a:rPr>
              <a:t> </a:t>
            </a:r>
            <a:r>
              <a:rPr lang="tr-TR" sz="1050" dirty="0" err="1">
                <a:solidFill>
                  <a:schemeClr val="dk1"/>
                </a:solidFill>
              </a:rPr>
              <a:t>teams</a:t>
            </a:r>
            <a:r>
              <a:rPr lang="tr-TR" sz="1050" dirty="0">
                <a:solidFill>
                  <a:schemeClr val="dk1"/>
                </a:solidFill>
              </a:rPr>
              <a:t> </a:t>
            </a:r>
            <a:r>
              <a:rPr lang="tr-TR" sz="1050" dirty="0" err="1">
                <a:solidFill>
                  <a:schemeClr val="dk1"/>
                </a:solidFill>
              </a:rPr>
              <a:t>to</a:t>
            </a:r>
            <a:r>
              <a:rPr lang="tr-TR" sz="1050" dirty="0">
                <a:solidFill>
                  <a:schemeClr val="dk1"/>
                </a:solidFill>
              </a:rPr>
              <a:t> </a:t>
            </a:r>
            <a:r>
              <a:rPr lang="tr-TR" sz="1050" dirty="0" err="1">
                <a:solidFill>
                  <a:schemeClr val="dk1"/>
                </a:solidFill>
              </a:rPr>
              <a:t>learn</a:t>
            </a:r>
            <a:r>
              <a:rPr lang="tr-TR" sz="1050" dirty="0">
                <a:solidFill>
                  <a:schemeClr val="dk1"/>
                </a:solidFill>
              </a:rPr>
              <a:t> </a:t>
            </a:r>
            <a:r>
              <a:rPr lang="tr-TR" sz="1050" dirty="0" err="1">
                <a:solidFill>
                  <a:schemeClr val="dk1"/>
                </a:solidFill>
              </a:rPr>
              <a:t>through</a:t>
            </a:r>
            <a:r>
              <a:rPr lang="tr-TR" sz="1050" dirty="0">
                <a:solidFill>
                  <a:schemeClr val="dk1"/>
                </a:solidFill>
              </a:rPr>
              <a:t> </a:t>
            </a:r>
            <a:r>
              <a:rPr lang="tr-TR" sz="1050" dirty="0" err="1">
                <a:solidFill>
                  <a:schemeClr val="dk1"/>
                </a:solidFill>
              </a:rPr>
              <a:t>experience</a:t>
            </a:r>
            <a:r>
              <a:rPr lang="tr-TR" sz="1050" dirty="0">
                <a:solidFill>
                  <a:schemeClr val="dk1"/>
                </a:solidFill>
              </a:rPr>
              <a:t>, </a:t>
            </a:r>
            <a:r>
              <a:rPr lang="tr-TR" sz="1050" dirty="0" err="1">
                <a:solidFill>
                  <a:schemeClr val="dk1"/>
                </a:solidFill>
              </a:rPr>
              <a:t>to</a:t>
            </a:r>
            <a:r>
              <a:rPr lang="tr-TR" sz="1050" dirty="0">
                <a:solidFill>
                  <a:schemeClr val="dk1"/>
                </a:solidFill>
              </a:rPr>
              <a:t> self-organize </a:t>
            </a:r>
            <a:r>
              <a:rPr lang="tr-TR" sz="1050" dirty="0" err="1">
                <a:solidFill>
                  <a:schemeClr val="dk1"/>
                </a:solidFill>
              </a:rPr>
              <a:t>while</a:t>
            </a:r>
            <a:r>
              <a:rPr lang="tr-TR" sz="1050" dirty="0">
                <a:solidFill>
                  <a:schemeClr val="dk1"/>
                </a:solidFill>
              </a:rPr>
              <a:t> </a:t>
            </a:r>
            <a:r>
              <a:rPr lang="tr-TR" sz="1050" dirty="0" err="1">
                <a:solidFill>
                  <a:schemeClr val="dk1"/>
                </a:solidFill>
              </a:rPr>
              <a:t>working</a:t>
            </a:r>
            <a:r>
              <a:rPr lang="tr-TR" sz="1050" dirty="0">
                <a:solidFill>
                  <a:schemeClr val="dk1"/>
                </a:solidFill>
              </a:rPr>
              <a:t> on a problem.</a:t>
            </a:r>
          </a:p>
          <a:p>
            <a:pPr marL="0" lvl="0" indent="0" algn="l" rtl="0">
              <a:spcBef>
                <a:spcPts val="0"/>
              </a:spcBef>
              <a:spcAft>
                <a:spcPts val="0"/>
              </a:spcAft>
              <a:buClr>
                <a:srgbClr val="3A3F50"/>
              </a:buClr>
              <a:buSzPts val="1100"/>
              <a:buFont typeface="Arial"/>
              <a:buNone/>
            </a:pPr>
            <a:r>
              <a:rPr lang="tr-TR" sz="1050" dirty="0" err="1">
                <a:solidFill>
                  <a:schemeClr val="dk1"/>
                </a:solidFill>
              </a:rPr>
              <a:t>Makes</a:t>
            </a:r>
            <a:r>
              <a:rPr lang="tr-TR" sz="1050" dirty="0">
                <a:solidFill>
                  <a:schemeClr val="dk1"/>
                </a:solidFill>
              </a:rPr>
              <a:t> </a:t>
            </a:r>
            <a:r>
              <a:rPr lang="tr-TR" sz="1050" dirty="0" err="1">
                <a:solidFill>
                  <a:schemeClr val="dk1"/>
                </a:solidFill>
              </a:rPr>
              <a:t>you</a:t>
            </a:r>
            <a:r>
              <a:rPr lang="tr-TR" sz="1050" dirty="0">
                <a:solidFill>
                  <a:schemeClr val="dk1"/>
                </a:solidFill>
              </a:rPr>
              <a:t> </a:t>
            </a:r>
            <a:r>
              <a:rPr lang="tr-TR" sz="1050" dirty="0" err="1">
                <a:solidFill>
                  <a:schemeClr val="dk1"/>
                </a:solidFill>
              </a:rPr>
              <a:t>think</a:t>
            </a:r>
            <a:r>
              <a:rPr lang="tr-TR" sz="1050" dirty="0">
                <a:solidFill>
                  <a:schemeClr val="dk1"/>
                </a:solidFill>
              </a:rPr>
              <a:t> </a:t>
            </a:r>
            <a:r>
              <a:rPr lang="tr-TR" sz="1050" dirty="0" err="1">
                <a:solidFill>
                  <a:schemeClr val="dk1"/>
                </a:solidFill>
              </a:rPr>
              <a:t>about</a:t>
            </a:r>
            <a:r>
              <a:rPr lang="tr-TR" sz="1050" dirty="0">
                <a:solidFill>
                  <a:schemeClr val="dk1"/>
                </a:solidFill>
              </a:rPr>
              <a:t> </a:t>
            </a:r>
            <a:r>
              <a:rPr lang="tr-TR" sz="1050" dirty="0" err="1">
                <a:solidFill>
                  <a:schemeClr val="dk1"/>
                </a:solidFill>
              </a:rPr>
              <a:t>your</a:t>
            </a:r>
            <a:r>
              <a:rPr lang="tr-TR" sz="1050" dirty="0">
                <a:solidFill>
                  <a:schemeClr val="dk1"/>
                </a:solidFill>
              </a:rPr>
              <a:t> </a:t>
            </a:r>
            <a:r>
              <a:rPr lang="tr-TR" sz="1050" dirty="0" err="1">
                <a:solidFill>
                  <a:schemeClr val="dk1"/>
                </a:solidFill>
              </a:rPr>
              <a:t>gains</a:t>
            </a:r>
            <a:r>
              <a:rPr lang="tr-TR" sz="1050" dirty="0">
                <a:solidFill>
                  <a:schemeClr val="dk1"/>
                </a:solidFill>
              </a:rPr>
              <a:t> </a:t>
            </a:r>
            <a:r>
              <a:rPr lang="tr-TR" sz="1050" dirty="0" err="1">
                <a:solidFill>
                  <a:schemeClr val="dk1"/>
                </a:solidFill>
              </a:rPr>
              <a:t>and</a:t>
            </a:r>
            <a:r>
              <a:rPr lang="tr-TR" sz="1050" dirty="0">
                <a:solidFill>
                  <a:schemeClr val="dk1"/>
                </a:solidFill>
              </a:rPr>
              <a:t> </a:t>
            </a:r>
            <a:r>
              <a:rPr lang="tr-TR" sz="1050" dirty="0" err="1">
                <a:solidFill>
                  <a:schemeClr val="dk1"/>
                </a:solidFill>
              </a:rPr>
              <a:t>losses</a:t>
            </a:r>
            <a:r>
              <a:rPr lang="tr-TR" sz="1050" dirty="0">
                <a:solidFill>
                  <a:schemeClr val="dk1"/>
                </a:solidFill>
              </a:rPr>
              <a:t> </a:t>
            </a:r>
            <a:r>
              <a:rPr lang="tr-TR" sz="1050" dirty="0" err="1">
                <a:solidFill>
                  <a:schemeClr val="dk1"/>
                </a:solidFill>
              </a:rPr>
              <a:t>to</a:t>
            </a:r>
            <a:r>
              <a:rPr lang="tr-TR" sz="1050" dirty="0">
                <a:solidFill>
                  <a:schemeClr val="dk1"/>
                </a:solidFill>
              </a:rPr>
              <a:t> </a:t>
            </a:r>
            <a:r>
              <a:rPr lang="tr-TR" sz="1050" dirty="0" err="1">
                <a:solidFill>
                  <a:schemeClr val="dk1"/>
                </a:solidFill>
              </a:rPr>
              <a:t>improve</a:t>
            </a:r>
            <a:r>
              <a:rPr lang="tr-TR" sz="1050" dirty="0">
                <a:solidFill>
                  <a:schemeClr val="dk1"/>
                </a:solidFill>
              </a:rPr>
              <a:t> </a:t>
            </a:r>
            <a:r>
              <a:rPr lang="tr-TR" sz="1050" dirty="0" err="1">
                <a:solidFill>
                  <a:schemeClr val="dk1"/>
                </a:solidFill>
              </a:rPr>
              <a:t>continuously</a:t>
            </a:r>
            <a:endParaRPr lang="tr-TR" sz="1050" dirty="0">
              <a:solidFill>
                <a:schemeClr val="dk1"/>
              </a:solidFill>
            </a:endParaRPr>
          </a:p>
          <a:p>
            <a:pPr marL="0" lvl="0" indent="0" algn="l" rtl="0">
              <a:spcBef>
                <a:spcPts val="0"/>
              </a:spcBef>
              <a:spcAft>
                <a:spcPts val="0"/>
              </a:spcAft>
              <a:buClr>
                <a:schemeClr val="dk1"/>
              </a:buClr>
              <a:buSzPts val="1100"/>
              <a:buFont typeface="Arial"/>
              <a:buNone/>
            </a:pPr>
            <a:r>
              <a:rPr lang="tr-TR" sz="1050" dirty="0" err="1">
                <a:solidFill>
                  <a:schemeClr val="dk1"/>
                </a:solidFill>
              </a:rPr>
              <a:t>While</a:t>
            </a:r>
            <a:r>
              <a:rPr lang="tr-TR" sz="1050" dirty="0">
                <a:solidFill>
                  <a:schemeClr val="dk1"/>
                </a:solidFill>
              </a:rPr>
              <a:t> </a:t>
            </a:r>
            <a:r>
              <a:rPr lang="tr-TR" sz="1050" dirty="0" err="1">
                <a:solidFill>
                  <a:schemeClr val="dk1"/>
                </a:solidFill>
              </a:rPr>
              <a:t>the</a:t>
            </a:r>
            <a:r>
              <a:rPr lang="tr-TR" sz="1050" dirty="0">
                <a:solidFill>
                  <a:schemeClr val="dk1"/>
                </a:solidFill>
              </a:rPr>
              <a:t> Scrum </a:t>
            </a:r>
            <a:r>
              <a:rPr lang="tr-TR" sz="1050" dirty="0" err="1">
                <a:solidFill>
                  <a:schemeClr val="dk1"/>
                </a:solidFill>
              </a:rPr>
              <a:t>we</a:t>
            </a:r>
            <a:r>
              <a:rPr lang="tr-TR" sz="1050" dirty="0">
                <a:solidFill>
                  <a:schemeClr val="dk1"/>
                </a:solidFill>
              </a:rPr>
              <a:t> </a:t>
            </a:r>
            <a:r>
              <a:rPr lang="tr-TR" sz="1050" dirty="0" err="1">
                <a:solidFill>
                  <a:schemeClr val="dk1"/>
                </a:solidFill>
              </a:rPr>
              <a:t>mentioned</a:t>
            </a:r>
            <a:r>
              <a:rPr lang="tr-TR" sz="1050" dirty="0">
                <a:solidFill>
                  <a:schemeClr val="dk1"/>
                </a:solidFill>
              </a:rPr>
              <a:t> is </a:t>
            </a:r>
            <a:r>
              <a:rPr lang="tr-TR" sz="1050" dirty="0" err="1">
                <a:solidFill>
                  <a:schemeClr val="dk1"/>
                </a:solidFill>
              </a:rPr>
              <a:t>mostly</a:t>
            </a:r>
            <a:r>
              <a:rPr lang="tr-TR" sz="1050" dirty="0">
                <a:solidFill>
                  <a:schemeClr val="dk1"/>
                </a:solidFill>
              </a:rPr>
              <a:t> </a:t>
            </a:r>
            <a:r>
              <a:rPr lang="tr-TR" sz="1050" dirty="0" err="1">
                <a:solidFill>
                  <a:schemeClr val="dk1"/>
                </a:solidFill>
              </a:rPr>
              <a:t>used</a:t>
            </a:r>
            <a:r>
              <a:rPr lang="tr-TR" sz="1050" dirty="0">
                <a:solidFill>
                  <a:schemeClr val="dk1"/>
                </a:solidFill>
              </a:rPr>
              <a:t> </a:t>
            </a:r>
            <a:r>
              <a:rPr lang="tr-TR" sz="1050" dirty="0" err="1">
                <a:solidFill>
                  <a:schemeClr val="dk1"/>
                </a:solidFill>
              </a:rPr>
              <a:t>by</a:t>
            </a:r>
            <a:r>
              <a:rPr lang="tr-TR" sz="1050" dirty="0">
                <a:solidFill>
                  <a:schemeClr val="dk1"/>
                </a:solidFill>
              </a:rPr>
              <a:t> software </a:t>
            </a:r>
            <a:r>
              <a:rPr lang="tr-TR" sz="1050" dirty="0" err="1">
                <a:solidFill>
                  <a:schemeClr val="dk1"/>
                </a:solidFill>
              </a:rPr>
              <a:t>development</a:t>
            </a:r>
            <a:r>
              <a:rPr lang="tr-TR" sz="1050" dirty="0">
                <a:solidFill>
                  <a:schemeClr val="dk1"/>
                </a:solidFill>
              </a:rPr>
              <a:t> </a:t>
            </a:r>
            <a:r>
              <a:rPr lang="tr-TR" sz="1050" dirty="0" err="1">
                <a:solidFill>
                  <a:schemeClr val="dk1"/>
                </a:solidFill>
              </a:rPr>
              <a:t>teams</a:t>
            </a:r>
            <a:r>
              <a:rPr lang="tr-TR" sz="1050" dirty="0">
                <a:solidFill>
                  <a:schemeClr val="dk1"/>
                </a:solidFill>
              </a:rPr>
              <a:t>, </a:t>
            </a:r>
            <a:r>
              <a:rPr lang="tr-TR" sz="1050" dirty="0" err="1">
                <a:solidFill>
                  <a:schemeClr val="dk1"/>
                </a:solidFill>
              </a:rPr>
              <a:t>its</a:t>
            </a:r>
            <a:r>
              <a:rPr lang="tr-TR" sz="1050" dirty="0">
                <a:solidFill>
                  <a:schemeClr val="dk1"/>
                </a:solidFill>
              </a:rPr>
              <a:t> </a:t>
            </a:r>
            <a:r>
              <a:rPr lang="tr-TR" sz="1050" dirty="0" err="1">
                <a:solidFill>
                  <a:schemeClr val="dk1"/>
                </a:solidFill>
              </a:rPr>
              <a:t>principles</a:t>
            </a:r>
            <a:r>
              <a:rPr lang="tr-TR" sz="1050" dirty="0">
                <a:solidFill>
                  <a:schemeClr val="dk1"/>
                </a:solidFill>
              </a:rPr>
              <a:t> </a:t>
            </a:r>
            <a:r>
              <a:rPr lang="tr-TR" sz="1050" dirty="0" err="1">
                <a:solidFill>
                  <a:schemeClr val="dk1"/>
                </a:solidFill>
              </a:rPr>
              <a:t>and</a:t>
            </a:r>
            <a:r>
              <a:rPr lang="tr-TR" sz="1050" dirty="0">
                <a:solidFill>
                  <a:schemeClr val="dk1"/>
                </a:solidFill>
              </a:rPr>
              <a:t> </a:t>
            </a:r>
            <a:r>
              <a:rPr lang="tr-TR" sz="1050" dirty="0" err="1">
                <a:solidFill>
                  <a:schemeClr val="dk1"/>
                </a:solidFill>
              </a:rPr>
              <a:t>lessons</a:t>
            </a:r>
            <a:r>
              <a:rPr lang="tr-TR" sz="1050" dirty="0">
                <a:solidFill>
                  <a:schemeClr val="dk1"/>
                </a:solidFill>
              </a:rPr>
              <a:t> can be </a:t>
            </a:r>
            <a:r>
              <a:rPr lang="tr-TR" sz="1050" dirty="0" err="1">
                <a:solidFill>
                  <a:schemeClr val="dk1"/>
                </a:solidFill>
              </a:rPr>
              <a:t>applied</a:t>
            </a:r>
            <a:r>
              <a:rPr lang="tr-TR" sz="1050" dirty="0">
                <a:solidFill>
                  <a:schemeClr val="dk1"/>
                </a:solidFill>
              </a:rPr>
              <a:t> </a:t>
            </a:r>
            <a:r>
              <a:rPr lang="tr-TR" sz="1050" dirty="0" err="1">
                <a:solidFill>
                  <a:schemeClr val="dk1"/>
                </a:solidFill>
              </a:rPr>
              <a:t>to</a:t>
            </a:r>
            <a:r>
              <a:rPr lang="tr-TR" sz="1050" dirty="0">
                <a:solidFill>
                  <a:schemeClr val="dk1"/>
                </a:solidFill>
              </a:rPr>
              <a:t> </a:t>
            </a:r>
            <a:r>
              <a:rPr lang="tr-TR" sz="1050" dirty="0" err="1">
                <a:solidFill>
                  <a:schemeClr val="dk1"/>
                </a:solidFill>
              </a:rPr>
              <a:t>any</a:t>
            </a:r>
            <a:r>
              <a:rPr lang="tr-TR" sz="1050" dirty="0">
                <a:solidFill>
                  <a:schemeClr val="dk1"/>
                </a:solidFill>
              </a:rPr>
              <a:t> </a:t>
            </a:r>
            <a:r>
              <a:rPr lang="tr-TR" sz="1050" dirty="0" err="1">
                <a:solidFill>
                  <a:schemeClr val="dk1"/>
                </a:solidFill>
              </a:rPr>
              <a:t>kind</a:t>
            </a:r>
            <a:r>
              <a:rPr lang="tr-TR" sz="1050" dirty="0">
                <a:solidFill>
                  <a:schemeClr val="dk1"/>
                </a:solidFill>
              </a:rPr>
              <a:t> of </a:t>
            </a:r>
            <a:r>
              <a:rPr lang="tr-TR" sz="1050" dirty="0" err="1">
                <a:solidFill>
                  <a:schemeClr val="dk1"/>
                </a:solidFill>
              </a:rPr>
              <a:t>teamwork</a:t>
            </a:r>
            <a:r>
              <a:rPr lang="tr-TR" sz="1050" dirty="0">
                <a:solidFill>
                  <a:schemeClr val="dk1"/>
                </a:solidFill>
              </a:rPr>
              <a:t>.</a:t>
            </a:r>
          </a:p>
          <a:p>
            <a:pPr marL="0" lvl="0" indent="0" algn="l" rtl="0">
              <a:lnSpc>
                <a:spcPct val="115000"/>
              </a:lnSpc>
              <a:spcBef>
                <a:spcPts val="500"/>
              </a:spcBef>
              <a:spcAft>
                <a:spcPts val="0"/>
              </a:spcAft>
              <a:buClr>
                <a:schemeClr val="dk1"/>
              </a:buClr>
              <a:buSzPts val="1100"/>
              <a:buFont typeface="Arial"/>
              <a:buNone/>
            </a:pPr>
            <a:endParaRPr sz="1050" dirty="0">
              <a:solidFill>
                <a:srgbClr val="202122"/>
              </a:solidFill>
              <a:highlight>
                <a:schemeClr val="lt1"/>
              </a:highlight>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I said scrum is used by software development teams,</a:t>
            </a:r>
          </a:p>
          <a:p>
            <a:pPr marL="0" lvl="0" indent="0" algn="l" rtl="0">
              <a:spcBef>
                <a:spcPts val="0"/>
              </a:spcBef>
              <a:spcAft>
                <a:spcPts val="0"/>
              </a:spcAft>
              <a:buClr>
                <a:schemeClr val="dk1"/>
              </a:buClr>
              <a:buSzPts val="1100"/>
              <a:buFont typeface="Arial"/>
              <a:buNone/>
            </a:pPr>
            <a:r>
              <a:rPr lang="en-US" dirty="0">
                <a:solidFill>
                  <a:schemeClr val="dk1"/>
                </a:solidFill>
              </a:rPr>
              <a:t>but  its principles and lessons can be applied to any kind of teamwork.</a:t>
            </a:r>
          </a:p>
          <a:p>
            <a:pPr marL="0" lvl="0" indent="0" algn="l" rtl="0">
              <a:spcBef>
                <a:spcPts val="0"/>
              </a:spcBef>
              <a:spcAft>
                <a:spcPts val="0"/>
              </a:spcAft>
              <a:buClr>
                <a:schemeClr val="dk1"/>
              </a:buClr>
              <a:buSzPts val="1100"/>
              <a:buFont typeface="Arial"/>
              <a:buNone/>
            </a:pPr>
            <a:r>
              <a:rPr lang="en-US" dirty="0">
                <a:solidFill>
                  <a:schemeClr val="dk1"/>
                </a:solidFill>
              </a:rPr>
              <a:t>(show from slide)</a:t>
            </a:r>
          </a:p>
          <a:p>
            <a:pPr marL="0" lvl="0" indent="0" algn="l" rtl="0">
              <a:lnSpc>
                <a:spcPct val="100000"/>
              </a:lnSpc>
              <a:spcBef>
                <a:spcPts val="50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80c0c7e2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80c0c7e2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solidFill>
                  <a:schemeClr val="dk1"/>
                </a:solidFill>
              </a:rPr>
              <a:t>🍐 </a:t>
            </a:r>
            <a:r>
              <a:rPr lang="tr-TR" b="1" dirty="0" err="1">
                <a:solidFill>
                  <a:schemeClr val="dk1"/>
                </a:solidFill>
              </a:rPr>
              <a:t>This</a:t>
            </a:r>
            <a:r>
              <a:rPr lang="tr-TR" b="1" dirty="0">
                <a:solidFill>
                  <a:schemeClr val="dk1"/>
                </a:solidFill>
              </a:rPr>
              <a:t> is a </a:t>
            </a:r>
            <a:r>
              <a:rPr lang="tr-TR" b="1" dirty="0" err="1">
                <a:solidFill>
                  <a:schemeClr val="dk1"/>
                </a:solidFill>
              </a:rPr>
              <a:t>Pear</a:t>
            </a:r>
            <a:r>
              <a:rPr lang="tr-TR" b="1" dirty="0">
                <a:solidFill>
                  <a:schemeClr val="dk1"/>
                </a:solidFill>
              </a:rPr>
              <a:t> </a:t>
            </a:r>
            <a:r>
              <a:rPr lang="tr-TR" b="1" dirty="0" err="1">
                <a:solidFill>
                  <a:schemeClr val="dk1"/>
                </a:solidFill>
              </a:rPr>
              <a:t>Deck</a:t>
            </a:r>
            <a:r>
              <a:rPr lang="tr-TR" b="1" dirty="0">
                <a:solidFill>
                  <a:schemeClr val="dk1"/>
                </a:solidFill>
              </a:rPr>
              <a:t> </a:t>
            </a:r>
            <a:r>
              <a:rPr lang="tr-TR" b="1" dirty="0" err="1">
                <a:solidFill>
                  <a:schemeClr val="dk1"/>
                </a:solidFill>
              </a:rPr>
              <a:t>Multiple</a:t>
            </a:r>
            <a:r>
              <a:rPr lang="tr-TR" b="1" dirty="0">
                <a:solidFill>
                  <a:schemeClr val="dk1"/>
                </a:solidFill>
              </a:rPr>
              <a:t> </a:t>
            </a:r>
            <a:r>
              <a:rPr lang="tr-TR" b="1" dirty="0" err="1">
                <a:solidFill>
                  <a:schemeClr val="dk1"/>
                </a:solidFill>
              </a:rPr>
              <a:t>Choice</a:t>
            </a:r>
            <a:r>
              <a:rPr lang="tr-TR" b="1" dirty="0">
                <a:solidFill>
                  <a:schemeClr val="dk1"/>
                </a:solidFill>
              </a:rPr>
              <a:t> </a:t>
            </a:r>
            <a:r>
              <a:rPr lang="tr-TR" b="1" dirty="0" err="1">
                <a:solidFill>
                  <a:schemeClr val="dk1"/>
                </a:solidFill>
              </a:rPr>
              <a:t>Slide</a:t>
            </a:r>
            <a:r>
              <a:rPr lang="tr-TR" b="1" dirty="0">
                <a:solidFill>
                  <a:schemeClr val="dk1"/>
                </a:solidFill>
              </a:rPr>
              <a:t>. </a:t>
            </a:r>
            <a:r>
              <a:rPr lang="tr-TR" b="1" dirty="0" err="1">
                <a:solidFill>
                  <a:schemeClr val="dk1"/>
                </a:solidFill>
              </a:rPr>
              <a:t>Your</a:t>
            </a:r>
            <a:r>
              <a:rPr lang="tr-TR" b="1" dirty="0">
                <a:solidFill>
                  <a:schemeClr val="dk1"/>
                </a:solidFill>
              </a:rPr>
              <a:t> </a:t>
            </a:r>
            <a:r>
              <a:rPr lang="tr-TR" b="1" dirty="0" err="1">
                <a:solidFill>
                  <a:schemeClr val="dk1"/>
                </a:solidFill>
              </a:rPr>
              <a:t>current</a:t>
            </a:r>
            <a:r>
              <a:rPr lang="tr-TR" b="1" dirty="0">
                <a:solidFill>
                  <a:schemeClr val="dk1"/>
                </a:solidFill>
              </a:rPr>
              <a:t> </a:t>
            </a:r>
            <a:r>
              <a:rPr lang="tr-TR" b="1" dirty="0" err="1">
                <a:solidFill>
                  <a:schemeClr val="dk1"/>
                </a:solidFill>
              </a:rPr>
              <a:t>options</a:t>
            </a:r>
            <a:r>
              <a:rPr lang="tr-TR" b="1" dirty="0">
                <a:solidFill>
                  <a:schemeClr val="dk1"/>
                </a:solidFill>
              </a:rPr>
              <a:t> </a:t>
            </a:r>
            <a:r>
              <a:rPr lang="tr-TR" b="1" dirty="0" err="1">
                <a:solidFill>
                  <a:schemeClr val="dk1"/>
                </a:solidFill>
              </a:rPr>
              <a:t>are</a:t>
            </a:r>
            <a:r>
              <a:rPr lang="tr-TR" b="1" dirty="0">
                <a:solidFill>
                  <a:schemeClr val="dk1"/>
                </a:solidFill>
              </a:rPr>
              <a:t>: A: </a:t>
            </a:r>
            <a:r>
              <a:rPr lang="tr-TR" b="1" dirty="0" err="1">
                <a:solidFill>
                  <a:schemeClr val="dk1"/>
                </a:solidFill>
              </a:rPr>
              <a:t>Phases</a:t>
            </a:r>
            <a:r>
              <a:rPr lang="tr-TR" b="1" dirty="0">
                <a:solidFill>
                  <a:schemeClr val="dk1"/>
                </a:solidFill>
              </a:rPr>
              <a:t>, B: </a:t>
            </a:r>
            <a:r>
              <a:rPr lang="tr-TR" b="1" dirty="0" err="1">
                <a:solidFill>
                  <a:schemeClr val="dk1"/>
                </a:solidFill>
              </a:rPr>
              <a:t>Sprints</a:t>
            </a:r>
            <a:r>
              <a:rPr lang="tr-TR" b="1" dirty="0">
                <a:solidFill>
                  <a:schemeClr val="dk1"/>
                </a:solidFill>
              </a:rPr>
              <a:t>, C: </a:t>
            </a:r>
            <a:r>
              <a:rPr lang="tr-TR" b="1" dirty="0" err="1">
                <a:solidFill>
                  <a:schemeClr val="dk1"/>
                </a:solidFill>
              </a:rPr>
              <a:t>Milestones</a:t>
            </a:r>
            <a:r>
              <a:rPr lang="tr-TR" b="1" dirty="0">
                <a:solidFill>
                  <a:schemeClr val="dk1"/>
                </a:solidFill>
              </a:rPr>
              <a:t>, D: Rolling </a:t>
            </a:r>
            <a:r>
              <a:rPr lang="tr-TR" b="1" dirty="0" err="1">
                <a:solidFill>
                  <a:schemeClr val="dk1"/>
                </a:solidFill>
              </a:rPr>
              <a:t>wave</a:t>
            </a:r>
            <a:r>
              <a:rPr lang="tr-TR" b="1" dirty="0">
                <a:solidFill>
                  <a:schemeClr val="dk1"/>
                </a:solidFill>
              </a:rPr>
              <a:t> </a:t>
            </a:r>
            <a:r>
              <a:rPr lang="tr-TR" b="1" dirty="0" err="1">
                <a:solidFill>
                  <a:schemeClr val="dk1"/>
                </a:solidFill>
              </a:rPr>
              <a:t>planning</a:t>
            </a:r>
            <a:r>
              <a:rPr lang="tr-TR" b="1" dirty="0">
                <a:solidFill>
                  <a:schemeClr val="dk1"/>
                </a:solidFill>
              </a:rPr>
              <a:t>, </a:t>
            </a:r>
            <a:endParaRPr b="1" dirty="0">
              <a:solidFill>
                <a:schemeClr val="dk1"/>
              </a:solidFill>
            </a:endParaRPr>
          </a:p>
          <a:p>
            <a:pPr marL="0" lvl="0" indent="0" algn="l" rtl="0">
              <a:spcBef>
                <a:spcPts val="0"/>
              </a:spcBef>
              <a:spcAft>
                <a:spcPts val="0"/>
              </a:spcAft>
              <a:buNone/>
            </a:pPr>
            <a:r>
              <a:rPr lang="tr-TR" b="1" dirty="0">
                <a:solidFill>
                  <a:schemeClr val="dk1"/>
                </a:solidFill>
              </a:rPr>
              <a:t>🍐  </a:t>
            </a:r>
            <a:r>
              <a:rPr lang="tr-TR" b="1" dirty="0" err="1">
                <a:solidFill>
                  <a:schemeClr val="dk1"/>
                </a:solidFill>
              </a:rPr>
              <a:t>To</a:t>
            </a:r>
            <a:r>
              <a:rPr lang="tr-TR" b="1" dirty="0">
                <a:solidFill>
                  <a:schemeClr val="dk1"/>
                </a:solidFill>
              </a:rPr>
              <a:t> </a:t>
            </a:r>
            <a:r>
              <a:rPr lang="tr-TR" b="1" dirty="0" err="1">
                <a:solidFill>
                  <a:schemeClr val="dk1"/>
                </a:solidFill>
              </a:rPr>
              <a:t>edit</a:t>
            </a:r>
            <a:r>
              <a:rPr lang="tr-TR" b="1" dirty="0">
                <a:solidFill>
                  <a:schemeClr val="dk1"/>
                </a:solidFill>
              </a:rPr>
              <a:t> </a:t>
            </a:r>
            <a:r>
              <a:rPr lang="tr-TR" b="1" dirty="0" err="1">
                <a:solidFill>
                  <a:schemeClr val="dk1"/>
                </a:solidFill>
              </a:rPr>
              <a:t>the</a:t>
            </a:r>
            <a:r>
              <a:rPr lang="tr-TR" b="1" dirty="0">
                <a:solidFill>
                  <a:schemeClr val="dk1"/>
                </a:solidFill>
              </a:rPr>
              <a:t> </a:t>
            </a:r>
            <a:r>
              <a:rPr lang="tr-TR" b="1" dirty="0" err="1">
                <a:solidFill>
                  <a:schemeClr val="dk1"/>
                </a:solidFill>
              </a:rPr>
              <a:t>type</a:t>
            </a:r>
            <a:r>
              <a:rPr lang="tr-TR" b="1" dirty="0">
                <a:solidFill>
                  <a:schemeClr val="dk1"/>
                </a:solidFill>
              </a:rPr>
              <a:t> of </a:t>
            </a:r>
            <a:r>
              <a:rPr lang="tr-TR" b="1" dirty="0" err="1">
                <a:solidFill>
                  <a:schemeClr val="dk1"/>
                </a:solidFill>
              </a:rPr>
              <a:t>question</a:t>
            </a:r>
            <a:r>
              <a:rPr lang="tr-TR" b="1" dirty="0">
                <a:solidFill>
                  <a:schemeClr val="dk1"/>
                </a:solidFill>
              </a:rPr>
              <a:t> </a:t>
            </a:r>
            <a:r>
              <a:rPr lang="tr-TR" b="1" dirty="0" err="1">
                <a:solidFill>
                  <a:schemeClr val="dk1"/>
                </a:solidFill>
              </a:rPr>
              <a:t>or</a:t>
            </a:r>
            <a:r>
              <a:rPr lang="tr-TR" b="1" dirty="0">
                <a:solidFill>
                  <a:schemeClr val="dk1"/>
                </a:solidFill>
              </a:rPr>
              <a:t> </a:t>
            </a:r>
            <a:r>
              <a:rPr lang="tr-TR" b="1" dirty="0" err="1">
                <a:solidFill>
                  <a:schemeClr val="dk1"/>
                </a:solidFill>
              </a:rPr>
              <a:t>choices</a:t>
            </a:r>
            <a:r>
              <a:rPr lang="tr-TR" b="1" dirty="0">
                <a:solidFill>
                  <a:schemeClr val="dk1"/>
                </a:solidFill>
              </a:rPr>
              <a:t>, </a:t>
            </a:r>
            <a:r>
              <a:rPr lang="tr-TR" b="1" dirty="0" err="1">
                <a:solidFill>
                  <a:schemeClr val="dk1"/>
                </a:solidFill>
              </a:rPr>
              <a:t>go</a:t>
            </a:r>
            <a:r>
              <a:rPr lang="tr-TR" b="1" dirty="0">
                <a:solidFill>
                  <a:schemeClr val="dk1"/>
                </a:solidFill>
              </a:rPr>
              <a:t> </a:t>
            </a:r>
            <a:r>
              <a:rPr lang="tr-TR" b="1" dirty="0" err="1">
                <a:solidFill>
                  <a:schemeClr val="dk1"/>
                </a:solidFill>
              </a:rPr>
              <a:t>back</a:t>
            </a:r>
            <a:r>
              <a:rPr lang="tr-TR" b="1" dirty="0">
                <a:solidFill>
                  <a:schemeClr val="dk1"/>
                </a:solidFill>
              </a:rPr>
              <a:t> </a:t>
            </a:r>
            <a:r>
              <a:rPr lang="tr-TR" b="1" dirty="0" err="1">
                <a:solidFill>
                  <a:schemeClr val="dk1"/>
                </a:solidFill>
              </a:rPr>
              <a:t>to</a:t>
            </a:r>
            <a:r>
              <a:rPr lang="tr-TR" b="1" dirty="0">
                <a:solidFill>
                  <a:schemeClr val="dk1"/>
                </a:solidFill>
              </a:rPr>
              <a:t> </a:t>
            </a:r>
            <a:r>
              <a:rPr lang="tr-TR" b="1" dirty="0" err="1">
                <a:solidFill>
                  <a:schemeClr val="dk1"/>
                </a:solidFill>
              </a:rPr>
              <a:t>the</a:t>
            </a:r>
            <a:r>
              <a:rPr lang="tr-TR" b="1" dirty="0">
                <a:solidFill>
                  <a:schemeClr val="dk1"/>
                </a:solidFill>
              </a:rPr>
              <a:t> "Ask </a:t>
            </a:r>
            <a:r>
              <a:rPr lang="tr-TR" b="1" dirty="0" err="1">
                <a:solidFill>
                  <a:schemeClr val="dk1"/>
                </a:solidFill>
              </a:rPr>
              <a:t>Students</a:t>
            </a:r>
            <a:r>
              <a:rPr lang="tr-TR" b="1" dirty="0">
                <a:solidFill>
                  <a:schemeClr val="dk1"/>
                </a:solidFill>
              </a:rPr>
              <a:t> a </a:t>
            </a:r>
            <a:r>
              <a:rPr lang="tr-TR" b="1" dirty="0" err="1">
                <a:solidFill>
                  <a:schemeClr val="dk1"/>
                </a:solidFill>
              </a:rPr>
              <a:t>Question</a:t>
            </a:r>
            <a:r>
              <a:rPr lang="tr-TR" b="1" dirty="0">
                <a:solidFill>
                  <a:schemeClr val="dk1"/>
                </a:solidFill>
              </a:rPr>
              <a:t>" in </a:t>
            </a:r>
            <a:r>
              <a:rPr lang="tr-TR" b="1" dirty="0" err="1">
                <a:solidFill>
                  <a:schemeClr val="dk1"/>
                </a:solidFill>
              </a:rPr>
              <a:t>the</a:t>
            </a:r>
            <a:r>
              <a:rPr lang="tr-TR" b="1" dirty="0">
                <a:solidFill>
                  <a:schemeClr val="dk1"/>
                </a:solidFill>
              </a:rPr>
              <a:t> </a:t>
            </a:r>
            <a:r>
              <a:rPr lang="tr-TR" b="1" dirty="0" err="1">
                <a:solidFill>
                  <a:schemeClr val="dk1"/>
                </a:solidFill>
              </a:rPr>
              <a:t>Pear</a:t>
            </a:r>
            <a:r>
              <a:rPr lang="tr-TR" b="1" dirty="0">
                <a:solidFill>
                  <a:schemeClr val="dk1"/>
                </a:solidFill>
              </a:rPr>
              <a:t> </a:t>
            </a:r>
            <a:r>
              <a:rPr lang="tr-TR" b="1" dirty="0" err="1">
                <a:solidFill>
                  <a:schemeClr val="dk1"/>
                </a:solidFill>
              </a:rPr>
              <a:t>Deck</a:t>
            </a:r>
            <a:r>
              <a:rPr lang="tr-TR" b="1" dirty="0">
                <a:solidFill>
                  <a:schemeClr val="dk1"/>
                </a:solidFill>
              </a:rPr>
              <a:t> </a:t>
            </a:r>
            <a:r>
              <a:rPr lang="tr-TR" b="1" dirty="0" err="1">
                <a:solidFill>
                  <a:schemeClr val="dk1"/>
                </a:solidFill>
              </a:rPr>
              <a:t>sidebar</a:t>
            </a:r>
            <a:r>
              <a:rPr lang="tr-TR" b="1" dirty="0">
                <a:solidFill>
                  <a:schemeClr val="dk1"/>
                </a:solidFill>
              </a:rPr>
              <a:t>.</a:t>
            </a:r>
            <a:endParaRPr b="1" dirty="0">
              <a:solidFill>
                <a:schemeClr val="dk1"/>
              </a:solidFill>
            </a:endParaRPr>
          </a:p>
          <a:p>
            <a:pPr marL="0" lvl="0" indent="0" algn="l" rtl="0">
              <a:spcBef>
                <a:spcPts val="0"/>
              </a:spcBef>
              <a:spcAft>
                <a:spcPts val="0"/>
              </a:spcAft>
              <a:buNone/>
            </a:pPr>
            <a:endParaRPr lang="tr-TR" b="1" dirty="0">
              <a:solidFill>
                <a:schemeClr val="dk1"/>
              </a:solidFill>
            </a:endParaRPr>
          </a:p>
          <a:p>
            <a:pPr marL="0" lvl="0" indent="0" algn="l" rtl="0">
              <a:spcBef>
                <a:spcPts val="0"/>
              </a:spcBef>
              <a:spcAft>
                <a:spcPts val="0"/>
              </a:spcAft>
              <a:buNone/>
            </a:pPr>
            <a:r>
              <a:rPr lang="tr-TR" b="1" dirty="0">
                <a:solidFill>
                  <a:schemeClr val="dk1"/>
                </a:solidFill>
              </a:rPr>
              <a:t>A: Aşamalar, B: Sprintler, C: Kilometre Taşları, D: Yuvarlanan dalga planlaması</a:t>
            </a: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tr-TR" sz="2200" dirty="0">
                <a:solidFill>
                  <a:srgbClr val="0A3534"/>
                </a:solidFill>
                <a:latin typeface="Proxima Nova Semibold"/>
                <a:ea typeface="Proxima Nova Semibold"/>
                <a:cs typeface="Proxima Nova Semibold"/>
                <a:sym typeface="Proxima Nova Semibold"/>
              </a:rPr>
              <a:t>Scrum Project</a:t>
            </a:r>
          </a:p>
          <a:p>
            <a:pPr marL="0" lvl="0" indent="0" algn="l" rtl="0">
              <a:spcBef>
                <a:spcPts val="0"/>
              </a:spcBef>
              <a:spcAft>
                <a:spcPts val="0"/>
              </a:spcAft>
              <a:buClr>
                <a:schemeClr val="dk1"/>
              </a:buClr>
              <a:buSzPts val="1100"/>
              <a:buFont typeface="Arial"/>
              <a:buNone/>
            </a:pPr>
            <a:r>
              <a:rPr lang="tr-TR" sz="2200" dirty="0" err="1">
                <a:solidFill>
                  <a:srgbClr val="0A3534"/>
                </a:solidFill>
                <a:latin typeface="Proxima Nova Semibold"/>
                <a:ea typeface="Proxima Nova Semibold"/>
                <a:cs typeface="Proxima Nova Semibold"/>
                <a:sym typeface="Proxima Nova Semibold"/>
              </a:rPr>
              <a:t>are</a:t>
            </a:r>
            <a:r>
              <a:rPr lang="tr-TR" sz="2200" dirty="0">
                <a:solidFill>
                  <a:srgbClr val="0A3534"/>
                </a:solidFill>
                <a:latin typeface="Proxima Nova Semibold"/>
                <a:ea typeface="Proxima Nova Semibold"/>
                <a:cs typeface="Proxima Nova Semibold"/>
                <a:sym typeface="Proxima Nova Semibold"/>
              </a:rPr>
              <a:t> </a:t>
            </a:r>
            <a:r>
              <a:rPr lang="tr-TR" sz="2200" dirty="0" err="1">
                <a:solidFill>
                  <a:srgbClr val="0A3534"/>
                </a:solidFill>
                <a:latin typeface="Proxima Nova Semibold"/>
                <a:ea typeface="Proxima Nova Semibold"/>
                <a:cs typeface="Proxima Nova Semibold"/>
                <a:sym typeface="Proxima Nova Semibold"/>
              </a:rPr>
              <a:t>divided</a:t>
            </a:r>
            <a:r>
              <a:rPr lang="tr-TR" sz="2200" dirty="0">
                <a:solidFill>
                  <a:srgbClr val="0A3534"/>
                </a:solidFill>
                <a:latin typeface="Proxima Nova Semibold"/>
                <a:ea typeface="Proxima Nova Semibold"/>
                <a:cs typeface="Proxima Nova Semibold"/>
                <a:sym typeface="Proxima Nova Semibold"/>
              </a:rPr>
              <a:t> </a:t>
            </a:r>
            <a:r>
              <a:rPr lang="tr-TR" sz="2200" dirty="0" err="1">
                <a:solidFill>
                  <a:srgbClr val="0A3534"/>
                </a:solidFill>
                <a:latin typeface="Proxima Nova Semibold"/>
                <a:ea typeface="Proxima Nova Semibold"/>
                <a:cs typeface="Proxima Nova Semibold"/>
                <a:sym typeface="Proxima Nova Semibold"/>
              </a:rPr>
              <a:t>into</a:t>
            </a:r>
            <a:r>
              <a:rPr lang="tr-TR" sz="2200" dirty="0">
                <a:solidFill>
                  <a:srgbClr val="0A3534"/>
                </a:solidFill>
                <a:latin typeface="Proxima Nova Semibold"/>
                <a:ea typeface="Proxima Nova Semibold"/>
                <a:cs typeface="Proxima Nova Semibold"/>
                <a:sym typeface="Proxima Nova Semibold"/>
              </a:rPr>
              <a:t>:..... </a:t>
            </a:r>
            <a:r>
              <a:rPr lang="tr-TR" sz="2200" dirty="0" err="1">
                <a:solidFill>
                  <a:srgbClr val="0A3534"/>
                </a:solidFill>
                <a:latin typeface="Proxima Nova Semibold"/>
                <a:ea typeface="Proxima Nova Semibold"/>
                <a:cs typeface="Proxima Nova Semibold"/>
                <a:sym typeface="Proxima Nova Semibold"/>
              </a:rPr>
              <a:t>Sprints</a:t>
            </a:r>
            <a:endParaRPr lang="tr-TR" sz="2200" dirty="0">
              <a:solidFill>
                <a:srgbClr val="0A3534"/>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endParaRPr lang="tr-TR" sz="2200" b="1" dirty="0">
              <a:solidFill>
                <a:srgbClr val="0A3534"/>
              </a:solidFill>
              <a:latin typeface="Proxima Nova Semibold"/>
              <a:sym typeface="Proxima Nova Semibold"/>
            </a:endParaRPr>
          </a:p>
          <a:p>
            <a:pPr marL="0" lvl="0" indent="0" algn="l" rtl="0">
              <a:spcBef>
                <a:spcPts val="0"/>
              </a:spcBef>
              <a:spcAft>
                <a:spcPts val="0"/>
              </a:spcAft>
              <a:buClr>
                <a:schemeClr val="dk1"/>
              </a:buClr>
              <a:buSzPts val="1100"/>
              <a:buFont typeface="Arial"/>
              <a:buNone/>
            </a:pPr>
            <a:r>
              <a:rPr lang="tr-TR" sz="800" dirty="0">
                <a:solidFill>
                  <a:srgbClr val="0A3534"/>
                </a:solidFill>
                <a:latin typeface="Proxima Nova Semibold"/>
                <a:ea typeface="Proxima Nova Semibold"/>
                <a:cs typeface="Proxima Nova Semibold"/>
                <a:sym typeface="Proxima Nova Semibold"/>
              </a:rPr>
              <a:t>Sprintte bitmez ise ne olur</a:t>
            </a:r>
            <a:endParaRPr sz="100" b="1"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bb74fd3b0a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bb74fd3b0a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solidFill>
                  <a:schemeClr val="dk1"/>
                </a:solidFill>
              </a:rPr>
              <a:t>🍐 </a:t>
            </a:r>
            <a:r>
              <a:rPr lang="tr-TR" b="1" dirty="0" err="1">
                <a:solidFill>
                  <a:schemeClr val="dk1"/>
                </a:solidFill>
              </a:rPr>
              <a:t>This</a:t>
            </a:r>
            <a:r>
              <a:rPr lang="tr-TR" b="1" dirty="0">
                <a:solidFill>
                  <a:schemeClr val="dk1"/>
                </a:solidFill>
              </a:rPr>
              <a:t> is a </a:t>
            </a:r>
            <a:r>
              <a:rPr lang="tr-TR" b="1" dirty="0" err="1">
                <a:solidFill>
                  <a:schemeClr val="dk1"/>
                </a:solidFill>
              </a:rPr>
              <a:t>Pear</a:t>
            </a:r>
            <a:r>
              <a:rPr lang="tr-TR" b="1" dirty="0">
                <a:solidFill>
                  <a:schemeClr val="dk1"/>
                </a:solidFill>
              </a:rPr>
              <a:t> </a:t>
            </a:r>
            <a:r>
              <a:rPr lang="tr-TR" b="1" dirty="0" err="1">
                <a:solidFill>
                  <a:schemeClr val="dk1"/>
                </a:solidFill>
              </a:rPr>
              <a:t>Deck</a:t>
            </a:r>
            <a:r>
              <a:rPr lang="tr-TR" b="1" dirty="0">
                <a:solidFill>
                  <a:schemeClr val="dk1"/>
                </a:solidFill>
              </a:rPr>
              <a:t> </a:t>
            </a:r>
            <a:r>
              <a:rPr lang="tr-TR" b="1" dirty="0" err="1">
                <a:solidFill>
                  <a:schemeClr val="dk1"/>
                </a:solidFill>
              </a:rPr>
              <a:t>Multiple</a:t>
            </a:r>
            <a:r>
              <a:rPr lang="tr-TR" b="1" dirty="0">
                <a:solidFill>
                  <a:schemeClr val="dk1"/>
                </a:solidFill>
              </a:rPr>
              <a:t> </a:t>
            </a:r>
            <a:r>
              <a:rPr lang="tr-TR" b="1" dirty="0" err="1">
                <a:solidFill>
                  <a:schemeClr val="dk1"/>
                </a:solidFill>
              </a:rPr>
              <a:t>Choice</a:t>
            </a:r>
            <a:r>
              <a:rPr lang="tr-TR" b="1" dirty="0">
                <a:solidFill>
                  <a:schemeClr val="dk1"/>
                </a:solidFill>
              </a:rPr>
              <a:t> </a:t>
            </a:r>
            <a:r>
              <a:rPr lang="tr-TR" b="1" dirty="0" err="1">
                <a:solidFill>
                  <a:schemeClr val="dk1"/>
                </a:solidFill>
              </a:rPr>
              <a:t>Slide</a:t>
            </a:r>
            <a:r>
              <a:rPr lang="tr-TR" b="1" dirty="0">
                <a:solidFill>
                  <a:schemeClr val="dk1"/>
                </a:solidFill>
              </a:rPr>
              <a:t>. </a:t>
            </a:r>
            <a:r>
              <a:rPr lang="tr-TR" b="1" dirty="0" err="1">
                <a:solidFill>
                  <a:schemeClr val="dk1"/>
                </a:solidFill>
              </a:rPr>
              <a:t>Your</a:t>
            </a:r>
            <a:r>
              <a:rPr lang="tr-TR" b="1" dirty="0">
                <a:solidFill>
                  <a:schemeClr val="dk1"/>
                </a:solidFill>
              </a:rPr>
              <a:t> </a:t>
            </a:r>
            <a:r>
              <a:rPr lang="tr-TR" b="1" dirty="0" err="1">
                <a:solidFill>
                  <a:schemeClr val="dk1"/>
                </a:solidFill>
              </a:rPr>
              <a:t>current</a:t>
            </a:r>
            <a:r>
              <a:rPr lang="tr-TR" b="1" dirty="0">
                <a:solidFill>
                  <a:schemeClr val="dk1"/>
                </a:solidFill>
              </a:rPr>
              <a:t> </a:t>
            </a:r>
            <a:r>
              <a:rPr lang="tr-TR" b="1" dirty="0" err="1">
                <a:solidFill>
                  <a:schemeClr val="dk1"/>
                </a:solidFill>
              </a:rPr>
              <a:t>options</a:t>
            </a:r>
            <a:r>
              <a:rPr lang="tr-TR" b="1" dirty="0">
                <a:solidFill>
                  <a:schemeClr val="dk1"/>
                </a:solidFill>
              </a:rPr>
              <a:t> </a:t>
            </a:r>
            <a:r>
              <a:rPr lang="tr-TR" b="1" dirty="0" err="1">
                <a:solidFill>
                  <a:schemeClr val="dk1"/>
                </a:solidFill>
              </a:rPr>
              <a:t>are</a:t>
            </a:r>
            <a:r>
              <a:rPr lang="tr-TR" b="1" dirty="0">
                <a:solidFill>
                  <a:schemeClr val="dk1"/>
                </a:solidFill>
              </a:rPr>
              <a:t>: A: </a:t>
            </a:r>
            <a:r>
              <a:rPr lang="tr-TR" b="1" dirty="0" err="1">
                <a:solidFill>
                  <a:schemeClr val="dk1"/>
                </a:solidFill>
              </a:rPr>
              <a:t>Mindset</a:t>
            </a:r>
            <a:r>
              <a:rPr lang="tr-TR" b="1" dirty="0">
                <a:solidFill>
                  <a:schemeClr val="dk1"/>
                </a:solidFill>
              </a:rPr>
              <a:t>, B: Framework, C: </a:t>
            </a:r>
            <a:r>
              <a:rPr lang="tr-TR" b="1" dirty="0" err="1">
                <a:solidFill>
                  <a:schemeClr val="dk1"/>
                </a:solidFill>
              </a:rPr>
              <a:t>Umbrella</a:t>
            </a:r>
            <a:r>
              <a:rPr lang="tr-TR" b="1" dirty="0">
                <a:solidFill>
                  <a:schemeClr val="dk1"/>
                </a:solidFill>
              </a:rPr>
              <a:t>, </a:t>
            </a:r>
            <a:endParaRPr b="1" dirty="0">
              <a:solidFill>
                <a:schemeClr val="dk1"/>
              </a:solidFill>
            </a:endParaRPr>
          </a:p>
          <a:p>
            <a:pPr marL="0" lvl="0" indent="0" algn="l" rtl="0">
              <a:spcBef>
                <a:spcPts val="0"/>
              </a:spcBef>
              <a:spcAft>
                <a:spcPts val="0"/>
              </a:spcAft>
              <a:buNone/>
            </a:pPr>
            <a:r>
              <a:rPr lang="tr-TR" b="1" dirty="0">
                <a:solidFill>
                  <a:schemeClr val="dk1"/>
                </a:solidFill>
              </a:rPr>
              <a:t>🍐  </a:t>
            </a:r>
            <a:r>
              <a:rPr lang="tr-TR" b="1" dirty="0" err="1">
                <a:solidFill>
                  <a:schemeClr val="dk1"/>
                </a:solidFill>
              </a:rPr>
              <a:t>To</a:t>
            </a:r>
            <a:r>
              <a:rPr lang="tr-TR" b="1" dirty="0">
                <a:solidFill>
                  <a:schemeClr val="dk1"/>
                </a:solidFill>
              </a:rPr>
              <a:t> </a:t>
            </a:r>
            <a:r>
              <a:rPr lang="tr-TR" b="1" dirty="0" err="1">
                <a:solidFill>
                  <a:schemeClr val="dk1"/>
                </a:solidFill>
              </a:rPr>
              <a:t>edit</a:t>
            </a:r>
            <a:r>
              <a:rPr lang="tr-TR" b="1" dirty="0">
                <a:solidFill>
                  <a:schemeClr val="dk1"/>
                </a:solidFill>
              </a:rPr>
              <a:t> </a:t>
            </a:r>
            <a:r>
              <a:rPr lang="tr-TR" b="1" dirty="0" err="1">
                <a:solidFill>
                  <a:schemeClr val="dk1"/>
                </a:solidFill>
              </a:rPr>
              <a:t>the</a:t>
            </a:r>
            <a:r>
              <a:rPr lang="tr-TR" b="1" dirty="0">
                <a:solidFill>
                  <a:schemeClr val="dk1"/>
                </a:solidFill>
              </a:rPr>
              <a:t> </a:t>
            </a:r>
            <a:r>
              <a:rPr lang="tr-TR" b="1" dirty="0" err="1">
                <a:solidFill>
                  <a:schemeClr val="dk1"/>
                </a:solidFill>
              </a:rPr>
              <a:t>type</a:t>
            </a:r>
            <a:r>
              <a:rPr lang="tr-TR" b="1" dirty="0">
                <a:solidFill>
                  <a:schemeClr val="dk1"/>
                </a:solidFill>
              </a:rPr>
              <a:t> of </a:t>
            </a:r>
            <a:r>
              <a:rPr lang="tr-TR" b="1" dirty="0" err="1">
                <a:solidFill>
                  <a:schemeClr val="dk1"/>
                </a:solidFill>
              </a:rPr>
              <a:t>question</a:t>
            </a:r>
            <a:r>
              <a:rPr lang="tr-TR" b="1" dirty="0">
                <a:solidFill>
                  <a:schemeClr val="dk1"/>
                </a:solidFill>
              </a:rPr>
              <a:t> </a:t>
            </a:r>
            <a:r>
              <a:rPr lang="tr-TR" b="1" dirty="0" err="1">
                <a:solidFill>
                  <a:schemeClr val="dk1"/>
                </a:solidFill>
              </a:rPr>
              <a:t>or</a:t>
            </a:r>
            <a:r>
              <a:rPr lang="tr-TR" b="1" dirty="0">
                <a:solidFill>
                  <a:schemeClr val="dk1"/>
                </a:solidFill>
              </a:rPr>
              <a:t> </a:t>
            </a:r>
            <a:r>
              <a:rPr lang="tr-TR" b="1" dirty="0" err="1">
                <a:solidFill>
                  <a:schemeClr val="dk1"/>
                </a:solidFill>
              </a:rPr>
              <a:t>choices</a:t>
            </a:r>
            <a:r>
              <a:rPr lang="tr-TR" b="1" dirty="0">
                <a:solidFill>
                  <a:schemeClr val="dk1"/>
                </a:solidFill>
              </a:rPr>
              <a:t>, </a:t>
            </a:r>
            <a:r>
              <a:rPr lang="tr-TR" b="1" dirty="0" err="1">
                <a:solidFill>
                  <a:schemeClr val="dk1"/>
                </a:solidFill>
              </a:rPr>
              <a:t>go</a:t>
            </a:r>
            <a:r>
              <a:rPr lang="tr-TR" b="1" dirty="0">
                <a:solidFill>
                  <a:schemeClr val="dk1"/>
                </a:solidFill>
              </a:rPr>
              <a:t> </a:t>
            </a:r>
            <a:r>
              <a:rPr lang="tr-TR" b="1" dirty="0" err="1">
                <a:solidFill>
                  <a:schemeClr val="dk1"/>
                </a:solidFill>
              </a:rPr>
              <a:t>back</a:t>
            </a:r>
            <a:r>
              <a:rPr lang="tr-TR" b="1" dirty="0">
                <a:solidFill>
                  <a:schemeClr val="dk1"/>
                </a:solidFill>
              </a:rPr>
              <a:t> </a:t>
            </a:r>
            <a:r>
              <a:rPr lang="tr-TR" b="1" dirty="0" err="1">
                <a:solidFill>
                  <a:schemeClr val="dk1"/>
                </a:solidFill>
              </a:rPr>
              <a:t>to</a:t>
            </a:r>
            <a:r>
              <a:rPr lang="tr-TR" b="1" dirty="0">
                <a:solidFill>
                  <a:schemeClr val="dk1"/>
                </a:solidFill>
              </a:rPr>
              <a:t> </a:t>
            </a:r>
            <a:r>
              <a:rPr lang="tr-TR" b="1" dirty="0" err="1">
                <a:solidFill>
                  <a:schemeClr val="dk1"/>
                </a:solidFill>
              </a:rPr>
              <a:t>the</a:t>
            </a:r>
            <a:r>
              <a:rPr lang="tr-TR" b="1" dirty="0">
                <a:solidFill>
                  <a:schemeClr val="dk1"/>
                </a:solidFill>
              </a:rPr>
              <a:t> "Ask </a:t>
            </a:r>
            <a:r>
              <a:rPr lang="tr-TR" b="1" dirty="0" err="1">
                <a:solidFill>
                  <a:schemeClr val="dk1"/>
                </a:solidFill>
              </a:rPr>
              <a:t>Students</a:t>
            </a:r>
            <a:r>
              <a:rPr lang="tr-TR" b="1" dirty="0">
                <a:solidFill>
                  <a:schemeClr val="dk1"/>
                </a:solidFill>
              </a:rPr>
              <a:t> a </a:t>
            </a:r>
            <a:r>
              <a:rPr lang="tr-TR" b="1" dirty="0" err="1">
                <a:solidFill>
                  <a:schemeClr val="dk1"/>
                </a:solidFill>
              </a:rPr>
              <a:t>Question</a:t>
            </a:r>
            <a:r>
              <a:rPr lang="tr-TR" b="1" dirty="0">
                <a:solidFill>
                  <a:schemeClr val="dk1"/>
                </a:solidFill>
              </a:rPr>
              <a:t>" in </a:t>
            </a:r>
            <a:r>
              <a:rPr lang="tr-TR" b="1" dirty="0" err="1">
                <a:solidFill>
                  <a:schemeClr val="dk1"/>
                </a:solidFill>
              </a:rPr>
              <a:t>the</a:t>
            </a:r>
            <a:r>
              <a:rPr lang="tr-TR" b="1" dirty="0">
                <a:solidFill>
                  <a:schemeClr val="dk1"/>
                </a:solidFill>
              </a:rPr>
              <a:t> </a:t>
            </a:r>
            <a:r>
              <a:rPr lang="tr-TR" b="1" dirty="0" err="1">
                <a:solidFill>
                  <a:schemeClr val="dk1"/>
                </a:solidFill>
              </a:rPr>
              <a:t>Pear</a:t>
            </a:r>
            <a:r>
              <a:rPr lang="tr-TR" b="1" dirty="0">
                <a:solidFill>
                  <a:schemeClr val="dk1"/>
                </a:solidFill>
              </a:rPr>
              <a:t> </a:t>
            </a:r>
            <a:r>
              <a:rPr lang="tr-TR" b="1" dirty="0" err="1">
                <a:solidFill>
                  <a:schemeClr val="dk1"/>
                </a:solidFill>
              </a:rPr>
              <a:t>Deck</a:t>
            </a:r>
            <a:r>
              <a:rPr lang="tr-TR" b="1" dirty="0">
                <a:solidFill>
                  <a:schemeClr val="dk1"/>
                </a:solidFill>
              </a:rPr>
              <a:t> </a:t>
            </a:r>
            <a:r>
              <a:rPr lang="tr-TR" b="1" dirty="0" err="1">
                <a:solidFill>
                  <a:schemeClr val="dk1"/>
                </a:solidFill>
              </a:rPr>
              <a:t>sidebar</a:t>
            </a:r>
            <a:r>
              <a:rPr lang="tr-TR" b="1" dirty="0">
                <a:solidFill>
                  <a:schemeClr val="dk1"/>
                </a:solidFill>
              </a:rPr>
              <a:t>.</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tr-TR" b="1" dirty="0">
                <a:solidFill>
                  <a:schemeClr val="dk1"/>
                </a:solidFill>
              </a:rPr>
              <a:t>Can </a:t>
            </a:r>
            <a:r>
              <a:rPr lang="tr-TR" b="1" dirty="0" err="1">
                <a:solidFill>
                  <a:schemeClr val="dk1"/>
                </a:solidFill>
              </a:rPr>
              <a:t>you</a:t>
            </a:r>
            <a:r>
              <a:rPr lang="tr-TR" b="1" dirty="0">
                <a:solidFill>
                  <a:schemeClr val="dk1"/>
                </a:solidFill>
              </a:rPr>
              <a:t> </a:t>
            </a:r>
            <a:r>
              <a:rPr lang="tr-TR" b="1" dirty="0" err="1">
                <a:solidFill>
                  <a:schemeClr val="dk1"/>
                </a:solidFill>
              </a:rPr>
              <a:t>please</a:t>
            </a:r>
            <a:r>
              <a:rPr lang="tr-TR" b="1" dirty="0">
                <a:solidFill>
                  <a:schemeClr val="dk1"/>
                </a:solidFill>
              </a:rPr>
              <a:t> </a:t>
            </a:r>
            <a:r>
              <a:rPr lang="tr-TR" b="1" dirty="0" err="1">
                <a:solidFill>
                  <a:schemeClr val="dk1"/>
                </a:solidFill>
              </a:rPr>
              <a:t>write</a:t>
            </a:r>
            <a:r>
              <a:rPr lang="tr-TR" b="1" dirty="0">
                <a:solidFill>
                  <a:schemeClr val="dk1"/>
                </a:solidFill>
              </a:rPr>
              <a:t> </a:t>
            </a:r>
            <a:r>
              <a:rPr lang="tr-TR" b="1" dirty="0" err="1">
                <a:solidFill>
                  <a:schemeClr val="dk1"/>
                </a:solidFill>
              </a:rPr>
              <a:t>about</a:t>
            </a:r>
            <a:r>
              <a:rPr lang="tr-TR" b="1" dirty="0">
                <a:solidFill>
                  <a:schemeClr val="dk1"/>
                </a:solidFill>
              </a:rPr>
              <a:t> </a:t>
            </a:r>
            <a:r>
              <a:rPr lang="tr-TR" b="1" dirty="0" err="1">
                <a:solidFill>
                  <a:schemeClr val="dk1"/>
                </a:solidFill>
              </a:rPr>
              <a:t>scrum</a:t>
            </a:r>
            <a:r>
              <a:rPr lang="tr-TR" b="1" dirty="0">
                <a:solidFill>
                  <a:schemeClr val="dk1"/>
                </a:solidFill>
              </a:rPr>
              <a:t>? </a:t>
            </a:r>
          </a:p>
          <a:p>
            <a:pPr marL="0" lvl="0" indent="0" algn="l" rtl="0">
              <a:spcBef>
                <a:spcPts val="0"/>
              </a:spcBef>
              <a:spcAft>
                <a:spcPts val="0"/>
              </a:spcAft>
              <a:buNone/>
            </a:pPr>
            <a:r>
              <a:rPr lang="it-IT" b="1" dirty="0">
                <a:solidFill>
                  <a:schemeClr val="dk1"/>
                </a:solidFill>
              </a:rPr>
              <a:t>İş listesini sırayla sprinte alıp </a:t>
            </a:r>
          </a:p>
          <a:p>
            <a:pPr marL="0" lvl="0" indent="0" algn="l" rtl="0">
              <a:spcBef>
                <a:spcPts val="0"/>
              </a:spcBef>
              <a:spcAft>
                <a:spcPts val="0"/>
              </a:spcAft>
              <a:buNone/>
            </a:pPr>
            <a:endParaRPr lang="tr-TR" b="1"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87cd55e2b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87cd55e2b2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who</a:t>
            </a:r>
            <a:r>
              <a:rPr lang="tr-TR" dirty="0"/>
              <a:t> </a:t>
            </a:r>
            <a:r>
              <a:rPr lang="tr-TR" dirty="0" err="1"/>
              <a:t>remembers</a:t>
            </a:r>
            <a:r>
              <a:rPr lang="tr-TR" dirty="0"/>
              <a:t> </a:t>
            </a:r>
            <a:r>
              <a:rPr lang="tr-TR" dirty="0" err="1"/>
              <a:t>scrum</a:t>
            </a:r>
            <a:r>
              <a:rPr lang="tr-TR" dirty="0"/>
              <a:t> </a:t>
            </a:r>
            <a:r>
              <a:rPr lang="tr-TR" dirty="0" err="1"/>
              <a:t>roles</a:t>
            </a:r>
            <a:r>
              <a:rPr lang="tr-TR"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you</a:t>
            </a:r>
            <a:r>
              <a:rPr lang="tr-TR" dirty="0"/>
              <a:t> can </a:t>
            </a:r>
            <a:r>
              <a:rPr lang="tr-TR" dirty="0" err="1"/>
              <a:t>write</a:t>
            </a:r>
            <a:r>
              <a:rPr lang="tr-TR" dirty="0"/>
              <a:t> in </a:t>
            </a:r>
            <a:r>
              <a:rPr lang="tr-TR" dirty="0" err="1"/>
              <a:t>class</a:t>
            </a:r>
            <a:r>
              <a:rPr lang="tr-TR" dirty="0"/>
              <a:t> </a:t>
            </a:r>
            <a:r>
              <a:rPr lang="tr-TR" dirty="0" err="1"/>
              <a:t>chat</a:t>
            </a:r>
            <a:r>
              <a:rPr lang="tr-TR" dirty="0"/>
              <a:t>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7cd55e2b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87cd55e2b2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Bu Scrum terminolojisidir. </a:t>
            </a:r>
          </a:p>
          <a:p>
            <a:pPr marL="0" lvl="0" indent="0" algn="l" rtl="0">
              <a:lnSpc>
                <a:spcPct val="100000"/>
              </a:lnSpc>
              <a:spcBef>
                <a:spcPts val="0"/>
              </a:spcBef>
              <a:spcAft>
                <a:spcPts val="0"/>
              </a:spcAft>
              <a:buSzPts val="1400"/>
              <a:buNone/>
            </a:pPr>
            <a:r>
              <a:rPr lang="tr-TR" b="1" dirty="0"/>
              <a:t>3 kategoriye </a:t>
            </a:r>
            <a:r>
              <a:rPr lang="tr-TR" dirty="0"/>
              <a:t>ayrılmıştır</a:t>
            </a:r>
          </a:p>
          <a:p>
            <a:pPr marL="0" lvl="0" indent="0" algn="l" rtl="0">
              <a:lnSpc>
                <a:spcPct val="100000"/>
              </a:lnSpc>
              <a:spcBef>
                <a:spcPts val="0"/>
              </a:spcBef>
              <a:spcAft>
                <a:spcPts val="0"/>
              </a:spcAft>
              <a:buSzPts val="1400"/>
              <a:buNone/>
            </a:pPr>
            <a:r>
              <a:rPr lang="tr-TR" dirty="0"/>
              <a:t>3 rol, 5 tören ve 3 eser var </a:t>
            </a:r>
          </a:p>
          <a:p>
            <a:pPr marL="0" lvl="0" indent="0" algn="l" rtl="0">
              <a:lnSpc>
                <a:spcPct val="100000"/>
              </a:lnSpc>
              <a:spcBef>
                <a:spcPts val="0"/>
              </a:spcBef>
              <a:spcAft>
                <a:spcPts val="0"/>
              </a:spcAft>
              <a:buSzPts val="1400"/>
              <a:buNone/>
            </a:pPr>
            <a:r>
              <a:rPr lang="tr-TR" dirty="0"/>
              <a:t>roller var</a:t>
            </a:r>
          </a:p>
          <a:p>
            <a:pPr marL="0" lvl="0" indent="0" algn="l" rtl="0">
              <a:lnSpc>
                <a:spcPct val="100000"/>
              </a:lnSpc>
              <a:spcBef>
                <a:spcPts val="0"/>
              </a:spcBef>
              <a:spcAft>
                <a:spcPts val="0"/>
              </a:spcAft>
              <a:buSzPts val="1400"/>
              <a:buNone/>
            </a:pPr>
            <a:r>
              <a:rPr lang="tr-TR" dirty="0" err="1"/>
              <a:t>seramoniler</a:t>
            </a:r>
            <a:r>
              <a:rPr lang="tr-TR" dirty="0"/>
              <a:t> - bunlar aslında toplantılar</a:t>
            </a:r>
          </a:p>
          <a:p>
            <a:pPr marL="0" lvl="0" indent="0" algn="l" rtl="0">
              <a:lnSpc>
                <a:spcPct val="100000"/>
              </a:lnSpc>
              <a:spcBef>
                <a:spcPts val="0"/>
              </a:spcBef>
              <a:spcAft>
                <a:spcPts val="0"/>
              </a:spcAft>
              <a:buSzPts val="1400"/>
              <a:buNone/>
            </a:pPr>
            <a:r>
              <a:rPr lang="tr-TR" dirty="0" err="1"/>
              <a:t>Artifact</a:t>
            </a:r>
            <a:r>
              <a:rPr lang="tr-TR" dirty="0"/>
              <a:t> - </a:t>
            </a:r>
            <a:r>
              <a:rPr lang="tr-TR" dirty="0" err="1"/>
              <a:t>Scrum'daki</a:t>
            </a:r>
            <a:r>
              <a:rPr lang="tr-TR" dirty="0"/>
              <a:t> belgeler de diyebileceğimiz.</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en-US" dirty="0"/>
              <a:t>This is the Scrum terminology. Divided into 3 categories.</a:t>
            </a:r>
          </a:p>
          <a:p>
            <a:pPr marL="0" lvl="0" indent="0" algn="l" rtl="0">
              <a:lnSpc>
                <a:spcPct val="100000"/>
              </a:lnSpc>
              <a:spcBef>
                <a:spcPts val="0"/>
              </a:spcBef>
              <a:spcAft>
                <a:spcPts val="0"/>
              </a:spcAft>
              <a:buSzPts val="1400"/>
              <a:buNone/>
            </a:pPr>
            <a:r>
              <a:rPr lang="en-US" dirty="0"/>
              <a:t>there are 3 roles , 5 ceremonies and 3 artifacts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a:t>
            </a:r>
          </a:p>
          <a:p>
            <a:pPr marL="0" lvl="0" indent="0" algn="l" rtl="0">
              <a:lnSpc>
                <a:spcPct val="100000"/>
              </a:lnSpc>
              <a:spcBef>
                <a:spcPts val="0"/>
              </a:spcBef>
              <a:spcAft>
                <a:spcPts val="0"/>
              </a:spcAft>
              <a:buSzPts val="1400"/>
              <a:buNone/>
            </a:pPr>
            <a:r>
              <a:rPr lang="en-US" dirty="0"/>
              <a:t>we will see roles </a:t>
            </a:r>
          </a:p>
          <a:p>
            <a:pPr marL="0" lvl="0" indent="0" algn="l" rtl="0">
              <a:lnSpc>
                <a:spcPct val="100000"/>
              </a:lnSpc>
              <a:spcBef>
                <a:spcPts val="0"/>
              </a:spcBef>
              <a:spcAft>
                <a:spcPts val="0"/>
              </a:spcAft>
              <a:buSzPts val="1400"/>
              <a:buNone/>
            </a:pPr>
            <a:r>
              <a:rPr lang="en-US" dirty="0"/>
              <a:t>we will learn ceremonies </a:t>
            </a:r>
          </a:p>
          <a:p>
            <a:pPr marL="0" lvl="0" indent="0" algn="l" rtl="0">
              <a:lnSpc>
                <a:spcPct val="100000"/>
              </a:lnSpc>
              <a:spcBef>
                <a:spcPts val="0"/>
              </a:spcBef>
              <a:spcAft>
                <a:spcPts val="0"/>
              </a:spcAft>
              <a:buSzPts val="1400"/>
              <a:buNone/>
            </a:pPr>
            <a:r>
              <a:rPr lang="en-US" dirty="0"/>
              <a:t>and artifacts</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SLIDES_API22026673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SLIDES_API22026673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I finished completely., B: I finished partially., C: No, I didn't finish.,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bb74fd3b0a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bb74fd3b0a_0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This</a:t>
            </a:r>
            <a:r>
              <a:rPr lang="tr-TR" dirty="0"/>
              <a:t> is </a:t>
            </a:r>
            <a:r>
              <a:rPr lang="tr-TR" dirty="0" err="1"/>
              <a:t>the</a:t>
            </a:r>
            <a:r>
              <a:rPr lang="tr-TR" dirty="0"/>
              <a:t> Scrum </a:t>
            </a:r>
            <a:r>
              <a:rPr lang="tr-TR" dirty="0" err="1"/>
              <a:t>terminology</a:t>
            </a:r>
            <a:r>
              <a:rPr lang="tr-TR" dirty="0"/>
              <a:t>. As I </a:t>
            </a:r>
            <a:r>
              <a:rPr lang="tr-TR" dirty="0" err="1"/>
              <a:t>mentioned</a:t>
            </a:r>
            <a:r>
              <a:rPr lang="tr-TR" dirty="0"/>
              <a:t> in </a:t>
            </a:r>
            <a:r>
              <a:rPr lang="tr-TR" dirty="0" err="1"/>
              <a:t>previous</a:t>
            </a:r>
            <a:r>
              <a:rPr lang="tr-TR" dirty="0"/>
              <a:t> </a:t>
            </a:r>
            <a:r>
              <a:rPr lang="tr-TR" dirty="0" err="1"/>
              <a:t>slide</a:t>
            </a:r>
            <a:r>
              <a:rPr lang="tr-TR"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There</a:t>
            </a:r>
            <a:r>
              <a:rPr lang="tr-TR" dirty="0"/>
              <a:t> </a:t>
            </a:r>
            <a:r>
              <a:rPr lang="tr-TR" dirty="0" err="1"/>
              <a:t>are</a:t>
            </a:r>
            <a:r>
              <a:rPr lang="tr-TR" dirty="0"/>
              <a:t>  3 main </a:t>
            </a:r>
            <a:r>
              <a:rPr lang="tr-TR" dirty="0" err="1"/>
              <a:t>elements</a:t>
            </a:r>
            <a:r>
              <a:rPr lang="tr-TR" dirty="0"/>
              <a:t>.</a:t>
            </a:r>
            <a:endParaRPr dirty="0"/>
          </a:p>
          <a:p>
            <a:pPr marL="0" lvl="0" indent="0" algn="l" rtl="0">
              <a:lnSpc>
                <a:spcPct val="100000"/>
              </a:lnSpc>
              <a:spcBef>
                <a:spcPts val="0"/>
              </a:spcBef>
              <a:spcAft>
                <a:spcPts val="0"/>
              </a:spcAft>
              <a:buSzPts val="1400"/>
              <a:buNone/>
            </a:pPr>
            <a:r>
              <a:rPr lang="tr-TR" dirty="0" err="1"/>
              <a:t>Roles</a:t>
            </a:r>
            <a:endParaRPr dirty="0"/>
          </a:p>
          <a:p>
            <a:pPr marL="0" lvl="0" indent="0" algn="l" rtl="0">
              <a:lnSpc>
                <a:spcPct val="100000"/>
              </a:lnSpc>
              <a:spcBef>
                <a:spcPts val="0"/>
              </a:spcBef>
              <a:spcAft>
                <a:spcPts val="0"/>
              </a:spcAft>
              <a:buSzPts val="1400"/>
              <a:buNone/>
            </a:pPr>
            <a:r>
              <a:rPr lang="tr-TR" dirty="0" err="1"/>
              <a:t>Ceremonies</a:t>
            </a:r>
            <a:endParaRPr dirty="0"/>
          </a:p>
          <a:p>
            <a:pPr marL="0" lvl="0" indent="0" algn="l" rtl="0">
              <a:lnSpc>
                <a:spcPct val="100000"/>
              </a:lnSpc>
              <a:spcBef>
                <a:spcPts val="0"/>
              </a:spcBef>
              <a:spcAft>
                <a:spcPts val="0"/>
              </a:spcAft>
              <a:buSzPts val="1400"/>
              <a:buNone/>
            </a:pPr>
            <a:r>
              <a:rPr lang="tr-TR" dirty="0" err="1"/>
              <a:t>Artifacts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8076383dd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g8076383dd3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A3F50"/>
              </a:buClr>
              <a:buSzPts val="1100"/>
              <a:buFont typeface="Arial"/>
              <a:buNone/>
            </a:pPr>
            <a:r>
              <a:rPr lang="tr-TR" dirty="0">
                <a:solidFill>
                  <a:schemeClr val="dk1"/>
                </a:solidFill>
              </a:rPr>
              <a:t>Scrum Takımı Ürün Sahibi, Geliştirme Takımı ve Scrum </a:t>
            </a:r>
            <a:r>
              <a:rPr lang="tr-TR" dirty="0" err="1">
                <a:solidFill>
                  <a:schemeClr val="dk1"/>
                </a:solidFill>
              </a:rPr>
              <a:t>Master'dan</a:t>
            </a:r>
            <a:r>
              <a:rPr lang="tr-TR" dirty="0">
                <a:solidFill>
                  <a:schemeClr val="dk1"/>
                </a:solidFill>
              </a:rPr>
              <a:t> oluşur.</a:t>
            </a:r>
          </a:p>
          <a:p>
            <a:pPr marL="0" lvl="0" indent="0" algn="l" rtl="0">
              <a:spcBef>
                <a:spcPts val="0"/>
              </a:spcBef>
              <a:spcAft>
                <a:spcPts val="0"/>
              </a:spcAft>
              <a:buClr>
                <a:srgbClr val="3A3F50"/>
              </a:buClr>
              <a:buSzPts val="1100"/>
              <a:buFont typeface="Arial"/>
              <a:buNone/>
            </a:pPr>
            <a:endParaRPr lang="tr-T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Ürün Sahibi – </a:t>
            </a:r>
          </a:p>
          <a:p>
            <a:pPr marL="0" lvl="0" indent="0" algn="l" rtl="0">
              <a:spcBef>
                <a:spcPts val="0"/>
              </a:spcBef>
              <a:spcAft>
                <a:spcPts val="0"/>
              </a:spcAft>
              <a:buClr>
                <a:srgbClr val="3A3F50"/>
              </a:buClr>
              <a:buSzPts val="1100"/>
              <a:buFont typeface="Arial"/>
              <a:buNone/>
            </a:pPr>
            <a:r>
              <a:rPr lang="tr-TR" dirty="0">
                <a:solidFill>
                  <a:schemeClr val="dk1"/>
                </a:solidFill>
              </a:rPr>
              <a:t>Proje vizyonunu, gereksinimlerini ve önceliklerini tanımlayarak projenin başarısından sorumlu kişi.</a:t>
            </a:r>
          </a:p>
          <a:p>
            <a:pPr marL="0" lvl="0" indent="0" algn="l" rtl="0">
              <a:spcBef>
                <a:spcPts val="0"/>
              </a:spcBef>
              <a:spcAft>
                <a:spcPts val="0"/>
              </a:spcAft>
              <a:buClr>
                <a:srgbClr val="3A3F50"/>
              </a:buClr>
              <a:buSzPts val="1100"/>
              <a:buFont typeface="Arial"/>
              <a:buNone/>
            </a:pPr>
            <a:endParaRPr lang="tr-T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Scrum Master – </a:t>
            </a:r>
          </a:p>
          <a:p>
            <a:pPr marL="0" lvl="0" indent="0" algn="l" rtl="0">
              <a:spcBef>
                <a:spcPts val="0"/>
              </a:spcBef>
              <a:spcAft>
                <a:spcPts val="0"/>
              </a:spcAft>
              <a:buClr>
                <a:srgbClr val="3A3F50"/>
              </a:buClr>
              <a:buSzPts val="1100"/>
              <a:buFont typeface="Arial"/>
              <a:buNone/>
            </a:pPr>
            <a:r>
              <a:rPr lang="tr-TR" dirty="0">
                <a:solidFill>
                  <a:schemeClr val="dk1"/>
                </a:solidFill>
              </a:rPr>
              <a:t>Geliştirme ekibinin hedefe ulaşmasını engelleyen engelleri kaldırmaktan sorumlu kişi.</a:t>
            </a:r>
          </a:p>
          <a:p>
            <a:pPr marL="0" lvl="0" indent="0" algn="l" rtl="0">
              <a:spcBef>
                <a:spcPts val="0"/>
              </a:spcBef>
              <a:spcAft>
                <a:spcPts val="0"/>
              </a:spcAft>
              <a:buClr>
                <a:srgbClr val="3A3F50"/>
              </a:buClr>
              <a:buSzPts val="1100"/>
              <a:buFont typeface="Arial"/>
              <a:buNone/>
            </a:pPr>
            <a:r>
              <a:rPr lang="en-US" b="0" i="1" dirty="0">
                <a:solidFill>
                  <a:srgbClr val="292929"/>
                </a:solidFill>
                <a:effectLst/>
                <a:latin typeface="source-serif-pro"/>
              </a:rPr>
              <a:t>The Scrum Master is a servant-leader for the Scrum Team.</a:t>
            </a:r>
            <a:br>
              <a:rPr lang="en-US" dirty="0"/>
            </a:br>
            <a:r>
              <a:rPr lang="en-US" b="0" i="1" dirty="0">
                <a:solidFill>
                  <a:srgbClr val="292929"/>
                </a:solidFill>
                <a:effectLst/>
                <a:latin typeface="source-serif-pro"/>
              </a:rPr>
              <a:t>—</a:t>
            </a:r>
            <a:br>
              <a:rPr lang="en-US" dirty="0"/>
            </a:br>
            <a:r>
              <a:rPr lang="en-US" b="0" i="1" dirty="0">
                <a:solidFill>
                  <a:srgbClr val="292929"/>
                </a:solidFill>
                <a:effectLst/>
                <a:latin typeface="source-serif-pro"/>
              </a:rPr>
              <a:t>Scrum Master Scrum Team </a:t>
            </a:r>
            <a:r>
              <a:rPr lang="en-US" b="0" i="1" dirty="0" err="1">
                <a:solidFill>
                  <a:srgbClr val="292929"/>
                </a:solidFill>
                <a:effectLst/>
                <a:latin typeface="source-serif-pro"/>
              </a:rPr>
              <a:t>için</a:t>
            </a:r>
            <a:r>
              <a:rPr lang="en-US" b="0" i="1" dirty="0">
                <a:solidFill>
                  <a:srgbClr val="292929"/>
                </a:solidFill>
                <a:effectLst/>
                <a:latin typeface="source-serif-pro"/>
              </a:rPr>
              <a:t> </a:t>
            </a:r>
            <a:r>
              <a:rPr lang="en-US" b="0" i="1" dirty="0" err="1">
                <a:solidFill>
                  <a:srgbClr val="292929"/>
                </a:solidFill>
                <a:effectLst/>
                <a:latin typeface="source-serif-pro"/>
              </a:rPr>
              <a:t>bir</a:t>
            </a:r>
            <a:r>
              <a:rPr lang="en-US" b="0" i="1" dirty="0">
                <a:solidFill>
                  <a:srgbClr val="292929"/>
                </a:solidFill>
                <a:effectLst/>
                <a:latin typeface="source-serif-pro"/>
              </a:rPr>
              <a:t> </a:t>
            </a:r>
            <a:r>
              <a:rPr lang="en-US" b="0" i="1" dirty="0" err="1">
                <a:solidFill>
                  <a:srgbClr val="292929"/>
                </a:solidFill>
                <a:effectLst/>
                <a:latin typeface="source-serif-pro"/>
              </a:rPr>
              <a:t>hizmetkar</a:t>
            </a:r>
            <a:r>
              <a:rPr lang="en-US" b="0" i="1" dirty="0">
                <a:solidFill>
                  <a:srgbClr val="292929"/>
                </a:solidFill>
                <a:effectLst/>
                <a:latin typeface="source-serif-pro"/>
              </a:rPr>
              <a:t> </a:t>
            </a:r>
            <a:r>
              <a:rPr lang="en-US" b="0" i="1" dirty="0" err="1">
                <a:solidFill>
                  <a:srgbClr val="292929"/>
                </a:solidFill>
                <a:effectLst/>
                <a:latin typeface="source-serif-pro"/>
              </a:rPr>
              <a:t>liderdir</a:t>
            </a:r>
            <a:r>
              <a:rPr lang="en-US" b="0" i="1" dirty="0">
                <a:solidFill>
                  <a:srgbClr val="292929"/>
                </a:solidFill>
                <a:effectLst/>
                <a:latin typeface="source-serif-pro"/>
              </a:rPr>
              <a:t>.</a:t>
            </a:r>
            <a:endParaRPr lang="tr-TR" b="0" i="1" dirty="0">
              <a:solidFill>
                <a:srgbClr val="292929"/>
              </a:solidFill>
              <a:effectLst/>
              <a:latin typeface="source-serif-pro"/>
            </a:endParaRPr>
          </a:p>
          <a:p>
            <a:pPr marL="0" lvl="0" indent="0" algn="l" rtl="0">
              <a:spcBef>
                <a:spcPts val="0"/>
              </a:spcBef>
              <a:spcAft>
                <a:spcPts val="0"/>
              </a:spcAft>
              <a:buClr>
                <a:srgbClr val="3A3F50"/>
              </a:buClr>
              <a:buSzPts val="1100"/>
              <a:buFont typeface="Arial"/>
              <a:buNone/>
            </a:pPr>
            <a:endParaRPr lang="tr-T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Geliştirme Ekibi -</a:t>
            </a:r>
          </a:p>
          <a:p>
            <a:pPr marL="0" lvl="0" indent="0" algn="l" rtl="0">
              <a:spcBef>
                <a:spcPts val="0"/>
              </a:spcBef>
              <a:spcAft>
                <a:spcPts val="0"/>
              </a:spcAft>
              <a:buClr>
                <a:srgbClr val="3A3F50"/>
              </a:buClr>
              <a:buSzPts val="1100"/>
              <a:buFont typeface="Arial"/>
              <a:buNone/>
            </a:pPr>
            <a:r>
              <a:rPr lang="tr-TR" dirty="0">
                <a:solidFill>
                  <a:schemeClr val="dk1"/>
                </a:solidFill>
              </a:rPr>
              <a:t> Ekip, farklı rollerden 3-9 kişiden oluşur, Ürün Sahibinin hedeflerine en iyi nasıl ulaşılacağını belirlemek için kendini düzenler.</a:t>
            </a:r>
          </a:p>
          <a:p>
            <a:pPr marL="0" lvl="0" indent="0" algn="l" rtl="0">
              <a:spcBef>
                <a:spcPts val="0"/>
              </a:spcBef>
              <a:spcAft>
                <a:spcPts val="0"/>
              </a:spcAft>
              <a:buClr>
                <a:srgbClr val="3A3F50"/>
              </a:buClr>
              <a:buSzPts val="1100"/>
              <a:buFont typeface="Arial"/>
              <a:buNone/>
            </a:pPr>
            <a:endParaRPr lang="tr-T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Scrum Takımları, işi yapan Kendi kendini organize eden takımlardır.</a:t>
            </a:r>
          </a:p>
          <a:p>
            <a:pPr marL="0" lvl="0" indent="0" algn="l" rtl="0">
              <a:spcBef>
                <a:spcPts val="0"/>
              </a:spcBef>
              <a:spcAft>
                <a:spcPts val="0"/>
              </a:spcAft>
              <a:buClr>
                <a:srgbClr val="3A3F50"/>
              </a:buClr>
              <a:buSzPts val="1100"/>
              <a:buFont typeface="Arial"/>
              <a:buNone/>
            </a:pPr>
            <a:endParaRPr lang="tr-TR" dirty="0">
              <a:solidFill>
                <a:schemeClr val="dk1"/>
              </a:solidFill>
            </a:endParaRPr>
          </a:p>
          <a:p>
            <a:pPr marL="0" lvl="0" indent="0" algn="l" rtl="0">
              <a:spcBef>
                <a:spcPts val="0"/>
              </a:spcBef>
              <a:spcAft>
                <a:spcPts val="0"/>
              </a:spcAft>
              <a:buClr>
                <a:srgbClr val="3A3F50"/>
              </a:buClr>
              <a:buSzPts val="1100"/>
              <a:buFont typeface="Arial"/>
              <a:buNone/>
            </a:pPr>
            <a:r>
              <a:rPr lang="tr-TR" dirty="0" err="1">
                <a:solidFill>
                  <a:schemeClr val="dk1"/>
                </a:solidFill>
              </a:rPr>
              <a:t>The</a:t>
            </a:r>
            <a:r>
              <a:rPr lang="tr-TR" dirty="0">
                <a:solidFill>
                  <a:schemeClr val="dk1"/>
                </a:solidFill>
              </a:rPr>
              <a:t> Scrum Team </a:t>
            </a:r>
            <a:r>
              <a:rPr lang="tr-TR" dirty="0" err="1">
                <a:solidFill>
                  <a:schemeClr val="dk1"/>
                </a:solidFill>
              </a:rPr>
              <a:t>consists</a:t>
            </a:r>
            <a:r>
              <a:rPr lang="tr-TR" dirty="0">
                <a:solidFill>
                  <a:schemeClr val="dk1"/>
                </a:solidFill>
              </a:rPr>
              <a:t> of a Product </a:t>
            </a:r>
            <a:r>
              <a:rPr lang="tr-TR" dirty="0" err="1">
                <a:solidFill>
                  <a:schemeClr val="dk1"/>
                </a:solidFill>
              </a:rPr>
              <a:t>Owner</a:t>
            </a:r>
            <a:r>
              <a:rPr lang="tr-TR" dirty="0">
                <a:solidFill>
                  <a:schemeClr val="dk1"/>
                </a:solidFill>
              </a:rPr>
              <a:t>, Development Team </a:t>
            </a:r>
            <a:r>
              <a:rPr lang="tr-TR" dirty="0" err="1">
                <a:solidFill>
                  <a:schemeClr val="dk1"/>
                </a:solidFill>
              </a:rPr>
              <a:t>and</a:t>
            </a:r>
            <a:r>
              <a:rPr lang="tr-TR" dirty="0">
                <a:solidFill>
                  <a:schemeClr val="dk1"/>
                </a:solidFill>
              </a:rPr>
              <a:t> a Scrum Master.</a:t>
            </a:r>
            <a:endParaRPr dirty="0">
              <a:solidFill>
                <a:schemeClr val="dk1"/>
              </a:solidFill>
            </a:endParaRPr>
          </a:p>
          <a:p>
            <a:pPr marL="0" lvl="0" indent="0" algn="l" rtl="0">
              <a:spcBef>
                <a:spcPts val="0"/>
              </a:spcBef>
              <a:spcAft>
                <a:spcPts val="0"/>
              </a:spcAft>
              <a:buClr>
                <a:srgbClr val="3A3F50"/>
              </a:buClr>
              <a:buSzPts val="1100"/>
              <a:buFont typeface="Arial"/>
              <a:buNone/>
            </a:pPr>
            <a:endParaRP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Product </a:t>
            </a:r>
            <a:r>
              <a:rPr lang="tr-TR" dirty="0" err="1">
                <a:solidFill>
                  <a:schemeClr val="dk1"/>
                </a:solidFill>
              </a:rPr>
              <a:t>Owner</a:t>
            </a:r>
            <a:r>
              <a:rPr lang="tr-TR" dirty="0">
                <a:solidFill>
                  <a:schemeClr val="dk1"/>
                </a:solidFill>
              </a:rPr>
              <a:t> - </a:t>
            </a:r>
            <a:r>
              <a:rPr lang="tr-TR" dirty="0" err="1">
                <a:solidFill>
                  <a:schemeClr val="dk1"/>
                </a:solidFill>
              </a:rPr>
              <a:t>The</a:t>
            </a:r>
            <a:r>
              <a:rPr lang="tr-TR" dirty="0">
                <a:solidFill>
                  <a:schemeClr val="dk1"/>
                </a:solidFill>
              </a:rPr>
              <a:t> </a:t>
            </a:r>
            <a:r>
              <a:rPr lang="tr-TR" dirty="0" err="1">
                <a:solidFill>
                  <a:schemeClr val="dk1"/>
                </a:solidFill>
              </a:rPr>
              <a:t>person</a:t>
            </a:r>
            <a:r>
              <a:rPr lang="tr-TR" dirty="0">
                <a:solidFill>
                  <a:schemeClr val="dk1"/>
                </a:solidFill>
              </a:rPr>
              <a:t> </a:t>
            </a:r>
            <a:r>
              <a:rPr lang="tr-TR" dirty="0" err="1">
                <a:solidFill>
                  <a:schemeClr val="dk1"/>
                </a:solidFill>
              </a:rPr>
              <a:t>responsible</a:t>
            </a:r>
            <a:r>
              <a:rPr lang="tr-TR" dirty="0">
                <a:solidFill>
                  <a:schemeClr val="dk1"/>
                </a:solidFill>
              </a:rPr>
              <a:t> </a:t>
            </a:r>
            <a:r>
              <a:rPr lang="tr-TR" dirty="0" err="1">
                <a:solidFill>
                  <a:schemeClr val="dk1"/>
                </a:solidFill>
              </a:rPr>
              <a:t>for</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success</a:t>
            </a:r>
            <a:r>
              <a:rPr lang="tr-TR" dirty="0">
                <a:solidFill>
                  <a:schemeClr val="dk1"/>
                </a:solidFill>
              </a:rPr>
              <a:t> of </a:t>
            </a:r>
            <a:r>
              <a:rPr lang="tr-TR" dirty="0" err="1">
                <a:solidFill>
                  <a:schemeClr val="dk1"/>
                </a:solidFill>
              </a:rPr>
              <a:t>the</a:t>
            </a:r>
            <a:r>
              <a:rPr lang="tr-TR" dirty="0">
                <a:solidFill>
                  <a:schemeClr val="dk1"/>
                </a:solidFill>
              </a:rPr>
              <a:t> </a:t>
            </a:r>
            <a:r>
              <a:rPr lang="tr-TR" dirty="0" err="1">
                <a:solidFill>
                  <a:schemeClr val="dk1"/>
                </a:solidFill>
              </a:rPr>
              <a:t>project</a:t>
            </a:r>
            <a:r>
              <a:rPr lang="tr-TR" dirty="0">
                <a:solidFill>
                  <a:schemeClr val="dk1"/>
                </a:solidFill>
              </a:rPr>
              <a:t> </a:t>
            </a:r>
            <a:r>
              <a:rPr lang="tr-TR" dirty="0" err="1">
                <a:solidFill>
                  <a:schemeClr val="dk1"/>
                </a:solidFill>
              </a:rPr>
              <a:t>by</a:t>
            </a:r>
            <a:r>
              <a:rPr lang="tr-TR" dirty="0">
                <a:solidFill>
                  <a:schemeClr val="dk1"/>
                </a:solidFill>
              </a:rPr>
              <a:t> </a:t>
            </a:r>
            <a:r>
              <a:rPr lang="tr-TR" dirty="0" err="1">
                <a:solidFill>
                  <a:schemeClr val="dk1"/>
                </a:solidFill>
              </a:rPr>
              <a:t>defining</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project</a:t>
            </a:r>
            <a:r>
              <a:rPr lang="tr-TR" dirty="0">
                <a:solidFill>
                  <a:schemeClr val="dk1"/>
                </a:solidFill>
              </a:rPr>
              <a:t> </a:t>
            </a:r>
            <a:r>
              <a:rPr lang="tr-TR" dirty="0" err="1">
                <a:solidFill>
                  <a:schemeClr val="dk1"/>
                </a:solidFill>
              </a:rPr>
              <a:t>vision</a:t>
            </a:r>
            <a:r>
              <a:rPr lang="tr-TR" dirty="0">
                <a:solidFill>
                  <a:schemeClr val="dk1"/>
                </a:solidFill>
              </a:rPr>
              <a:t>, </a:t>
            </a:r>
            <a:r>
              <a:rPr lang="tr-TR" dirty="0" err="1">
                <a:solidFill>
                  <a:schemeClr val="dk1"/>
                </a:solidFill>
              </a:rPr>
              <a:t>requirements</a:t>
            </a:r>
            <a:r>
              <a:rPr lang="tr-TR" dirty="0">
                <a:solidFill>
                  <a:schemeClr val="dk1"/>
                </a:solidFill>
              </a:rPr>
              <a:t> </a:t>
            </a:r>
            <a:r>
              <a:rPr lang="tr-TR" dirty="0" err="1">
                <a:solidFill>
                  <a:schemeClr val="dk1"/>
                </a:solidFill>
              </a:rPr>
              <a:t>and</a:t>
            </a:r>
            <a:r>
              <a:rPr lang="tr-TR" dirty="0">
                <a:solidFill>
                  <a:schemeClr val="dk1"/>
                </a:solidFill>
              </a:rPr>
              <a:t> </a:t>
            </a:r>
            <a:r>
              <a:rPr lang="tr-TR" dirty="0" err="1">
                <a:solidFill>
                  <a:schemeClr val="dk1"/>
                </a:solidFill>
              </a:rPr>
              <a:t>priorities</a:t>
            </a:r>
            <a:r>
              <a:rPr lang="tr-TR" dirty="0">
                <a:solidFill>
                  <a:schemeClr val="dk1"/>
                </a:solidFill>
              </a:rPr>
              <a:t>.</a:t>
            </a:r>
            <a:endParaRPr dirty="0">
              <a:solidFill>
                <a:schemeClr val="dk1"/>
              </a:solidFill>
            </a:endParaRPr>
          </a:p>
          <a:p>
            <a:pPr marL="0" lvl="0" indent="0" algn="l" rtl="0">
              <a:spcBef>
                <a:spcPts val="0"/>
              </a:spcBef>
              <a:spcAft>
                <a:spcPts val="0"/>
              </a:spcAft>
              <a:buClr>
                <a:srgbClr val="3A3F50"/>
              </a:buClr>
              <a:buSzPts val="1100"/>
              <a:buFont typeface="Arial"/>
              <a:buNone/>
            </a:pPr>
            <a:endParaRP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Scrum Master - </a:t>
            </a:r>
            <a:r>
              <a:rPr lang="tr-TR" dirty="0" err="1">
                <a:solidFill>
                  <a:schemeClr val="dk1"/>
                </a:solidFill>
              </a:rPr>
              <a:t>The</a:t>
            </a:r>
            <a:r>
              <a:rPr lang="tr-TR" dirty="0">
                <a:solidFill>
                  <a:schemeClr val="dk1"/>
                </a:solidFill>
              </a:rPr>
              <a:t> </a:t>
            </a:r>
            <a:r>
              <a:rPr lang="tr-TR" dirty="0" err="1">
                <a:solidFill>
                  <a:schemeClr val="dk1"/>
                </a:solidFill>
              </a:rPr>
              <a:t>person</a:t>
            </a:r>
            <a:r>
              <a:rPr lang="tr-TR" dirty="0">
                <a:solidFill>
                  <a:schemeClr val="dk1"/>
                </a:solidFill>
              </a:rPr>
              <a:t> </a:t>
            </a:r>
            <a:r>
              <a:rPr lang="tr-TR" dirty="0" err="1">
                <a:solidFill>
                  <a:schemeClr val="dk1"/>
                </a:solidFill>
              </a:rPr>
              <a:t>responsible</a:t>
            </a:r>
            <a:r>
              <a:rPr lang="tr-TR" dirty="0">
                <a:solidFill>
                  <a:schemeClr val="dk1"/>
                </a:solidFill>
              </a:rPr>
              <a:t> </a:t>
            </a:r>
            <a:r>
              <a:rPr lang="tr-TR" dirty="0" err="1">
                <a:solidFill>
                  <a:schemeClr val="dk1"/>
                </a:solidFill>
              </a:rPr>
              <a:t>for</a:t>
            </a:r>
            <a:r>
              <a:rPr lang="tr-TR" dirty="0">
                <a:solidFill>
                  <a:schemeClr val="dk1"/>
                </a:solidFill>
              </a:rPr>
              <a:t> </a:t>
            </a:r>
            <a:r>
              <a:rPr lang="tr-TR" dirty="0" err="1">
                <a:solidFill>
                  <a:schemeClr val="dk1"/>
                </a:solidFill>
              </a:rPr>
              <a:t>removing</a:t>
            </a:r>
            <a:r>
              <a:rPr lang="tr-TR" dirty="0">
                <a:solidFill>
                  <a:schemeClr val="dk1"/>
                </a:solidFill>
              </a:rPr>
              <a:t> </a:t>
            </a:r>
            <a:r>
              <a:rPr lang="tr-TR" dirty="0" err="1">
                <a:solidFill>
                  <a:schemeClr val="dk1"/>
                </a:solidFill>
              </a:rPr>
              <a:t>obstacles</a:t>
            </a:r>
            <a:r>
              <a:rPr lang="tr-TR" dirty="0">
                <a:solidFill>
                  <a:schemeClr val="dk1"/>
                </a:solidFill>
              </a:rPr>
              <a:t> </a:t>
            </a:r>
            <a:r>
              <a:rPr lang="tr-TR" dirty="0" err="1">
                <a:solidFill>
                  <a:schemeClr val="dk1"/>
                </a:solidFill>
              </a:rPr>
              <a:t>that</a:t>
            </a:r>
            <a:r>
              <a:rPr lang="tr-TR" dirty="0">
                <a:solidFill>
                  <a:schemeClr val="dk1"/>
                </a:solidFill>
              </a:rPr>
              <a:t> </a:t>
            </a:r>
            <a:r>
              <a:rPr lang="tr-TR" dirty="0" err="1">
                <a:solidFill>
                  <a:schemeClr val="dk1"/>
                </a:solidFill>
              </a:rPr>
              <a:t>prevent</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development</a:t>
            </a:r>
            <a:r>
              <a:rPr lang="tr-TR" dirty="0">
                <a:solidFill>
                  <a:schemeClr val="dk1"/>
                </a:solidFill>
              </a:rPr>
              <a:t> </a:t>
            </a:r>
            <a:r>
              <a:rPr lang="tr-TR" dirty="0" err="1">
                <a:solidFill>
                  <a:schemeClr val="dk1"/>
                </a:solidFill>
              </a:rPr>
              <a:t>team</a:t>
            </a:r>
            <a:r>
              <a:rPr lang="tr-TR" dirty="0">
                <a:solidFill>
                  <a:schemeClr val="dk1"/>
                </a:solidFill>
              </a:rPr>
              <a:t> </a:t>
            </a:r>
            <a:r>
              <a:rPr lang="tr-TR" dirty="0" err="1">
                <a:solidFill>
                  <a:schemeClr val="dk1"/>
                </a:solidFill>
              </a:rPr>
              <a:t>from</a:t>
            </a:r>
            <a:r>
              <a:rPr lang="tr-TR" dirty="0">
                <a:solidFill>
                  <a:schemeClr val="dk1"/>
                </a:solidFill>
              </a:rPr>
              <a:t> </a:t>
            </a:r>
            <a:r>
              <a:rPr lang="tr-TR" dirty="0" err="1">
                <a:solidFill>
                  <a:schemeClr val="dk1"/>
                </a:solidFill>
              </a:rPr>
              <a:t>achieving</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goal</a:t>
            </a:r>
            <a:r>
              <a:rPr lang="tr-TR" dirty="0">
                <a:solidFill>
                  <a:schemeClr val="dk1"/>
                </a:solidFill>
              </a:rPr>
              <a:t>.</a:t>
            </a:r>
            <a:endParaRPr dirty="0">
              <a:solidFill>
                <a:schemeClr val="dk1"/>
              </a:solidFill>
            </a:endParaRPr>
          </a:p>
          <a:p>
            <a:pPr marL="0" lvl="0" indent="0" algn="l" rtl="0">
              <a:spcBef>
                <a:spcPts val="0"/>
              </a:spcBef>
              <a:spcAft>
                <a:spcPts val="0"/>
              </a:spcAft>
              <a:buClr>
                <a:srgbClr val="3A3F50"/>
              </a:buClr>
              <a:buSzPts val="1100"/>
              <a:buFont typeface="Arial"/>
              <a:buNone/>
            </a:pPr>
            <a:endParaRP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Development Team - </a:t>
            </a:r>
            <a:r>
              <a:rPr lang="tr-TR" dirty="0" err="1">
                <a:solidFill>
                  <a:schemeClr val="dk1"/>
                </a:solidFill>
              </a:rPr>
              <a:t>The</a:t>
            </a:r>
            <a:r>
              <a:rPr lang="tr-TR" dirty="0">
                <a:solidFill>
                  <a:schemeClr val="dk1"/>
                </a:solidFill>
              </a:rPr>
              <a:t> </a:t>
            </a:r>
            <a:r>
              <a:rPr lang="tr-TR" dirty="0" err="1">
                <a:solidFill>
                  <a:schemeClr val="dk1"/>
                </a:solidFill>
              </a:rPr>
              <a:t>team</a:t>
            </a:r>
            <a:r>
              <a:rPr lang="tr-TR" dirty="0">
                <a:solidFill>
                  <a:schemeClr val="dk1"/>
                </a:solidFill>
              </a:rPr>
              <a:t> </a:t>
            </a:r>
            <a:r>
              <a:rPr lang="tr-TR" dirty="0" err="1">
                <a:solidFill>
                  <a:schemeClr val="dk1"/>
                </a:solidFill>
              </a:rPr>
              <a:t>consists</a:t>
            </a:r>
            <a:r>
              <a:rPr lang="tr-TR" dirty="0">
                <a:solidFill>
                  <a:schemeClr val="dk1"/>
                </a:solidFill>
              </a:rPr>
              <a:t> of 3-9 </a:t>
            </a:r>
            <a:r>
              <a:rPr lang="tr-TR" dirty="0" err="1">
                <a:solidFill>
                  <a:schemeClr val="dk1"/>
                </a:solidFill>
              </a:rPr>
              <a:t>people</a:t>
            </a:r>
            <a:r>
              <a:rPr lang="tr-TR" dirty="0">
                <a:solidFill>
                  <a:schemeClr val="dk1"/>
                </a:solidFill>
              </a:rPr>
              <a:t> </a:t>
            </a:r>
            <a:r>
              <a:rPr lang="tr-TR" dirty="0" err="1">
                <a:solidFill>
                  <a:schemeClr val="dk1"/>
                </a:solidFill>
              </a:rPr>
              <a:t>from</a:t>
            </a:r>
            <a:r>
              <a:rPr lang="tr-TR" dirty="0">
                <a:solidFill>
                  <a:schemeClr val="dk1"/>
                </a:solidFill>
              </a:rPr>
              <a:t> </a:t>
            </a:r>
            <a:r>
              <a:rPr lang="tr-TR" dirty="0" err="1">
                <a:solidFill>
                  <a:schemeClr val="dk1"/>
                </a:solidFill>
              </a:rPr>
              <a:t>different</a:t>
            </a:r>
            <a:r>
              <a:rPr lang="tr-TR" dirty="0">
                <a:solidFill>
                  <a:schemeClr val="dk1"/>
                </a:solidFill>
              </a:rPr>
              <a:t> </a:t>
            </a:r>
            <a:r>
              <a:rPr lang="tr-TR" dirty="0" err="1">
                <a:solidFill>
                  <a:schemeClr val="dk1"/>
                </a:solidFill>
              </a:rPr>
              <a:t>roles</a:t>
            </a:r>
            <a:r>
              <a:rPr lang="tr-TR" dirty="0">
                <a:solidFill>
                  <a:schemeClr val="dk1"/>
                </a:solidFill>
              </a:rPr>
              <a:t>, it </a:t>
            </a:r>
            <a:r>
              <a:rPr lang="tr-TR" dirty="0" err="1">
                <a:solidFill>
                  <a:schemeClr val="dk1"/>
                </a:solidFill>
              </a:rPr>
              <a:t>organizes</a:t>
            </a:r>
            <a:r>
              <a:rPr lang="tr-TR" dirty="0">
                <a:solidFill>
                  <a:schemeClr val="dk1"/>
                </a:solidFill>
              </a:rPr>
              <a:t> </a:t>
            </a:r>
            <a:r>
              <a:rPr lang="tr-TR" dirty="0" err="1">
                <a:solidFill>
                  <a:schemeClr val="dk1"/>
                </a:solidFill>
              </a:rPr>
              <a:t>itself</a:t>
            </a:r>
            <a:r>
              <a:rPr lang="tr-TR" dirty="0">
                <a:solidFill>
                  <a:schemeClr val="dk1"/>
                </a:solidFill>
              </a:rPr>
              <a:t> </a:t>
            </a:r>
            <a:r>
              <a:rPr lang="tr-TR" dirty="0" err="1">
                <a:solidFill>
                  <a:schemeClr val="dk1"/>
                </a:solidFill>
              </a:rPr>
              <a:t>to</a:t>
            </a:r>
            <a:r>
              <a:rPr lang="tr-TR" dirty="0">
                <a:solidFill>
                  <a:schemeClr val="dk1"/>
                </a:solidFill>
              </a:rPr>
              <a:t> </a:t>
            </a:r>
            <a:r>
              <a:rPr lang="tr-TR" dirty="0" err="1">
                <a:solidFill>
                  <a:schemeClr val="dk1"/>
                </a:solidFill>
              </a:rPr>
              <a:t>determine</a:t>
            </a:r>
            <a:r>
              <a:rPr lang="tr-TR" dirty="0">
                <a:solidFill>
                  <a:schemeClr val="dk1"/>
                </a:solidFill>
              </a:rPr>
              <a:t> how </a:t>
            </a:r>
            <a:r>
              <a:rPr lang="tr-TR" dirty="0" err="1">
                <a:solidFill>
                  <a:schemeClr val="dk1"/>
                </a:solidFill>
              </a:rPr>
              <a:t>best</a:t>
            </a:r>
            <a:r>
              <a:rPr lang="tr-TR" dirty="0">
                <a:solidFill>
                  <a:schemeClr val="dk1"/>
                </a:solidFill>
              </a:rPr>
              <a:t> </a:t>
            </a:r>
            <a:r>
              <a:rPr lang="tr-TR" dirty="0" err="1">
                <a:solidFill>
                  <a:schemeClr val="dk1"/>
                </a:solidFill>
              </a:rPr>
              <a:t>to</a:t>
            </a:r>
            <a:r>
              <a:rPr lang="tr-TR" dirty="0">
                <a:solidFill>
                  <a:schemeClr val="dk1"/>
                </a:solidFill>
              </a:rPr>
              <a:t> </a:t>
            </a:r>
            <a:r>
              <a:rPr lang="tr-TR" dirty="0" err="1">
                <a:solidFill>
                  <a:schemeClr val="dk1"/>
                </a:solidFill>
              </a:rPr>
              <a:t>achieve</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goals</a:t>
            </a:r>
            <a:r>
              <a:rPr lang="tr-TR" dirty="0">
                <a:solidFill>
                  <a:schemeClr val="dk1"/>
                </a:solidFill>
              </a:rPr>
              <a:t> of </a:t>
            </a:r>
            <a:r>
              <a:rPr lang="tr-TR" dirty="0" err="1">
                <a:solidFill>
                  <a:schemeClr val="dk1"/>
                </a:solidFill>
              </a:rPr>
              <a:t>the</a:t>
            </a:r>
            <a:r>
              <a:rPr lang="tr-TR" dirty="0">
                <a:solidFill>
                  <a:schemeClr val="dk1"/>
                </a:solidFill>
              </a:rPr>
              <a:t> Product </a:t>
            </a:r>
            <a:r>
              <a:rPr lang="tr-TR" dirty="0" err="1">
                <a:solidFill>
                  <a:schemeClr val="dk1"/>
                </a:solidFill>
              </a:rPr>
              <a:t>Owner</a:t>
            </a:r>
            <a:r>
              <a:rPr lang="tr-TR" dirty="0">
                <a:solidFill>
                  <a:schemeClr val="dk1"/>
                </a:solidFill>
              </a:rPr>
              <a:t>.</a:t>
            </a:r>
            <a:endParaRPr dirty="0">
              <a:solidFill>
                <a:schemeClr val="dk1"/>
              </a:solidFill>
            </a:endParaRPr>
          </a:p>
          <a:p>
            <a:pPr marL="0" lvl="0" indent="0" algn="l" rtl="0">
              <a:spcBef>
                <a:spcPts val="0"/>
              </a:spcBef>
              <a:spcAft>
                <a:spcPts val="0"/>
              </a:spcAft>
              <a:buClr>
                <a:srgbClr val="3A3F50"/>
              </a:buClr>
              <a:buSzPts val="1100"/>
              <a:buFont typeface="Arial"/>
              <a:buNone/>
            </a:pPr>
            <a:endParaRPr dirty="0">
              <a:solidFill>
                <a:schemeClr val="dk1"/>
              </a:solidFill>
            </a:endParaRPr>
          </a:p>
          <a:p>
            <a:pPr marL="0" lvl="0" indent="0" algn="l" rtl="0">
              <a:spcBef>
                <a:spcPts val="0"/>
              </a:spcBef>
              <a:spcAft>
                <a:spcPts val="0"/>
              </a:spcAft>
              <a:buClr>
                <a:srgbClr val="3A3F50"/>
              </a:buClr>
              <a:buSzPts val="1100"/>
              <a:buFont typeface="Arial"/>
              <a:buNone/>
            </a:pPr>
            <a:r>
              <a:rPr lang="tr-TR" dirty="0">
                <a:solidFill>
                  <a:schemeClr val="dk1"/>
                </a:solidFill>
              </a:rPr>
              <a:t>Scrum </a:t>
            </a:r>
            <a:r>
              <a:rPr lang="tr-TR" dirty="0" err="1">
                <a:solidFill>
                  <a:schemeClr val="dk1"/>
                </a:solidFill>
              </a:rPr>
              <a:t>Teams</a:t>
            </a:r>
            <a:r>
              <a:rPr lang="tr-TR" dirty="0">
                <a:solidFill>
                  <a:schemeClr val="dk1"/>
                </a:solidFill>
              </a:rPr>
              <a:t>, they </a:t>
            </a:r>
            <a:r>
              <a:rPr lang="tr-TR" dirty="0" err="1">
                <a:solidFill>
                  <a:schemeClr val="dk1"/>
                </a:solidFill>
              </a:rPr>
              <a:t>are</a:t>
            </a:r>
            <a:r>
              <a:rPr lang="tr-TR" dirty="0">
                <a:solidFill>
                  <a:schemeClr val="dk1"/>
                </a:solidFill>
              </a:rPr>
              <a:t> </a:t>
            </a:r>
            <a:r>
              <a:rPr lang="tr-TR" dirty="0" err="1">
                <a:solidFill>
                  <a:schemeClr val="dk1"/>
                </a:solidFill>
              </a:rPr>
              <a:t>the</a:t>
            </a:r>
            <a:r>
              <a:rPr lang="tr-TR" dirty="0">
                <a:solidFill>
                  <a:schemeClr val="dk1"/>
                </a:solidFill>
              </a:rPr>
              <a:t> Self-</a:t>
            </a:r>
            <a:r>
              <a:rPr lang="tr-TR" dirty="0" err="1">
                <a:solidFill>
                  <a:schemeClr val="dk1"/>
                </a:solidFill>
              </a:rPr>
              <a:t>organizing</a:t>
            </a:r>
            <a:r>
              <a:rPr lang="tr-TR" dirty="0">
                <a:solidFill>
                  <a:schemeClr val="dk1"/>
                </a:solidFill>
              </a:rPr>
              <a:t> </a:t>
            </a:r>
            <a:r>
              <a:rPr lang="tr-TR" dirty="0" err="1">
                <a:solidFill>
                  <a:schemeClr val="dk1"/>
                </a:solidFill>
              </a:rPr>
              <a:t>teams</a:t>
            </a:r>
            <a:r>
              <a:rPr lang="tr-TR" dirty="0">
                <a:solidFill>
                  <a:schemeClr val="dk1"/>
                </a:solidFill>
              </a:rPr>
              <a:t>, </a:t>
            </a:r>
            <a:r>
              <a:rPr lang="tr-TR" dirty="0" err="1">
                <a:solidFill>
                  <a:schemeClr val="dk1"/>
                </a:solidFill>
              </a:rPr>
              <a:t>doing</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job</a:t>
            </a:r>
            <a:r>
              <a:rPr lang="tr-TR" dirty="0">
                <a:solidFill>
                  <a:schemeClr val="dk1"/>
                </a:solidFill>
              </a:rPr>
              <a:t>.</a:t>
            </a:r>
          </a:p>
          <a:p>
            <a:pPr marL="0" lvl="0" indent="0" algn="l" rtl="0">
              <a:spcBef>
                <a:spcPts val="0"/>
              </a:spcBef>
              <a:spcAft>
                <a:spcPts val="0"/>
              </a:spcAft>
              <a:buClr>
                <a:srgbClr val="3A3F50"/>
              </a:buClr>
              <a:buSzPts val="1100"/>
              <a:buFont typeface="Arial"/>
              <a:buNone/>
            </a:pPr>
            <a:endParaRPr lang="tr-TR" dirty="0">
              <a:solidFill>
                <a:schemeClr val="dk1"/>
              </a:solidFill>
            </a:endParaRPr>
          </a:p>
          <a:p>
            <a:pPr marL="0" lvl="0" indent="0" algn="l" rtl="0">
              <a:spcBef>
                <a:spcPts val="0"/>
              </a:spcBef>
              <a:spcAft>
                <a:spcPts val="0"/>
              </a:spcAft>
              <a:buClr>
                <a:srgbClr val="3A3F50"/>
              </a:buClr>
              <a:buSzPts val="1100"/>
              <a:buFont typeface="Arial"/>
              <a:buNone/>
            </a:pPr>
            <a:endParaRPr dirty="0">
              <a:solidFill>
                <a:schemeClr val="dk1"/>
              </a:solidFill>
            </a:endParaRPr>
          </a:p>
          <a:p>
            <a:pPr marL="0" lvl="0" indent="0" algn="l" rtl="0">
              <a:spcBef>
                <a:spcPts val="0"/>
              </a:spcBef>
              <a:spcAft>
                <a:spcPts val="0"/>
              </a:spcAft>
              <a:buClr>
                <a:srgbClr val="3A3F50"/>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bb74fd3b0a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gbb74fd3b0a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Product </a:t>
            </a:r>
            <a:r>
              <a:rPr lang="tr-TR" sz="1200" dirty="0" err="1">
                <a:solidFill>
                  <a:srgbClr val="3C3B37"/>
                </a:solidFill>
                <a:latin typeface="Roboto"/>
                <a:ea typeface="Roboto"/>
                <a:cs typeface="Roboto"/>
                <a:sym typeface="Roboto"/>
              </a:rPr>
              <a:t>Owner</a:t>
            </a:r>
            <a:r>
              <a:rPr lang="tr-TR" sz="1200" dirty="0">
                <a:solidFill>
                  <a:srgbClr val="3C3B37"/>
                </a:solidFill>
                <a:latin typeface="Roboto"/>
                <a:ea typeface="Roboto"/>
                <a:cs typeface="Roboto"/>
                <a:sym typeface="Roboto"/>
              </a:rPr>
              <a:t> ile başlayalım.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PO ekipteki iş temsilcisidir.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Ürünün ve müşterinin </a:t>
            </a:r>
            <a:r>
              <a:rPr lang="tr-TR" sz="1200" b="1" dirty="0">
                <a:solidFill>
                  <a:srgbClr val="3C3B37"/>
                </a:solidFill>
                <a:latin typeface="Roboto"/>
                <a:ea typeface="Roboto"/>
                <a:cs typeface="Roboto"/>
                <a:sym typeface="Roboto"/>
              </a:rPr>
              <a:t>paydaşlarının sesini </a:t>
            </a:r>
            <a:r>
              <a:rPr lang="tr-TR" sz="1200" dirty="0">
                <a:solidFill>
                  <a:srgbClr val="3C3B37"/>
                </a:solidFill>
                <a:latin typeface="Roboto"/>
                <a:ea typeface="Roboto"/>
                <a:cs typeface="Roboto"/>
                <a:sym typeface="Roboto"/>
              </a:rPr>
              <a:t>temsil eder.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Product </a:t>
            </a:r>
            <a:r>
              <a:rPr lang="tr-TR" sz="1200" dirty="0" err="1">
                <a:solidFill>
                  <a:srgbClr val="3C3B37"/>
                </a:solidFill>
                <a:latin typeface="Roboto"/>
                <a:ea typeface="Roboto"/>
                <a:cs typeface="Roboto"/>
                <a:sym typeface="Roboto"/>
              </a:rPr>
              <a:t>Owner</a:t>
            </a:r>
            <a:r>
              <a:rPr lang="tr-TR" sz="1200" dirty="0">
                <a:solidFill>
                  <a:srgbClr val="3C3B37"/>
                </a:solidFill>
                <a:latin typeface="Roboto"/>
                <a:ea typeface="Roboto"/>
                <a:cs typeface="Roboto"/>
                <a:sym typeface="Roboto"/>
              </a:rPr>
              <a:t>, Geliştirme Ekibinin çalışmasından kaynaklanan </a:t>
            </a:r>
            <a:r>
              <a:rPr lang="tr-TR" sz="1200" b="1" dirty="0">
                <a:solidFill>
                  <a:srgbClr val="3C3B37"/>
                </a:solidFill>
                <a:latin typeface="Roboto"/>
                <a:ea typeface="Roboto"/>
                <a:cs typeface="Roboto"/>
                <a:sym typeface="Roboto"/>
              </a:rPr>
              <a:t>ürünün değerini maksimize etmekten sorumludur</a:t>
            </a:r>
            <a:r>
              <a:rPr lang="tr-TR" sz="1200" dirty="0">
                <a:solidFill>
                  <a:srgbClr val="3C3B37"/>
                </a:solidFill>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Bunun nasıl yapıldığı organizasyonlar, Scrum Takımları ve bireyler arasında farklılık gösterebilir.</a:t>
            </a:r>
          </a:p>
          <a:p>
            <a:pPr marL="0" lvl="0" indent="0" algn="l" rtl="0">
              <a:lnSpc>
                <a:spcPct val="115000"/>
              </a:lnSpc>
              <a:spcBef>
                <a:spcPts val="0"/>
              </a:spcBef>
              <a:spcAft>
                <a:spcPts val="0"/>
              </a:spcAft>
              <a:buClr>
                <a:schemeClr val="dk1"/>
              </a:buClr>
              <a:buSzPts val="1100"/>
              <a:buFont typeface="Arial"/>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Bir Product </a:t>
            </a:r>
            <a:r>
              <a:rPr lang="tr-TR" sz="1200" dirty="0" err="1">
                <a:solidFill>
                  <a:srgbClr val="3C3B37"/>
                </a:solidFill>
                <a:latin typeface="Roboto"/>
                <a:ea typeface="Roboto"/>
                <a:cs typeface="Roboto"/>
                <a:sym typeface="Roboto"/>
              </a:rPr>
              <a:t>Owner</a:t>
            </a:r>
            <a:r>
              <a:rPr lang="tr-TR" sz="1200" dirty="0">
                <a:solidFill>
                  <a:srgbClr val="3C3B37"/>
                </a:solidFill>
                <a:latin typeface="Roboto"/>
                <a:ea typeface="Roboto"/>
                <a:cs typeface="Roboto"/>
                <a:sym typeface="Roboto"/>
              </a:rPr>
              <a:t> ideal olarak aşağıdaki </a:t>
            </a:r>
            <a:r>
              <a:rPr lang="tr-TR" sz="1200" b="1" dirty="0">
                <a:solidFill>
                  <a:srgbClr val="3C3B37"/>
                </a:solidFill>
                <a:latin typeface="Roboto"/>
                <a:ea typeface="Roboto"/>
                <a:cs typeface="Roboto"/>
                <a:sym typeface="Roboto"/>
              </a:rPr>
              <a:t>özelliklere sahip olmalıdır</a:t>
            </a:r>
            <a:r>
              <a:rPr lang="tr-TR" sz="1200" dirty="0">
                <a:solidFill>
                  <a:srgbClr val="3C3B37"/>
                </a:solidFill>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Available</a:t>
            </a:r>
            <a:r>
              <a:rPr lang="tr-TR" sz="1200" dirty="0">
                <a:solidFill>
                  <a:srgbClr val="3C3B37"/>
                </a:solidFill>
                <a:latin typeface="Roboto"/>
                <a:ea typeface="Roboto"/>
                <a:cs typeface="Roboto"/>
                <a:sym typeface="Roboto"/>
              </a:rPr>
              <a:t> : Planlama ve açıklama için her zaman kullanılabilir. </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İş Deneyimi</a:t>
            </a:r>
            <a:r>
              <a:rPr lang="tr-TR" sz="1200" dirty="0">
                <a:solidFill>
                  <a:srgbClr val="3C3B37"/>
                </a:solidFill>
                <a:latin typeface="Roboto"/>
                <a:ea typeface="Roboto"/>
                <a:cs typeface="Roboto"/>
                <a:sym typeface="Roboto"/>
              </a:rPr>
              <a:t>: İş veya o alan hakkında derin bir anlayışa sahip olacak.</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İletişim: İyi bir dinleyicidir, paydaşlara kolayca ulaşma ve mesajı karşı tarafa uyarlama becerisine sahip olacaktır.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Yetkilendirilmiş: Karar verme yetkisine sahip olacak ve onlardan sorumlu tutulabilecek.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Kararlı / belirleyici: Ürünün yönüne karar verebilecektir..</a:t>
            </a:r>
          </a:p>
          <a:p>
            <a:pPr marL="0" lvl="0" indent="0" algn="l" rtl="0">
              <a:lnSpc>
                <a:spcPct val="115000"/>
              </a:lnSpc>
              <a:spcBef>
                <a:spcPts val="0"/>
              </a:spcBef>
              <a:spcAft>
                <a:spcPts val="0"/>
              </a:spcAft>
              <a:buClr>
                <a:schemeClr val="dk1"/>
              </a:buClr>
              <a:buSzPts val="1100"/>
              <a:buFont typeface="Arial"/>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Let's</a:t>
            </a:r>
            <a:r>
              <a:rPr lang="tr-TR" sz="1200" dirty="0">
                <a:solidFill>
                  <a:srgbClr val="3C3B37"/>
                </a:solidFill>
                <a:latin typeface="Roboto"/>
                <a:ea typeface="Roboto"/>
                <a:cs typeface="Roboto"/>
                <a:sym typeface="Roboto"/>
              </a:rPr>
              <a:t> start </a:t>
            </a:r>
            <a:r>
              <a:rPr lang="tr-TR" sz="1200" dirty="0" err="1">
                <a:solidFill>
                  <a:srgbClr val="3C3B37"/>
                </a:solidFill>
                <a:latin typeface="Roboto"/>
                <a:ea typeface="Roboto"/>
                <a:cs typeface="Roboto"/>
                <a:sym typeface="Roboto"/>
              </a:rPr>
              <a:t>with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product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owner</a:t>
            </a:r>
            <a:r>
              <a:rPr lang="tr-TR" sz="1200" dirty="0">
                <a:solidFill>
                  <a:srgbClr val="3C3B37"/>
                </a:solidFill>
                <a:latin typeface="Roboto"/>
                <a:ea typeface="Roboto"/>
                <a:cs typeface="Roboto"/>
                <a:sym typeface="Roboto"/>
              </a:rPr>
              <a:t>. P.O. </a:t>
            </a:r>
            <a:r>
              <a:rPr lang="tr-TR" sz="1200" b="1" dirty="0">
                <a:solidFill>
                  <a:srgbClr val="3C3B37"/>
                </a:solidFill>
                <a:latin typeface="Roboto"/>
                <a:ea typeface="Roboto"/>
                <a:cs typeface="Roboto"/>
                <a:sym typeface="Roboto"/>
              </a:rPr>
              <a:t>is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business</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representative</a:t>
            </a:r>
            <a:r>
              <a:rPr lang="tr-TR" sz="1200" b="1" dirty="0">
                <a:solidFill>
                  <a:srgbClr val="3C3B37"/>
                </a:solidFill>
                <a:latin typeface="Roboto"/>
                <a:ea typeface="Roboto"/>
                <a:cs typeface="Roboto"/>
                <a:sym typeface="Roboto"/>
              </a:rPr>
              <a:t> </a:t>
            </a:r>
            <a:r>
              <a:rPr lang="tr-TR" sz="1200" dirty="0">
                <a:solidFill>
                  <a:srgbClr val="3C3B37"/>
                </a:solidFill>
                <a:latin typeface="Roboto"/>
                <a:ea typeface="Roboto"/>
                <a:cs typeface="Roboto"/>
                <a:sym typeface="Roboto"/>
              </a:rPr>
              <a:t>on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tr-TR" dirty="0" err="1"/>
              <a:t>It</a:t>
            </a:r>
            <a:r>
              <a:rPr lang="tr-TR" dirty="0"/>
              <a:t> </a:t>
            </a:r>
            <a:r>
              <a:rPr lang="tr-TR" dirty="0" err="1"/>
              <a:t>represents</a:t>
            </a:r>
            <a:r>
              <a:rPr lang="tr-TR" dirty="0"/>
              <a:t> </a:t>
            </a:r>
            <a:r>
              <a:rPr lang="tr-TR" dirty="0" err="1"/>
              <a:t>the</a:t>
            </a:r>
            <a:r>
              <a:rPr lang="tr-TR" dirty="0"/>
              <a:t> </a:t>
            </a:r>
            <a:r>
              <a:rPr lang="tr-TR" dirty="0" err="1"/>
              <a:t>voice</a:t>
            </a:r>
            <a:r>
              <a:rPr lang="tr-TR" dirty="0"/>
              <a:t> of </a:t>
            </a:r>
            <a:r>
              <a:rPr lang="tr-TR" dirty="0" err="1"/>
              <a:t>the</a:t>
            </a:r>
            <a:r>
              <a:rPr lang="tr-TR" dirty="0"/>
              <a:t> </a:t>
            </a:r>
            <a:r>
              <a:rPr lang="tr-TR" dirty="0" err="1"/>
              <a:t>stakeholders</a:t>
            </a:r>
            <a:r>
              <a:rPr lang="tr-TR" dirty="0"/>
              <a:t> of </a:t>
            </a:r>
            <a:r>
              <a:rPr lang="tr-TR" dirty="0" err="1"/>
              <a:t>the</a:t>
            </a:r>
            <a:r>
              <a:rPr lang="tr-TR" dirty="0"/>
              <a:t> </a:t>
            </a:r>
            <a:r>
              <a:rPr lang="tr-TR" dirty="0" err="1"/>
              <a:t>product</a:t>
            </a:r>
            <a:r>
              <a:rPr lang="tr-TR" dirty="0"/>
              <a:t> </a:t>
            </a:r>
            <a:r>
              <a:rPr lang="tr-TR" dirty="0" err="1"/>
              <a:t>and</a:t>
            </a:r>
            <a:r>
              <a:rPr lang="tr-TR" dirty="0"/>
              <a:t> </a:t>
            </a:r>
            <a:r>
              <a:rPr lang="tr-TR" dirty="0" err="1"/>
              <a:t>the</a:t>
            </a:r>
            <a:r>
              <a:rPr lang="tr-TR" dirty="0"/>
              <a:t> </a:t>
            </a:r>
            <a:r>
              <a:rPr lang="tr-TR" dirty="0" err="1"/>
              <a:t>customer</a:t>
            </a:r>
            <a:r>
              <a:rPr lang="tr-TR" dirty="0"/>
              <a:t>. </a:t>
            </a:r>
            <a:r>
              <a:rPr lang="tr-TR" dirty="0" err="1"/>
              <a:t>The</a:t>
            </a:r>
            <a:r>
              <a:rPr lang="tr-TR" dirty="0"/>
              <a:t> Product </a:t>
            </a:r>
            <a:r>
              <a:rPr lang="tr-TR" dirty="0" err="1"/>
              <a:t>Owner</a:t>
            </a:r>
            <a:r>
              <a:rPr lang="tr-TR" dirty="0"/>
              <a:t> is </a:t>
            </a:r>
            <a:r>
              <a:rPr lang="tr-TR" dirty="0" err="1"/>
              <a:t>responsible</a:t>
            </a:r>
            <a:r>
              <a:rPr lang="tr-TR" dirty="0"/>
              <a:t> </a:t>
            </a:r>
            <a:r>
              <a:rPr lang="tr-TR" dirty="0" err="1"/>
              <a:t>for</a:t>
            </a:r>
            <a:r>
              <a:rPr lang="tr-TR" dirty="0"/>
              <a:t> </a:t>
            </a:r>
            <a:r>
              <a:rPr lang="tr-TR" dirty="0" err="1"/>
              <a:t>maximizing</a:t>
            </a:r>
            <a:r>
              <a:rPr lang="tr-TR" dirty="0"/>
              <a:t> </a:t>
            </a:r>
            <a:r>
              <a:rPr lang="tr-TR" dirty="0" err="1"/>
              <a:t>the</a:t>
            </a:r>
            <a:r>
              <a:rPr lang="tr-TR" dirty="0"/>
              <a:t> </a:t>
            </a:r>
            <a:r>
              <a:rPr lang="tr-TR" dirty="0" err="1"/>
              <a:t>value</a:t>
            </a:r>
            <a:r>
              <a:rPr lang="tr-TR" dirty="0"/>
              <a:t> of </a:t>
            </a:r>
            <a:r>
              <a:rPr lang="tr-TR" dirty="0" err="1"/>
              <a:t>the</a:t>
            </a:r>
            <a:r>
              <a:rPr lang="tr-TR" dirty="0"/>
              <a:t> </a:t>
            </a:r>
            <a:r>
              <a:rPr lang="tr-TR" dirty="0" err="1"/>
              <a:t>product</a:t>
            </a:r>
            <a:r>
              <a:rPr lang="tr-TR" dirty="0"/>
              <a:t> </a:t>
            </a:r>
            <a:r>
              <a:rPr lang="tr-TR" dirty="0" err="1"/>
              <a:t>resulting</a:t>
            </a:r>
            <a:r>
              <a:rPr lang="tr-TR" dirty="0"/>
              <a:t> </a:t>
            </a:r>
            <a:r>
              <a:rPr lang="tr-TR" dirty="0" err="1"/>
              <a:t>from</a:t>
            </a:r>
            <a:r>
              <a:rPr lang="tr-TR" dirty="0"/>
              <a:t> </a:t>
            </a:r>
            <a:r>
              <a:rPr lang="tr-TR" dirty="0" err="1"/>
              <a:t>the</a:t>
            </a:r>
            <a:r>
              <a:rPr lang="tr-TR" dirty="0"/>
              <a:t> Development </a:t>
            </a:r>
            <a:r>
              <a:rPr lang="tr-TR" dirty="0" err="1"/>
              <a:t>Team's</a:t>
            </a:r>
            <a:r>
              <a:rPr lang="tr-TR" dirty="0"/>
              <a:t> </a:t>
            </a:r>
            <a:r>
              <a:rPr lang="tr-TR" dirty="0" err="1"/>
              <a:t>work</a:t>
            </a:r>
            <a:r>
              <a:rPr lang="tr-TR" dirty="0"/>
              <a:t>. How </a:t>
            </a:r>
            <a:r>
              <a:rPr lang="tr-TR" dirty="0" err="1"/>
              <a:t>this</a:t>
            </a:r>
            <a:r>
              <a:rPr lang="tr-TR" dirty="0"/>
              <a:t> is done </a:t>
            </a:r>
            <a:r>
              <a:rPr lang="tr-TR" dirty="0" err="1"/>
              <a:t>may</a:t>
            </a:r>
            <a:r>
              <a:rPr lang="tr-TR" dirty="0"/>
              <a:t> </a:t>
            </a:r>
            <a:r>
              <a:rPr lang="tr-TR" dirty="0" err="1"/>
              <a:t>differ</a:t>
            </a:r>
            <a:r>
              <a:rPr lang="tr-TR" dirty="0"/>
              <a:t> </a:t>
            </a:r>
            <a:r>
              <a:rPr lang="tr-TR" dirty="0" err="1"/>
              <a:t>between</a:t>
            </a:r>
            <a:r>
              <a:rPr lang="tr-TR" dirty="0"/>
              <a:t> </a:t>
            </a:r>
            <a:r>
              <a:rPr lang="tr-TR" dirty="0" err="1"/>
              <a:t>organizations</a:t>
            </a:r>
            <a:r>
              <a:rPr lang="tr-TR" dirty="0"/>
              <a:t>, Scrum </a:t>
            </a:r>
            <a:r>
              <a:rPr lang="tr-TR" dirty="0" err="1"/>
              <a:t>Teams</a:t>
            </a:r>
            <a:r>
              <a:rPr lang="tr-TR" dirty="0"/>
              <a:t> </a:t>
            </a:r>
            <a:r>
              <a:rPr lang="tr-TR" dirty="0" err="1"/>
              <a:t>and</a:t>
            </a:r>
            <a:r>
              <a:rPr lang="tr-TR" dirty="0"/>
              <a:t> </a:t>
            </a:r>
            <a:r>
              <a:rPr lang="tr-TR" dirty="0" err="1"/>
              <a:t>individuals</a:t>
            </a:r>
            <a:r>
              <a:rPr lang="tr-TR" dirty="0"/>
              <a: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A Product </a:t>
            </a:r>
            <a:r>
              <a:rPr lang="tr-TR" dirty="0" err="1"/>
              <a:t>Owner</a:t>
            </a:r>
            <a:r>
              <a:rPr lang="tr-TR" dirty="0"/>
              <a:t> </a:t>
            </a:r>
            <a:r>
              <a:rPr lang="tr-TR" dirty="0" err="1"/>
              <a:t>should</a:t>
            </a:r>
            <a:r>
              <a:rPr lang="tr-TR" dirty="0"/>
              <a:t> </a:t>
            </a:r>
            <a:r>
              <a:rPr lang="tr-TR" dirty="0" err="1"/>
              <a:t>ideally</a:t>
            </a:r>
            <a:r>
              <a:rPr lang="tr-TR" dirty="0"/>
              <a:t> </a:t>
            </a:r>
            <a:r>
              <a:rPr lang="tr-TR" dirty="0" err="1"/>
              <a:t>have</a:t>
            </a:r>
            <a:r>
              <a:rPr lang="tr-TR" dirty="0"/>
              <a:t> </a:t>
            </a:r>
            <a:r>
              <a:rPr lang="tr-TR" dirty="0" err="1"/>
              <a:t>the</a:t>
            </a:r>
            <a:r>
              <a:rPr lang="tr-TR" dirty="0"/>
              <a:t> </a:t>
            </a:r>
            <a:r>
              <a:rPr lang="tr-TR" dirty="0" err="1"/>
              <a:t>following</a:t>
            </a:r>
            <a:r>
              <a:rPr lang="tr-TR" dirty="0"/>
              <a:t> </a:t>
            </a:r>
            <a:r>
              <a:rPr lang="tr-TR" dirty="0" err="1"/>
              <a:t>characteristics</a:t>
            </a:r>
            <a:r>
              <a:rPr lang="tr-TR" dirty="0"/>
              <a:t>:</a:t>
            </a:r>
            <a:endParaRPr dirty="0"/>
          </a:p>
          <a:p>
            <a:pPr marL="0" lvl="0" indent="0" algn="l" rtl="0">
              <a:spcBef>
                <a:spcPts val="0"/>
              </a:spcBef>
              <a:spcAft>
                <a:spcPts val="0"/>
              </a:spcAft>
              <a:buClr>
                <a:schemeClr val="dk1"/>
              </a:buClr>
              <a:buSzPts val="1100"/>
              <a:buFont typeface="Arial"/>
              <a:buNone/>
            </a:pPr>
            <a:r>
              <a:rPr lang="tr-TR" dirty="0" err="1"/>
              <a:t>Available</a:t>
            </a:r>
            <a:r>
              <a:rPr lang="tr-TR" dirty="0"/>
              <a:t>: </a:t>
            </a:r>
            <a:r>
              <a:rPr lang="tr-TR" dirty="0" err="1"/>
              <a:t>Always</a:t>
            </a:r>
            <a:r>
              <a:rPr lang="tr-TR" dirty="0"/>
              <a:t> </a:t>
            </a:r>
            <a:r>
              <a:rPr lang="tr-TR" dirty="0" err="1"/>
              <a:t>available</a:t>
            </a:r>
            <a:r>
              <a:rPr lang="tr-TR" dirty="0"/>
              <a:t> </a:t>
            </a:r>
            <a:r>
              <a:rPr lang="tr-TR" dirty="0" err="1"/>
              <a:t>for</a:t>
            </a:r>
            <a:r>
              <a:rPr lang="tr-TR" dirty="0"/>
              <a:t> </a:t>
            </a:r>
            <a:r>
              <a:rPr lang="tr-TR" dirty="0" err="1"/>
              <a:t>planning</a:t>
            </a:r>
            <a:r>
              <a:rPr lang="tr-TR" dirty="0"/>
              <a:t> </a:t>
            </a:r>
            <a:r>
              <a:rPr lang="tr-TR" dirty="0" err="1"/>
              <a:t>and</a:t>
            </a:r>
            <a:r>
              <a:rPr lang="tr-TR" dirty="0"/>
              <a:t> </a:t>
            </a:r>
            <a:r>
              <a:rPr lang="tr-TR" dirty="0" err="1"/>
              <a:t>disclosure</a:t>
            </a:r>
            <a:r>
              <a:rPr lang="tr-TR" dirty="0"/>
              <a:t>.</a:t>
            </a:r>
            <a:endParaRPr dirty="0"/>
          </a:p>
          <a:p>
            <a:pPr marL="0" lvl="0" indent="0" algn="l" rtl="0">
              <a:spcBef>
                <a:spcPts val="0"/>
              </a:spcBef>
              <a:spcAft>
                <a:spcPts val="0"/>
              </a:spcAft>
              <a:buClr>
                <a:schemeClr val="dk1"/>
              </a:buClr>
              <a:buSzPts val="1100"/>
              <a:buFont typeface="Arial"/>
              <a:buNone/>
            </a:pPr>
            <a:r>
              <a:rPr lang="tr-TR" dirty="0" err="1"/>
              <a:t>Work</a:t>
            </a:r>
            <a:r>
              <a:rPr lang="tr-TR" dirty="0"/>
              <a:t> </a:t>
            </a:r>
            <a:r>
              <a:rPr lang="tr-TR" dirty="0" err="1"/>
              <a:t>Experience</a:t>
            </a:r>
            <a:r>
              <a:rPr lang="tr-TR" dirty="0"/>
              <a:t>: Will </a:t>
            </a:r>
            <a:r>
              <a:rPr lang="tr-TR" dirty="0" err="1"/>
              <a:t>have</a:t>
            </a:r>
            <a:r>
              <a:rPr lang="tr-TR" dirty="0"/>
              <a:t> a </a:t>
            </a:r>
            <a:r>
              <a:rPr lang="tr-TR" dirty="0" err="1"/>
              <a:t>deep</a:t>
            </a:r>
            <a:r>
              <a:rPr lang="tr-TR" dirty="0"/>
              <a:t> </a:t>
            </a:r>
            <a:r>
              <a:rPr lang="tr-TR" dirty="0" err="1"/>
              <a:t>understanding</a:t>
            </a:r>
            <a:r>
              <a:rPr lang="tr-TR" dirty="0"/>
              <a:t> of </a:t>
            </a:r>
            <a:r>
              <a:rPr lang="tr-TR" dirty="0" err="1"/>
              <a:t>the</a:t>
            </a:r>
            <a:r>
              <a:rPr lang="tr-TR" dirty="0"/>
              <a:t> </a:t>
            </a:r>
            <a:r>
              <a:rPr lang="tr-TR" dirty="0" err="1"/>
              <a:t>job</a:t>
            </a:r>
            <a:r>
              <a:rPr lang="tr-TR" dirty="0"/>
              <a:t> </a:t>
            </a:r>
            <a:r>
              <a:rPr lang="tr-TR" dirty="0" err="1"/>
              <a:t>or</a:t>
            </a:r>
            <a:r>
              <a:rPr lang="tr-TR" dirty="0"/>
              <a:t> </a:t>
            </a:r>
            <a:r>
              <a:rPr lang="tr-TR" dirty="0" err="1"/>
              <a:t>that</a:t>
            </a:r>
            <a:r>
              <a:rPr lang="tr-TR" dirty="0"/>
              <a:t> </a:t>
            </a:r>
            <a:r>
              <a:rPr lang="tr-TR" dirty="0" err="1"/>
              <a:t>area</a:t>
            </a:r>
            <a:r>
              <a:rPr lang="tr-TR" dirty="0"/>
              <a:t>.</a:t>
            </a:r>
            <a:endParaRPr dirty="0"/>
          </a:p>
          <a:p>
            <a:pPr marL="0" lvl="0" indent="0" algn="l" rtl="0">
              <a:spcBef>
                <a:spcPts val="0"/>
              </a:spcBef>
              <a:spcAft>
                <a:spcPts val="0"/>
              </a:spcAft>
              <a:buClr>
                <a:schemeClr val="dk1"/>
              </a:buClr>
              <a:buSzPts val="1100"/>
              <a:buFont typeface="Arial"/>
              <a:buNone/>
            </a:pPr>
            <a:r>
              <a:rPr lang="tr-TR" dirty="0" err="1"/>
              <a:t>Communication</a:t>
            </a:r>
            <a:r>
              <a:rPr lang="tr-TR" dirty="0"/>
              <a:t>: </a:t>
            </a:r>
            <a:r>
              <a:rPr lang="tr-TR" dirty="0" err="1"/>
              <a:t>It</a:t>
            </a:r>
            <a:r>
              <a:rPr lang="tr-TR" dirty="0"/>
              <a:t> is a </a:t>
            </a:r>
            <a:r>
              <a:rPr lang="tr-TR" dirty="0" err="1"/>
              <a:t>good</a:t>
            </a:r>
            <a:r>
              <a:rPr lang="tr-TR" dirty="0"/>
              <a:t> </a:t>
            </a:r>
            <a:r>
              <a:rPr lang="tr-TR" dirty="0" err="1"/>
              <a:t>listener</a:t>
            </a:r>
            <a:r>
              <a:rPr lang="tr-TR" dirty="0"/>
              <a:t>, it </a:t>
            </a:r>
            <a:r>
              <a:rPr lang="tr-TR" dirty="0" err="1"/>
              <a:t>will</a:t>
            </a:r>
            <a:r>
              <a:rPr lang="tr-TR" dirty="0"/>
              <a:t> </a:t>
            </a:r>
            <a:r>
              <a:rPr lang="tr-TR" dirty="0" err="1"/>
              <a:t>have</a:t>
            </a:r>
            <a:r>
              <a:rPr lang="tr-TR" dirty="0"/>
              <a:t> </a:t>
            </a:r>
            <a:r>
              <a:rPr lang="tr-TR" dirty="0" err="1"/>
              <a:t>the</a:t>
            </a:r>
            <a:r>
              <a:rPr lang="tr-TR" dirty="0"/>
              <a:t> </a:t>
            </a:r>
            <a:r>
              <a:rPr lang="tr-TR" dirty="0" err="1"/>
              <a:t>ability</a:t>
            </a:r>
            <a:r>
              <a:rPr lang="tr-TR" dirty="0"/>
              <a:t> </a:t>
            </a:r>
            <a:r>
              <a:rPr lang="tr-TR" dirty="0" err="1"/>
              <a:t>to</a:t>
            </a:r>
            <a:r>
              <a:rPr lang="tr-TR" dirty="0"/>
              <a:t> </a:t>
            </a:r>
            <a:r>
              <a:rPr lang="tr-TR" dirty="0" err="1"/>
              <a:t>easily</a:t>
            </a:r>
            <a:r>
              <a:rPr lang="tr-TR" dirty="0"/>
              <a:t> </a:t>
            </a:r>
            <a:r>
              <a:rPr lang="tr-TR" dirty="0" err="1"/>
              <a:t>reach</a:t>
            </a:r>
            <a:r>
              <a:rPr lang="tr-TR" dirty="0"/>
              <a:t> </a:t>
            </a:r>
            <a:r>
              <a:rPr lang="tr-TR" dirty="0" err="1"/>
              <a:t>stakeholders</a:t>
            </a:r>
            <a:r>
              <a:rPr lang="tr-TR" dirty="0"/>
              <a:t> </a:t>
            </a:r>
            <a:r>
              <a:rPr lang="tr-TR" dirty="0" err="1"/>
              <a:t>and</a:t>
            </a:r>
            <a:r>
              <a:rPr lang="tr-TR" dirty="0"/>
              <a:t> </a:t>
            </a:r>
            <a:r>
              <a:rPr lang="tr-TR" dirty="0" err="1"/>
              <a:t>adapt</a:t>
            </a:r>
            <a:r>
              <a:rPr lang="tr-TR" dirty="0"/>
              <a:t> </a:t>
            </a:r>
            <a:r>
              <a:rPr lang="tr-TR" dirty="0" err="1"/>
              <a:t>the</a:t>
            </a:r>
            <a:r>
              <a:rPr lang="tr-TR" dirty="0"/>
              <a:t> </a:t>
            </a:r>
            <a:r>
              <a:rPr lang="tr-TR" dirty="0" err="1"/>
              <a:t>message</a:t>
            </a:r>
            <a:r>
              <a:rPr lang="tr-TR" dirty="0"/>
              <a:t> </a:t>
            </a:r>
            <a:r>
              <a:rPr lang="tr-TR" dirty="0" err="1"/>
              <a:t>to</a:t>
            </a:r>
            <a:r>
              <a:rPr lang="tr-TR" dirty="0"/>
              <a:t> </a:t>
            </a:r>
            <a:r>
              <a:rPr lang="tr-TR" dirty="0" err="1"/>
              <a:t>the</a:t>
            </a:r>
            <a:r>
              <a:rPr lang="tr-TR" dirty="0"/>
              <a:t> </a:t>
            </a:r>
            <a:r>
              <a:rPr lang="tr-TR" dirty="0" err="1"/>
              <a:t>other</a:t>
            </a:r>
            <a:r>
              <a:rPr lang="tr-TR" dirty="0"/>
              <a:t> </a:t>
            </a:r>
            <a:r>
              <a:rPr lang="tr-TR" dirty="0" err="1"/>
              <a:t>party</a:t>
            </a:r>
            <a:r>
              <a:rPr lang="tr-TR" dirty="0"/>
              <a:t>.</a:t>
            </a:r>
            <a:endParaRPr dirty="0"/>
          </a:p>
          <a:p>
            <a:pPr marL="0" lvl="0" indent="0" algn="l" rtl="0">
              <a:spcBef>
                <a:spcPts val="0"/>
              </a:spcBef>
              <a:spcAft>
                <a:spcPts val="0"/>
              </a:spcAft>
              <a:buClr>
                <a:schemeClr val="dk1"/>
              </a:buClr>
              <a:buSzPts val="1100"/>
              <a:buFont typeface="Arial"/>
              <a:buNone/>
            </a:pPr>
            <a:r>
              <a:rPr lang="tr-TR" dirty="0" err="1"/>
              <a:t>Empowered</a:t>
            </a:r>
            <a:r>
              <a:rPr lang="tr-TR" dirty="0"/>
              <a:t>: Will </a:t>
            </a:r>
            <a:r>
              <a:rPr lang="tr-TR" dirty="0" err="1"/>
              <a:t>have</a:t>
            </a:r>
            <a:r>
              <a:rPr lang="tr-TR" dirty="0"/>
              <a:t> </a:t>
            </a:r>
            <a:r>
              <a:rPr lang="tr-TR" dirty="0" err="1"/>
              <a:t>the</a:t>
            </a:r>
            <a:r>
              <a:rPr lang="tr-TR" dirty="0"/>
              <a:t> </a:t>
            </a:r>
            <a:r>
              <a:rPr lang="tr-TR" dirty="0" err="1"/>
              <a:t>power</a:t>
            </a:r>
            <a:r>
              <a:rPr lang="tr-TR" dirty="0"/>
              <a:t> </a:t>
            </a:r>
            <a:r>
              <a:rPr lang="tr-TR" dirty="0" err="1"/>
              <a:t>to</a:t>
            </a:r>
            <a:r>
              <a:rPr lang="tr-TR" dirty="0"/>
              <a:t> </a:t>
            </a:r>
            <a:r>
              <a:rPr lang="tr-TR" dirty="0" err="1"/>
              <a:t>make</a:t>
            </a:r>
            <a:r>
              <a:rPr lang="tr-TR" dirty="0"/>
              <a:t> </a:t>
            </a:r>
            <a:r>
              <a:rPr lang="tr-TR" dirty="0" err="1"/>
              <a:t>decisions</a:t>
            </a:r>
            <a:r>
              <a:rPr lang="tr-TR" dirty="0"/>
              <a:t> </a:t>
            </a:r>
            <a:r>
              <a:rPr lang="tr-TR" dirty="0" err="1"/>
              <a:t>and</a:t>
            </a:r>
            <a:r>
              <a:rPr lang="tr-TR" dirty="0"/>
              <a:t> can be </a:t>
            </a:r>
            <a:r>
              <a:rPr lang="tr-TR" dirty="0" err="1"/>
              <a:t>held</a:t>
            </a:r>
            <a:r>
              <a:rPr lang="tr-TR" dirty="0"/>
              <a:t> </a:t>
            </a:r>
            <a:r>
              <a:rPr lang="tr-TR" dirty="0" err="1"/>
              <a:t>responsible</a:t>
            </a:r>
            <a:r>
              <a:rPr lang="tr-TR" dirty="0"/>
              <a:t> </a:t>
            </a:r>
            <a:r>
              <a:rPr lang="tr-TR" dirty="0" err="1"/>
              <a:t>for</a:t>
            </a:r>
            <a:r>
              <a:rPr lang="tr-TR" dirty="0"/>
              <a:t> </a:t>
            </a:r>
            <a:r>
              <a:rPr lang="tr-TR" dirty="0" err="1"/>
              <a:t>them</a:t>
            </a:r>
            <a:r>
              <a:rPr lang="tr-TR" dirty="0"/>
              <a:t>.</a:t>
            </a:r>
            <a:endParaRPr dirty="0"/>
          </a:p>
          <a:p>
            <a:pPr marL="0" lvl="0" indent="0" algn="l" rtl="0">
              <a:spcBef>
                <a:spcPts val="0"/>
              </a:spcBef>
              <a:spcAft>
                <a:spcPts val="0"/>
              </a:spcAft>
              <a:buNone/>
            </a:pPr>
            <a:r>
              <a:rPr lang="tr-TR" dirty="0" err="1"/>
              <a:t>Decisive</a:t>
            </a:r>
            <a:r>
              <a:rPr lang="tr-TR" dirty="0"/>
              <a:t>: </a:t>
            </a:r>
            <a:r>
              <a:rPr lang="tr-TR" dirty="0" err="1"/>
              <a:t>Will</a:t>
            </a:r>
            <a:r>
              <a:rPr lang="tr-TR" dirty="0"/>
              <a:t> be </a:t>
            </a:r>
            <a:r>
              <a:rPr lang="tr-TR" dirty="0" err="1"/>
              <a:t>able</a:t>
            </a:r>
            <a:r>
              <a:rPr lang="tr-TR" dirty="0"/>
              <a:t> </a:t>
            </a:r>
            <a:r>
              <a:rPr lang="tr-TR" dirty="0" err="1"/>
              <a:t>to</a:t>
            </a:r>
            <a:r>
              <a:rPr lang="tr-TR" dirty="0"/>
              <a:t> </a:t>
            </a:r>
            <a:r>
              <a:rPr lang="tr-TR" dirty="0" err="1"/>
              <a:t>decide</a:t>
            </a:r>
            <a:r>
              <a:rPr lang="tr-TR" dirty="0"/>
              <a:t> on </a:t>
            </a:r>
            <a:r>
              <a:rPr lang="tr-TR" dirty="0" err="1"/>
              <a:t>the</a:t>
            </a:r>
            <a:r>
              <a:rPr lang="tr-TR" dirty="0"/>
              <a:t> </a:t>
            </a:r>
            <a:r>
              <a:rPr lang="tr-TR" dirty="0" err="1"/>
              <a:t>direction</a:t>
            </a:r>
            <a:r>
              <a:rPr lang="tr-TR" dirty="0"/>
              <a:t> of </a:t>
            </a:r>
            <a:r>
              <a:rPr lang="tr-TR" dirty="0" err="1"/>
              <a:t>the</a:t>
            </a:r>
            <a:r>
              <a:rPr lang="tr-TR" dirty="0"/>
              <a:t> </a:t>
            </a:r>
            <a:r>
              <a:rPr lang="tr-TR" dirty="0" err="1"/>
              <a:t>product</a:t>
            </a:r>
            <a:r>
              <a:rPr lang="tr-TR" dirty="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bb74fd3b0a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gbb74fd3b0a_0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tr-TR" sz="1200" dirty="0">
                <a:solidFill>
                  <a:srgbClr val="3C3B37"/>
                </a:solidFill>
                <a:latin typeface="Roboto"/>
                <a:ea typeface="Roboto"/>
                <a:cs typeface="Roboto"/>
                <a:sym typeface="Roboto"/>
              </a:rPr>
              <a:t>- Ürün İş Listesi kalemlerini açıkça ifade etmek</a:t>
            </a:r>
          </a:p>
          <a:p>
            <a:pPr marL="171450" marR="0" lvl="0" indent="-171450" algn="l" defTabSz="914400" rtl="0" eaLnBrk="1" fontAlgn="auto" latinLnBrk="0" hangingPunct="1">
              <a:lnSpc>
                <a:spcPct val="115000"/>
              </a:lnSpc>
              <a:spcBef>
                <a:spcPts val="0"/>
              </a:spcBef>
              <a:spcAft>
                <a:spcPts val="0"/>
              </a:spcAft>
              <a:buClr>
                <a:srgbClr val="000000"/>
              </a:buClr>
              <a:buSzPts val="1400"/>
              <a:buFontTx/>
              <a:buChar char="-"/>
              <a:tabLst/>
              <a:defRPr/>
            </a:pPr>
            <a:r>
              <a:rPr lang="tr-TR" sz="1200" dirty="0">
                <a:solidFill>
                  <a:srgbClr val="3C3B37"/>
                </a:solidFill>
                <a:latin typeface="Roboto"/>
                <a:ea typeface="Roboto"/>
                <a:cs typeface="Roboto"/>
                <a:sym typeface="Roboto"/>
              </a:rPr>
              <a:t>Hedeflere ve misyonlara en iyi şekilde ulaşmak için Ürün İş Listesindeki öğeleri sıralama</a:t>
            </a:r>
          </a:p>
          <a:p>
            <a:pPr marL="0" marR="0" lvl="0" indent="0" algn="l" defTabSz="914400" rtl="0" eaLnBrk="1" fontAlgn="auto" latinLnBrk="0" hangingPunct="1">
              <a:lnSpc>
                <a:spcPct val="115000"/>
              </a:lnSpc>
              <a:spcBef>
                <a:spcPts val="0"/>
              </a:spcBef>
              <a:spcAft>
                <a:spcPts val="0"/>
              </a:spcAft>
              <a:buClr>
                <a:srgbClr val="000000"/>
              </a:buClr>
              <a:buSzPts val="1400"/>
              <a:buFontTx/>
              <a:buNone/>
              <a:tabLst/>
              <a:defRPr/>
            </a:pPr>
            <a:r>
              <a:rPr lang="tr-TR" sz="1200" dirty="0">
                <a:solidFill>
                  <a:srgbClr val="3C3B37"/>
                </a:solidFill>
                <a:latin typeface="Roboto"/>
                <a:ea typeface="Roboto"/>
                <a:cs typeface="Roboto"/>
                <a:sym typeface="Roboto"/>
              </a:rPr>
              <a:t>	her </a:t>
            </a:r>
            <a:r>
              <a:rPr lang="tr-TR" sz="1200" b="1" dirty="0">
                <a:solidFill>
                  <a:srgbClr val="3C3B37"/>
                </a:solidFill>
                <a:latin typeface="Roboto"/>
                <a:ea typeface="Roboto"/>
                <a:cs typeface="Roboto"/>
                <a:sym typeface="Roboto"/>
              </a:rPr>
              <a:t>işin bir öncelik sırası olmasını sağlamak </a:t>
            </a:r>
            <a:endParaRPr lang="tr-TR" sz="1200" dirty="0">
              <a:solidFill>
                <a:srgbClr val="3C3B37"/>
              </a:solidFill>
              <a:latin typeface="Roboto"/>
              <a:ea typeface="Roboto"/>
              <a:cs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Pts val="1400"/>
              <a:buFontTx/>
              <a:buChar char="-"/>
              <a:tabLst/>
              <a:defRPr/>
            </a:pPr>
            <a:r>
              <a:rPr lang="tr-TR" sz="1200" dirty="0">
                <a:solidFill>
                  <a:srgbClr val="3C3B37"/>
                </a:solidFill>
                <a:latin typeface="Roboto"/>
                <a:ea typeface="Roboto"/>
                <a:cs typeface="Roboto"/>
                <a:sym typeface="Roboto"/>
              </a:rPr>
              <a:t>Geliştirme Ekibinin gerçekleştirdiği işin değerini optimize etmek</a:t>
            </a:r>
          </a:p>
          <a:p>
            <a:pPr marL="171450" marR="0" lvl="0" indent="-171450" algn="l" defTabSz="914400" rtl="0" eaLnBrk="1" fontAlgn="auto" latinLnBrk="0" hangingPunct="1">
              <a:lnSpc>
                <a:spcPct val="115000"/>
              </a:lnSpc>
              <a:spcBef>
                <a:spcPts val="0"/>
              </a:spcBef>
              <a:spcAft>
                <a:spcPts val="0"/>
              </a:spcAft>
              <a:buClr>
                <a:srgbClr val="000000"/>
              </a:buClr>
              <a:buSzPts val="1400"/>
              <a:buFontTx/>
              <a:buChar char="-"/>
              <a:tabLst/>
              <a:defRPr/>
            </a:pPr>
            <a:r>
              <a:rPr lang="tr-TR" sz="1200" dirty="0">
                <a:solidFill>
                  <a:srgbClr val="3C3B37"/>
                </a:solidFill>
                <a:latin typeface="Roboto"/>
                <a:ea typeface="Roboto"/>
                <a:cs typeface="Roboto"/>
                <a:sym typeface="Roboto"/>
              </a:rPr>
              <a:t>Ürün İş Listesinin görünür, şeffaf ve herkes tarafından anlaşılır olmasını ve Scrum Takımının bundan sonra ne üzerinde çalışacağını göstermesini sağlamak</a:t>
            </a:r>
          </a:p>
          <a:p>
            <a:pPr marL="171450" marR="0" lvl="0" indent="-171450" algn="l" defTabSz="914400" rtl="0" eaLnBrk="1" fontAlgn="auto" latinLnBrk="0" hangingPunct="1">
              <a:lnSpc>
                <a:spcPct val="115000"/>
              </a:lnSpc>
              <a:spcBef>
                <a:spcPts val="0"/>
              </a:spcBef>
              <a:spcAft>
                <a:spcPts val="0"/>
              </a:spcAft>
              <a:buClr>
                <a:srgbClr val="000000"/>
              </a:buClr>
              <a:buSzPts val="1400"/>
              <a:buFontTx/>
              <a:buChar char="-"/>
              <a:tabLst/>
              <a:defRPr/>
            </a:pPr>
            <a:r>
              <a:rPr lang="tr-TR" sz="1200" dirty="0">
                <a:solidFill>
                  <a:srgbClr val="3C3B37"/>
                </a:solidFill>
                <a:latin typeface="Roboto"/>
                <a:ea typeface="Roboto"/>
                <a:cs typeface="Roboto"/>
                <a:sym typeface="Roboto"/>
              </a:rPr>
              <a:t>Geliştirme Ekibinin Ürün İş Listesindeki öğeleri gereken düzeyde anladığından emin olmak</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tr-TR" sz="1200" dirty="0">
                <a:solidFill>
                  <a:srgbClr val="3C3B37"/>
                </a:solidFill>
                <a:latin typeface="Roboto"/>
                <a:ea typeface="Roboto"/>
                <a:cs typeface="Roboto"/>
                <a:sym typeface="Roboto"/>
              </a:rPr>
              <a:t> </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Clearly expressing Product Backlog items</a:t>
            </a:r>
            <a:endParaRPr kumimoji="0" lang="tr-TR" sz="12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Ordering the items in the Product Backlog to best achieve goals and missions</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Optimizing the value of the work the Development Team performs</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Ensuring that the Product Backlog is visible, transparent, and clear to all, and shows what the Scrum Team will work on next</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Ensuring the Development Team understands items in the Product Backlog to the level needed</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endParaRPr kumimoji="0" lang="en-US" sz="12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None/>
            </a:pPr>
            <a:r>
              <a:rPr lang="tr-TR" sz="1200" dirty="0">
                <a:solidFill>
                  <a:srgbClr val="3C3B37"/>
                </a:solidFill>
                <a:latin typeface="Roboto"/>
                <a:ea typeface="Roboto"/>
                <a:cs typeface="Roboto"/>
                <a:sym typeface="Roboto"/>
              </a:rPr>
              <a:t>PO her zaman </a:t>
            </a:r>
            <a:r>
              <a:rPr lang="tr-TR" sz="1200" b="1" dirty="0">
                <a:solidFill>
                  <a:srgbClr val="3C3B37"/>
                </a:solidFill>
                <a:latin typeface="Roboto"/>
                <a:ea typeface="Roboto"/>
                <a:cs typeface="Roboto"/>
                <a:sym typeface="Roboto"/>
              </a:rPr>
              <a:t>ekibin</a:t>
            </a:r>
            <a:r>
              <a:rPr lang="tr-TR" sz="1200" dirty="0">
                <a:solidFill>
                  <a:srgbClr val="3C3B37"/>
                </a:solidFill>
                <a:latin typeface="Roboto"/>
                <a:ea typeface="Roboto"/>
                <a:cs typeface="Roboto"/>
                <a:sym typeface="Roboto"/>
              </a:rPr>
              <a:t> kendilerinden beklenen işlerler ile ilgili </a:t>
            </a:r>
            <a:r>
              <a:rPr lang="tr-TR" sz="1200" b="1" dirty="0">
                <a:solidFill>
                  <a:srgbClr val="3C3B37"/>
                </a:solidFill>
                <a:latin typeface="Roboto"/>
                <a:ea typeface="Roboto"/>
                <a:cs typeface="Roboto"/>
                <a:sym typeface="Roboto"/>
              </a:rPr>
              <a:t>ayrıntılara hakim olmasını sağlar</a:t>
            </a:r>
            <a:r>
              <a:rPr lang="tr-TR" sz="1200" dirty="0">
                <a:solidFill>
                  <a:srgbClr val="3C3B37"/>
                </a:solidFill>
                <a:latin typeface="Roboto"/>
                <a:ea typeface="Roboto"/>
                <a:cs typeface="Roboto"/>
                <a:sym typeface="Roboto"/>
              </a:rPr>
              <a:t>.</a:t>
            </a:r>
          </a:p>
          <a:p>
            <a:pPr marL="0" lvl="0" indent="0" algn="l" rtl="0">
              <a:lnSpc>
                <a:spcPct val="115000"/>
              </a:lnSpc>
              <a:spcBef>
                <a:spcPts val="0"/>
              </a:spcBef>
              <a:spcAft>
                <a:spcPts val="0"/>
              </a:spcAft>
              <a:buNone/>
            </a:pPr>
            <a:r>
              <a:rPr lang="tr-TR" sz="1200" dirty="0">
                <a:solidFill>
                  <a:srgbClr val="3C3B37"/>
                </a:solidFill>
                <a:latin typeface="Roboto"/>
                <a:ea typeface="Roboto"/>
                <a:cs typeface="Roboto"/>
                <a:sym typeface="Roboto"/>
              </a:rPr>
              <a:t> ayrıca her </a:t>
            </a:r>
            <a:r>
              <a:rPr lang="tr-TR" sz="1200" b="1" dirty="0">
                <a:solidFill>
                  <a:srgbClr val="3C3B37"/>
                </a:solidFill>
                <a:latin typeface="Roboto"/>
                <a:ea typeface="Roboto"/>
                <a:cs typeface="Roboto"/>
                <a:sym typeface="Roboto"/>
              </a:rPr>
              <a:t>işin bir öncelik sırası olmasını sağlamak </a:t>
            </a:r>
            <a:r>
              <a:rPr lang="tr-TR" sz="1200" dirty="0">
                <a:solidFill>
                  <a:srgbClr val="3C3B37"/>
                </a:solidFill>
                <a:latin typeface="Roboto"/>
                <a:ea typeface="Roboto"/>
                <a:cs typeface="Roboto"/>
                <a:sym typeface="Roboto"/>
              </a:rPr>
              <a:t>için sipariş verir ve çalışır. </a:t>
            </a:r>
          </a:p>
          <a:p>
            <a:pPr marL="0" lvl="0" indent="0" algn="l" rtl="0">
              <a:lnSpc>
                <a:spcPct val="115000"/>
              </a:lnSpc>
              <a:spcBef>
                <a:spcPts val="0"/>
              </a:spcBef>
              <a:spcAft>
                <a:spcPts val="0"/>
              </a:spcAft>
              <a:buNone/>
            </a:pPr>
            <a:r>
              <a:rPr lang="tr-TR" sz="1200" dirty="0">
                <a:solidFill>
                  <a:srgbClr val="3C3B37"/>
                </a:solidFill>
                <a:latin typeface="Roboto"/>
                <a:ea typeface="Roboto"/>
                <a:cs typeface="Roboto"/>
                <a:sym typeface="Roboto"/>
              </a:rPr>
              <a:t>Ayrıca </a:t>
            </a:r>
            <a:r>
              <a:rPr lang="tr-TR" sz="1200" b="1" dirty="0">
                <a:solidFill>
                  <a:srgbClr val="3C3B37"/>
                </a:solidFill>
                <a:latin typeface="Roboto"/>
                <a:ea typeface="Roboto"/>
                <a:cs typeface="Roboto"/>
                <a:sym typeface="Roboto"/>
              </a:rPr>
              <a:t>paydaşlarla günlük </a:t>
            </a:r>
            <a:r>
              <a:rPr lang="tr-TR" sz="1200" dirty="0">
                <a:solidFill>
                  <a:srgbClr val="3C3B37"/>
                </a:solidFill>
                <a:latin typeface="Roboto"/>
                <a:ea typeface="Roboto"/>
                <a:cs typeface="Roboto"/>
                <a:sym typeface="Roboto"/>
              </a:rPr>
              <a:t>olarak </a:t>
            </a:r>
            <a:r>
              <a:rPr lang="tr-TR" sz="1200" b="1" dirty="0">
                <a:solidFill>
                  <a:srgbClr val="3C3B37"/>
                </a:solidFill>
                <a:latin typeface="Roboto"/>
                <a:ea typeface="Roboto"/>
                <a:cs typeface="Roboto"/>
                <a:sym typeface="Roboto"/>
              </a:rPr>
              <a:t>etkileşim halindedirler. </a:t>
            </a:r>
          </a:p>
          <a:p>
            <a:pPr marL="0" lvl="0" indent="0" algn="l" rtl="0">
              <a:lnSpc>
                <a:spcPct val="115000"/>
              </a:lnSpc>
              <a:spcBef>
                <a:spcPts val="0"/>
              </a:spcBef>
              <a:spcAft>
                <a:spcPts val="0"/>
              </a:spcAft>
              <a:buNone/>
            </a:pPr>
            <a:r>
              <a:rPr lang="tr-TR" sz="1200" dirty="0">
                <a:solidFill>
                  <a:srgbClr val="3C3B37"/>
                </a:solidFill>
                <a:latin typeface="Roboto"/>
                <a:ea typeface="Roboto"/>
                <a:cs typeface="Roboto"/>
                <a:sym typeface="Roboto"/>
              </a:rPr>
              <a:t>İnsanların bir ekiple etkileşime girmesi yeterli değil.</a:t>
            </a:r>
          </a:p>
          <a:p>
            <a:pPr marL="0" lvl="0" indent="0" algn="l" rtl="0">
              <a:lnSpc>
                <a:spcPct val="115000"/>
              </a:lnSpc>
              <a:spcBef>
                <a:spcPts val="0"/>
              </a:spcBef>
              <a:spcAft>
                <a:spcPts val="0"/>
              </a:spcAft>
              <a:buNone/>
            </a:pPr>
            <a:r>
              <a:rPr lang="tr-TR" sz="1200" dirty="0">
                <a:solidFill>
                  <a:srgbClr val="3C3B37"/>
                </a:solidFill>
                <a:latin typeface="Roboto"/>
                <a:ea typeface="Roboto"/>
                <a:cs typeface="Roboto"/>
                <a:sym typeface="Roboto"/>
              </a:rPr>
              <a:t>Ayrıca, iş bağlamında meydana gelen tüm değişikliklerle uyumlu olmalıdırlar. </a:t>
            </a:r>
          </a:p>
          <a:p>
            <a:pPr marL="0" lvl="0" indent="0" algn="l" rtl="0">
              <a:lnSpc>
                <a:spcPct val="115000"/>
              </a:lnSpc>
              <a:spcBef>
                <a:spcPts val="0"/>
              </a:spcBef>
              <a:spcAft>
                <a:spcPts val="0"/>
              </a:spcAft>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None/>
            </a:pPr>
            <a:r>
              <a:rPr lang="tr-TR" sz="1200" dirty="0">
                <a:solidFill>
                  <a:srgbClr val="3C3B37"/>
                </a:solidFill>
                <a:latin typeface="Roboto"/>
                <a:ea typeface="Roboto"/>
                <a:cs typeface="Roboto"/>
                <a:sym typeface="Roboto"/>
              </a:rPr>
              <a:t>Sonuç olarak, ürün vizyonunun koruyucusu, yapılacak işlerin birikmesini tanımlar ve yönetir ve bu iş öğelerine öncelik verir.</a:t>
            </a:r>
          </a:p>
          <a:p>
            <a:pPr marL="0" lvl="0" indent="0" algn="l" rtl="0">
              <a:lnSpc>
                <a:spcPct val="115000"/>
              </a:lnSpc>
              <a:spcBef>
                <a:spcPts val="0"/>
              </a:spcBef>
              <a:spcAft>
                <a:spcPts val="0"/>
              </a:spcAft>
              <a:buNone/>
            </a:pPr>
            <a:r>
              <a:rPr lang="tr-TR" sz="1200" dirty="0">
                <a:solidFill>
                  <a:srgbClr val="3C3B37"/>
                </a:solidFill>
                <a:latin typeface="Roboto"/>
                <a:ea typeface="Roboto"/>
                <a:cs typeface="Roboto"/>
                <a:sym typeface="Roboto"/>
              </a:rPr>
              <a:t>PO, işin sürekli olarak en yüksek değere göre sıralanması gerektiğinin acı bir şekilde farkındadır.</a:t>
            </a:r>
          </a:p>
          <a:p>
            <a:pPr marL="0" lvl="0" indent="0" algn="l" rtl="0">
              <a:lnSpc>
                <a:spcPct val="115000"/>
              </a:lnSpc>
              <a:spcBef>
                <a:spcPts val="0"/>
              </a:spcBef>
              <a:spcAft>
                <a:spcPts val="0"/>
              </a:spcAft>
              <a:buNone/>
            </a:pPr>
            <a:r>
              <a:rPr lang="tr-TR" sz="1200" dirty="0">
                <a:solidFill>
                  <a:srgbClr val="3C3B37"/>
                </a:solidFill>
                <a:latin typeface="Roboto"/>
                <a:ea typeface="Roboto"/>
                <a:cs typeface="Roboto"/>
                <a:sym typeface="Roboto"/>
              </a:rPr>
              <a:t>Ayrıca ekibi </a:t>
            </a:r>
            <a:r>
              <a:rPr lang="tr-TR" sz="1200" b="1" dirty="0">
                <a:solidFill>
                  <a:srgbClr val="3C3B37"/>
                </a:solidFill>
                <a:latin typeface="Roboto"/>
                <a:ea typeface="Roboto"/>
                <a:cs typeface="Roboto"/>
                <a:sym typeface="Roboto"/>
              </a:rPr>
              <a:t>her sprint döneminde mümkün olduğu kadar çok işi tamamlamaya zorluyor</a:t>
            </a:r>
            <a:r>
              <a:rPr lang="tr-TR" sz="1200" dirty="0">
                <a:solidFill>
                  <a:srgbClr val="3C3B37"/>
                </a:solidFill>
                <a:latin typeface="Roboto"/>
                <a:ea typeface="Roboto"/>
                <a:cs typeface="Roboto"/>
                <a:sym typeface="Roboto"/>
              </a:rPr>
              <a:t>.</a:t>
            </a:r>
          </a:p>
          <a:p>
            <a:pPr marL="0" lvl="0" indent="0" algn="l" rtl="0">
              <a:lnSpc>
                <a:spcPct val="115000"/>
              </a:lnSpc>
              <a:spcBef>
                <a:spcPts val="0"/>
              </a:spcBef>
              <a:spcAft>
                <a:spcPts val="0"/>
              </a:spcAft>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None/>
            </a:pPr>
            <a:r>
              <a:rPr lang="tr-TR" sz="1200" dirty="0">
                <a:solidFill>
                  <a:srgbClr val="3C3B37"/>
                </a:solidFill>
                <a:latin typeface="Roboto"/>
                <a:ea typeface="Roboto"/>
                <a:cs typeface="Roboto"/>
                <a:sym typeface="Roboto"/>
              </a:rPr>
              <a:t>P.O. </a:t>
            </a:r>
            <a:r>
              <a:rPr lang="tr-TR" sz="1200" dirty="0" err="1">
                <a:solidFill>
                  <a:srgbClr val="3C3B37"/>
                </a:solidFill>
                <a:latin typeface="Roboto"/>
                <a:ea typeface="Roboto"/>
                <a:cs typeface="Roboto"/>
                <a:sym typeface="Roboto"/>
              </a:rPr>
              <a:t>always</a:t>
            </a:r>
            <a:r>
              <a:rPr lang="tr-TR" sz="1200" dirty="0">
                <a:solidFill>
                  <a:srgbClr val="3C3B37"/>
                </a:solidFill>
                <a:latin typeface="Roboto"/>
                <a:ea typeface="Roboto"/>
                <a:cs typeface="Roboto"/>
                <a:sym typeface="Roboto"/>
              </a:rPr>
              <a:t> is </a:t>
            </a:r>
            <a:r>
              <a:rPr lang="tr-TR" sz="1200" dirty="0" err="1">
                <a:solidFill>
                  <a:srgbClr val="3C3B37"/>
                </a:solidFill>
                <a:latin typeface="Roboto"/>
                <a:ea typeface="Roboto"/>
                <a:cs typeface="Roboto"/>
                <a:sym typeface="Roboto"/>
              </a:rPr>
              <a:t>ordering</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working</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ensure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that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 has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clearly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understood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details</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every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request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also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that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each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request</a:t>
            </a:r>
            <a:r>
              <a:rPr lang="tr-TR" sz="1200" dirty="0">
                <a:solidFill>
                  <a:srgbClr val="3C3B37"/>
                </a:solidFill>
                <a:latin typeface="Roboto"/>
                <a:ea typeface="Roboto"/>
                <a:cs typeface="Roboto"/>
                <a:sym typeface="Roboto"/>
              </a:rPr>
              <a:t> is an </a:t>
            </a:r>
            <a:r>
              <a:rPr lang="tr-TR" sz="1200" dirty="0" err="1">
                <a:solidFill>
                  <a:srgbClr val="3C3B37"/>
                </a:solidFill>
                <a:latin typeface="Roboto"/>
                <a:ea typeface="Roboto"/>
                <a:cs typeface="Roboto"/>
                <a:sym typeface="Roboto"/>
              </a:rPr>
              <a:t>order</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priority</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None/>
            </a:pPr>
            <a:r>
              <a:rPr lang="tr-TR" sz="1200" dirty="0" err="1">
                <a:solidFill>
                  <a:srgbClr val="3C3B37"/>
                </a:solidFill>
                <a:latin typeface="Roboto"/>
                <a:ea typeface="Roboto"/>
                <a:cs typeface="Roboto"/>
                <a:sym typeface="Roboto"/>
              </a:rPr>
              <a:t>They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also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interacting</a:t>
            </a:r>
            <a:r>
              <a:rPr lang="tr-TR" sz="1200" dirty="0">
                <a:solidFill>
                  <a:srgbClr val="3C3B37"/>
                </a:solidFill>
                <a:latin typeface="Roboto"/>
                <a:ea typeface="Roboto"/>
                <a:cs typeface="Roboto"/>
                <a:sym typeface="Roboto"/>
              </a:rPr>
              <a:t> on a </a:t>
            </a:r>
            <a:r>
              <a:rPr lang="tr-TR" sz="1200" dirty="0" err="1">
                <a:solidFill>
                  <a:srgbClr val="3C3B37"/>
                </a:solidFill>
                <a:latin typeface="Roboto"/>
                <a:ea typeface="Roboto"/>
                <a:cs typeface="Roboto"/>
                <a:sym typeface="Roboto"/>
              </a:rPr>
              <a:t>daily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basis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with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stakeholders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It's</a:t>
            </a:r>
            <a:r>
              <a:rPr lang="tr-TR" sz="1200" dirty="0">
                <a:solidFill>
                  <a:srgbClr val="3C3B37"/>
                </a:solidFill>
                <a:latin typeface="Roboto"/>
                <a:ea typeface="Roboto"/>
                <a:cs typeface="Roboto"/>
                <a:sym typeface="Roboto"/>
              </a:rPr>
              <a:t> not </a:t>
            </a:r>
            <a:r>
              <a:rPr lang="tr-TR" sz="1200" dirty="0" err="1">
                <a:solidFill>
                  <a:srgbClr val="3C3B37"/>
                </a:solidFill>
                <a:latin typeface="Roboto"/>
                <a:ea typeface="Roboto"/>
                <a:cs typeface="Roboto"/>
                <a:sym typeface="Roboto"/>
              </a:rPr>
              <a:t>enough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for</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people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interact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with</a:t>
            </a:r>
            <a:r>
              <a:rPr lang="tr-TR" sz="1200" dirty="0">
                <a:solidFill>
                  <a:srgbClr val="3C3B37"/>
                </a:solidFill>
                <a:latin typeface="Roboto"/>
                <a:ea typeface="Roboto"/>
                <a:cs typeface="Roboto"/>
                <a:sym typeface="Roboto"/>
              </a:rPr>
              <a:t> a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 </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None/>
            </a:pPr>
            <a:r>
              <a:rPr lang="tr-TR" sz="1200" dirty="0" err="1">
                <a:solidFill>
                  <a:srgbClr val="3C3B37"/>
                </a:solidFill>
                <a:latin typeface="Roboto"/>
                <a:ea typeface="Roboto"/>
                <a:cs typeface="Roboto"/>
                <a:sym typeface="Roboto"/>
              </a:rPr>
              <a:t>They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must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also</a:t>
            </a:r>
            <a:r>
              <a:rPr lang="tr-TR" sz="1200" dirty="0">
                <a:solidFill>
                  <a:srgbClr val="3C3B37"/>
                </a:solidFill>
                <a:latin typeface="Roboto"/>
                <a:ea typeface="Roboto"/>
                <a:cs typeface="Roboto"/>
                <a:sym typeface="Roboto"/>
              </a:rPr>
              <a:t> be in </a:t>
            </a:r>
            <a:r>
              <a:rPr lang="tr-TR" sz="1200" dirty="0" err="1">
                <a:solidFill>
                  <a:srgbClr val="3C3B37"/>
                </a:solidFill>
                <a:latin typeface="Roboto"/>
                <a:ea typeface="Roboto"/>
                <a:cs typeface="Roboto"/>
                <a:sym typeface="Roboto"/>
              </a:rPr>
              <a:t>tune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with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all</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changes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that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occurring</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within</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business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context</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 As a </a:t>
            </a:r>
            <a:r>
              <a:rPr lang="tr-TR" sz="1200" dirty="0" err="1">
                <a:solidFill>
                  <a:srgbClr val="3C3B37"/>
                </a:solidFill>
                <a:latin typeface="Roboto"/>
                <a:ea typeface="Roboto"/>
                <a:cs typeface="Roboto"/>
                <a:sym typeface="Roboto"/>
              </a:rPr>
              <a:t>result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keeper</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product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vision</a:t>
            </a:r>
            <a:r>
              <a:rPr lang="tr-TR" sz="1200" dirty="0">
                <a:solidFill>
                  <a:srgbClr val="3C3B37"/>
                </a:solidFill>
                <a:latin typeface="Roboto"/>
                <a:ea typeface="Roboto"/>
                <a:cs typeface="Roboto"/>
                <a:sym typeface="Roboto"/>
              </a:rPr>
              <a:t> he </a:t>
            </a:r>
            <a:r>
              <a:rPr lang="tr-TR" sz="1200" dirty="0" err="1">
                <a:solidFill>
                  <a:srgbClr val="3C3B37"/>
                </a:solidFill>
                <a:latin typeface="Roboto"/>
                <a:ea typeface="Roboto"/>
                <a:cs typeface="Roboto"/>
                <a:sym typeface="Roboto"/>
              </a:rPr>
              <a:t>or</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defines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manages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backlog</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work</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be done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prioritizes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these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work</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items</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PO is </a:t>
            </a:r>
            <a:r>
              <a:rPr lang="tr-TR" sz="1200" dirty="0" err="1">
                <a:solidFill>
                  <a:srgbClr val="3C3B37"/>
                </a:solidFill>
                <a:latin typeface="Roboto"/>
                <a:ea typeface="Roboto"/>
                <a:cs typeface="Roboto"/>
                <a:sym typeface="Roboto"/>
              </a:rPr>
              <a:t>painfully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aware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that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work</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must</a:t>
            </a:r>
            <a:r>
              <a:rPr lang="tr-TR" sz="1200" dirty="0">
                <a:solidFill>
                  <a:srgbClr val="3C3B37"/>
                </a:solidFill>
                <a:latin typeface="Roboto"/>
                <a:ea typeface="Roboto"/>
                <a:cs typeface="Roboto"/>
                <a:sym typeface="Roboto"/>
              </a:rPr>
              <a:t> be </a:t>
            </a:r>
            <a:r>
              <a:rPr lang="tr-TR" sz="1200" dirty="0" err="1">
                <a:solidFill>
                  <a:srgbClr val="3C3B37"/>
                </a:solidFill>
                <a:latin typeface="Roboto"/>
                <a:ea typeface="Roboto"/>
                <a:cs typeface="Roboto"/>
                <a:sym typeface="Roboto"/>
              </a:rPr>
              <a:t>continuously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sorted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highest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value</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There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also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pushing</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complete</a:t>
            </a:r>
            <a:r>
              <a:rPr lang="tr-TR" sz="1200" dirty="0">
                <a:solidFill>
                  <a:srgbClr val="3C3B37"/>
                </a:solidFill>
                <a:latin typeface="Roboto"/>
                <a:ea typeface="Roboto"/>
                <a:cs typeface="Roboto"/>
                <a:sym typeface="Roboto"/>
              </a:rPr>
              <a:t> as </a:t>
            </a:r>
            <a:r>
              <a:rPr lang="tr-TR" sz="1200" dirty="0" err="1">
                <a:solidFill>
                  <a:srgbClr val="3C3B37"/>
                </a:solidFill>
                <a:latin typeface="Roboto"/>
                <a:ea typeface="Roboto"/>
                <a:cs typeface="Roboto"/>
                <a:sym typeface="Roboto"/>
              </a:rPr>
              <a:t>much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work</a:t>
            </a:r>
            <a:r>
              <a:rPr lang="tr-TR" sz="1200" dirty="0">
                <a:solidFill>
                  <a:srgbClr val="3C3B37"/>
                </a:solidFill>
                <a:latin typeface="Roboto"/>
                <a:ea typeface="Roboto"/>
                <a:cs typeface="Roboto"/>
                <a:sym typeface="Roboto"/>
              </a:rPr>
              <a:t> as </a:t>
            </a:r>
            <a:r>
              <a:rPr lang="tr-TR" sz="1200" dirty="0" err="1">
                <a:solidFill>
                  <a:srgbClr val="3C3B37"/>
                </a:solidFill>
                <a:latin typeface="Roboto"/>
                <a:ea typeface="Roboto"/>
                <a:cs typeface="Roboto"/>
                <a:sym typeface="Roboto"/>
              </a:rPr>
              <a:t>possible</a:t>
            </a:r>
            <a:r>
              <a:rPr lang="tr-TR" sz="1200" dirty="0">
                <a:solidFill>
                  <a:srgbClr val="3C3B37"/>
                </a:solidFill>
                <a:latin typeface="Roboto"/>
                <a:ea typeface="Roboto"/>
                <a:cs typeface="Roboto"/>
                <a:sym typeface="Roboto"/>
              </a:rPr>
              <a:t> in </a:t>
            </a:r>
            <a:r>
              <a:rPr lang="tr-TR" sz="1200" dirty="0" err="1">
                <a:solidFill>
                  <a:srgbClr val="3C3B37"/>
                </a:solidFill>
                <a:latin typeface="Roboto"/>
                <a:ea typeface="Roboto"/>
                <a:cs typeface="Roboto"/>
                <a:sym typeface="Roboto"/>
              </a:rPr>
              <a:t>each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short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delivery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period</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bb74fd3b0a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6" name="Google Shape;1156;gbb74fd3b0a_0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Şimdi, </a:t>
            </a:r>
            <a:r>
              <a:rPr lang="tr-TR" sz="1200" b="1" dirty="0">
                <a:solidFill>
                  <a:srgbClr val="3C3B37"/>
                </a:solidFill>
                <a:latin typeface="Roboto"/>
                <a:ea typeface="Roboto"/>
                <a:cs typeface="Roboto"/>
                <a:sym typeface="Roboto"/>
              </a:rPr>
              <a:t>ekibin</a:t>
            </a:r>
            <a:r>
              <a:rPr lang="tr-TR" sz="1200" dirty="0">
                <a:solidFill>
                  <a:srgbClr val="3C3B37"/>
                </a:solidFill>
                <a:latin typeface="Roboto"/>
                <a:ea typeface="Roboto"/>
                <a:cs typeface="Roboto"/>
                <a:sym typeface="Roboto"/>
              </a:rPr>
              <a:t> bu </a:t>
            </a:r>
            <a:r>
              <a:rPr lang="tr-TR" sz="1200" b="1" dirty="0">
                <a:solidFill>
                  <a:srgbClr val="3C3B37"/>
                </a:solidFill>
                <a:latin typeface="Roboto"/>
                <a:ea typeface="Roboto"/>
                <a:cs typeface="Roboto"/>
                <a:sym typeface="Roboto"/>
              </a:rPr>
              <a:t>taleplere nasıl ayak uydurabileceğini </a:t>
            </a:r>
            <a:r>
              <a:rPr lang="tr-TR" sz="1200" dirty="0">
                <a:solidFill>
                  <a:srgbClr val="3C3B37"/>
                </a:solidFill>
                <a:latin typeface="Roboto"/>
                <a:ea typeface="Roboto"/>
                <a:cs typeface="Roboto"/>
                <a:sym typeface="Roboto"/>
              </a:rPr>
              <a:t>merak ediyorsanız, yalnız değilsiniz.</a:t>
            </a: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Scrumın</a:t>
            </a:r>
            <a:r>
              <a:rPr lang="tr-TR" sz="1200" dirty="0">
                <a:solidFill>
                  <a:srgbClr val="3C3B37"/>
                </a:solidFill>
                <a:latin typeface="Roboto"/>
                <a:ea typeface="Roboto"/>
                <a:cs typeface="Roboto"/>
                <a:sym typeface="Roboto"/>
              </a:rPr>
              <a:t> kurucuları, “</a:t>
            </a:r>
            <a:r>
              <a:rPr lang="tr-TR" sz="1200" b="1" dirty="0">
                <a:solidFill>
                  <a:srgbClr val="3C3B37"/>
                </a:solidFill>
                <a:latin typeface="Roboto"/>
                <a:ea typeface="Roboto"/>
                <a:cs typeface="Roboto"/>
                <a:sym typeface="Roboto"/>
              </a:rPr>
              <a:t>Product </a:t>
            </a:r>
            <a:r>
              <a:rPr lang="tr-TR" sz="1200" b="1" dirty="0" err="1">
                <a:solidFill>
                  <a:srgbClr val="3C3B37"/>
                </a:solidFill>
                <a:latin typeface="Roboto"/>
                <a:ea typeface="Roboto"/>
                <a:cs typeface="Roboto"/>
                <a:sym typeface="Roboto"/>
              </a:rPr>
              <a:t>Owner</a:t>
            </a:r>
            <a:r>
              <a:rPr lang="tr-TR" sz="1200" b="1" dirty="0">
                <a:solidFill>
                  <a:srgbClr val="3C3B37"/>
                </a:solidFill>
                <a:latin typeface="Roboto"/>
                <a:ea typeface="Roboto"/>
                <a:cs typeface="Roboto"/>
                <a:sym typeface="Roboto"/>
              </a:rPr>
              <a:t>” rolüne karşı denge ihtiyacının </a:t>
            </a:r>
            <a:r>
              <a:rPr lang="tr-TR" sz="1200" dirty="0">
                <a:solidFill>
                  <a:srgbClr val="3C3B37"/>
                </a:solidFill>
                <a:latin typeface="Roboto"/>
                <a:ea typeface="Roboto"/>
                <a:cs typeface="Roboto"/>
                <a:sym typeface="Roboto"/>
              </a:rPr>
              <a:t>farkındadır.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Böylece bir usta rolü yarattılar.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Scrum </a:t>
            </a:r>
            <a:r>
              <a:rPr lang="tr-TR" sz="1200" dirty="0" err="1">
                <a:solidFill>
                  <a:srgbClr val="3C3B37"/>
                </a:solidFill>
                <a:latin typeface="Roboto"/>
                <a:ea typeface="Roboto"/>
                <a:cs typeface="Roboto"/>
                <a:sym typeface="Roboto"/>
              </a:rPr>
              <a:t>master</a:t>
            </a:r>
            <a:r>
              <a:rPr lang="tr-TR" sz="1200" dirty="0">
                <a:solidFill>
                  <a:srgbClr val="3C3B37"/>
                </a:solidFill>
                <a:latin typeface="Roboto"/>
                <a:ea typeface="Roboto"/>
                <a:cs typeface="Roboto"/>
                <a:sym typeface="Roboto"/>
              </a:rPr>
              <a:t> </a:t>
            </a:r>
            <a:r>
              <a:rPr lang="tr-TR" sz="1200" b="1" dirty="0">
                <a:solidFill>
                  <a:srgbClr val="3C3B37"/>
                </a:solidFill>
                <a:latin typeface="Roboto"/>
                <a:ea typeface="Roboto"/>
                <a:cs typeface="Roboto"/>
                <a:sym typeface="Roboto"/>
              </a:rPr>
              <a:t>ekibi korur ve süreci </a:t>
            </a:r>
            <a:r>
              <a:rPr lang="tr-TR" sz="1200" dirty="0">
                <a:solidFill>
                  <a:srgbClr val="3C3B37"/>
                </a:solidFill>
                <a:latin typeface="Roboto"/>
                <a:ea typeface="Roboto"/>
                <a:cs typeface="Roboto"/>
                <a:sym typeface="Roboto"/>
              </a:rPr>
              <a:t>korur.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Scrum </a:t>
            </a:r>
            <a:r>
              <a:rPr lang="tr-TR" sz="1200" dirty="0" err="1">
                <a:solidFill>
                  <a:srgbClr val="3C3B37"/>
                </a:solidFill>
                <a:latin typeface="Roboto"/>
                <a:ea typeface="Roboto"/>
                <a:cs typeface="Roboto"/>
                <a:sym typeface="Roboto"/>
              </a:rPr>
              <a:t>Masters</a:t>
            </a:r>
            <a:r>
              <a:rPr lang="tr-TR" sz="1200" dirty="0">
                <a:solidFill>
                  <a:srgbClr val="3C3B37"/>
                </a:solidFill>
                <a:latin typeface="Roboto"/>
                <a:ea typeface="Roboto"/>
                <a:cs typeface="Roboto"/>
                <a:sym typeface="Roboto"/>
              </a:rPr>
              <a:t>, herkesin Scrum teorisini, uygulamalarını, kurallarını ve değerlerini anlamasına yardımcı olarak bu sorumlulukları yerine getirir.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İnsanların talepleri ile ekibin ihtiyaçları arasında denge kurarlar.</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Bu rol, ekiplerin sürdürülebilir bir seviyede performans göstermesini sağlayan ilk emniyet supabıdır. </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Bitiş çizgisine ulaşmadan önce yanmalarını istemiyoruz.</a:t>
            </a:r>
          </a:p>
          <a:p>
            <a:pPr marL="0" lvl="0" indent="0" algn="l" rtl="0">
              <a:lnSpc>
                <a:spcPct val="115000"/>
              </a:lnSpc>
              <a:spcBef>
                <a:spcPts val="0"/>
              </a:spcBef>
              <a:spcAft>
                <a:spcPts val="0"/>
              </a:spcAft>
              <a:buClr>
                <a:schemeClr val="dk1"/>
              </a:buClr>
              <a:buSzPts val="1100"/>
              <a:buFont typeface="Arial"/>
              <a:buNone/>
            </a:pPr>
            <a:r>
              <a:rPr lang="tr-TR" sz="1200" dirty="0">
                <a:solidFill>
                  <a:srgbClr val="3C3B37"/>
                </a:solidFill>
                <a:latin typeface="Roboto"/>
                <a:ea typeface="Roboto"/>
                <a:cs typeface="Roboto"/>
                <a:sym typeface="Roboto"/>
              </a:rPr>
              <a:t>Dolayısıyla Scrum </a:t>
            </a:r>
            <a:r>
              <a:rPr lang="tr-TR" sz="1200" dirty="0" err="1">
                <a:solidFill>
                  <a:srgbClr val="3C3B37"/>
                </a:solidFill>
                <a:latin typeface="Roboto"/>
                <a:ea typeface="Roboto"/>
                <a:cs typeface="Roboto"/>
                <a:sym typeface="Roboto"/>
              </a:rPr>
              <a:t>Master'ların</a:t>
            </a:r>
            <a:r>
              <a:rPr lang="tr-TR" sz="1200" dirty="0">
                <a:solidFill>
                  <a:srgbClr val="3C3B37"/>
                </a:solidFill>
                <a:latin typeface="Roboto"/>
                <a:ea typeface="Roboto"/>
                <a:cs typeface="Roboto"/>
                <a:sym typeface="Roboto"/>
              </a:rPr>
              <a:t> ideal olarak şunlara sahip olması gerekir:</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Sorumlu</a:t>
            </a:r>
            <a:r>
              <a:rPr lang="tr-TR" sz="1200" dirty="0">
                <a:solidFill>
                  <a:srgbClr val="3C3B37"/>
                </a:solidFill>
                <a:latin typeface="Roboto"/>
                <a:ea typeface="Roboto"/>
                <a:cs typeface="Roboto"/>
                <a:sym typeface="Roboto"/>
              </a:rPr>
              <a:t>: Ekibi etkinleştirmek ve ekip çıktısını en üst düzeye çıkarmak</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Mütevazı</a:t>
            </a:r>
            <a:r>
              <a:rPr lang="tr-TR" sz="1200" dirty="0">
                <a:solidFill>
                  <a:srgbClr val="3C3B37"/>
                </a:solidFill>
                <a:latin typeface="Roboto"/>
                <a:ea typeface="Roboto"/>
                <a:cs typeface="Roboto"/>
                <a:sym typeface="Roboto"/>
              </a:rPr>
              <a:t>: Takımın egoya izin vermeden zafere ulaşmasını sağlar</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İşbirlikçi</a:t>
            </a:r>
            <a:r>
              <a:rPr lang="tr-TR" sz="1200" dirty="0">
                <a:solidFill>
                  <a:srgbClr val="3C3B37"/>
                </a:solidFill>
                <a:latin typeface="Roboto"/>
                <a:ea typeface="Roboto"/>
                <a:cs typeface="Roboto"/>
                <a:sym typeface="Roboto"/>
              </a:rPr>
              <a:t>: Takımda bir işbirliği kültürü yaratır</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Bağlılık</a:t>
            </a:r>
            <a:r>
              <a:rPr lang="tr-TR" sz="1200" dirty="0">
                <a:solidFill>
                  <a:srgbClr val="3C3B37"/>
                </a:solidFill>
                <a:latin typeface="Roboto"/>
                <a:ea typeface="Roboto"/>
                <a:cs typeface="Roboto"/>
                <a:sym typeface="Roboto"/>
              </a:rPr>
              <a:t>: tam zamanlı Scrum </a:t>
            </a:r>
            <a:r>
              <a:rPr lang="tr-TR" sz="1200" dirty="0" err="1">
                <a:solidFill>
                  <a:srgbClr val="3C3B37"/>
                </a:solidFill>
                <a:latin typeface="Roboto"/>
                <a:ea typeface="Roboto"/>
                <a:cs typeface="Roboto"/>
                <a:sym typeface="Roboto"/>
              </a:rPr>
              <a:t>Masters</a:t>
            </a:r>
            <a:r>
              <a:rPr lang="tr-TR" sz="1200" dirty="0">
                <a:solidFill>
                  <a:srgbClr val="3C3B37"/>
                </a:solidFill>
                <a:latin typeface="Roboto"/>
                <a:ea typeface="Roboto"/>
                <a:cs typeface="Roboto"/>
                <a:sym typeface="Roboto"/>
              </a:rPr>
              <a:t> olmasalar bile takıma %100 bağlılık gösterin</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Etkili</a:t>
            </a:r>
            <a:r>
              <a:rPr lang="tr-TR" sz="1200" dirty="0">
                <a:solidFill>
                  <a:srgbClr val="3C3B37"/>
                </a:solidFill>
                <a:latin typeface="Roboto"/>
                <a:ea typeface="Roboto"/>
                <a:cs typeface="Roboto"/>
                <a:sym typeface="Roboto"/>
              </a:rPr>
              <a:t>, Yetkisiz etki yapabilmek</a:t>
            </a: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Bilgili</a:t>
            </a:r>
            <a:r>
              <a:rPr lang="tr-TR" sz="1200" dirty="0">
                <a:solidFill>
                  <a:srgbClr val="3C3B37"/>
                </a:solidFill>
                <a:latin typeface="Roboto"/>
                <a:ea typeface="Roboto"/>
                <a:cs typeface="Roboto"/>
                <a:sym typeface="Roboto"/>
              </a:rPr>
              <a:t>: Scrum uzmanı ve teknik çevre bilgisi.</a:t>
            </a:r>
          </a:p>
          <a:p>
            <a:pPr marL="0" lvl="0" indent="0" algn="l" rtl="0">
              <a:lnSpc>
                <a:spcPct val="115000"/>
              </a:lnSpc>
              <a:spcBef>
                <a:spcPts val="0"/>
              </a:spcBef>
              <a:spcAft>
                <a:spcPts val="0"/>
              </a:spcAft>
              <a:buClr>
                <a:schemeClr val="dk1"/>
              </a:buClr>
              <a:buSzPts val="1100"/>
              <a:buFont typeface="Arial"/>
              <a:buNone/>
            </a:pPr>
            <a:endParaRPr lang="tr-T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Now</a:t>
            </a:r>
            <a:r>
              <a:rPr lang="tr-TR" sz="1200"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if</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you're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wondering</a:t>
            </a:r>
            <a:r>
              <a:rPr lang="tr-TR" sz="1200" b="1" dirty="0">
                <a:solidFill>
                  <a:srgbClr val="3C3B37"/>
                </a:solidFill>
                <a:latin typeface="Roboto"/>
                <a:ea typeface="Roboto"/>
                <a:cs typeface="Roboto"/>
                <a:sym typeface="Roboto"/>
              </a:rPr>
              <a:t> how on </a:t>
            </a:r>
            <a:r>
              <a:rPr lang="tr-TR" sz="1200" b="1" dirty="0" err="1">
                <a:solidFill>
                  <a:srgbClr val="3C3B37"/>
                </a:solidFill>
                <a:latin typeface="Roboto"/>
                <a:ea typeface="Roboto"/>
                <a:cs typeface="Roboto"/>
                <a:sym typeface="Roboto"/>
              </a:rPr>
              <a:t>earth</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team</a:t>
            </a:r>
            <a:r>
              <a:rPr lang="tr-TR" sz="1200" b="1" dirty="0">
                <a:solidFill>
                  <a:srgbClr val="3C3B37"/>
                </a:solidFill>
                <a:latin typeface="Roboto"/>
                <a:ea typeface="Roboto"/>
                <a:cs typeface="Roboto"/>
                <a:sym typeface="Roboto"/>
              </a:rPr>
              <a:t> can </a:t>
            </a:r>
            <a:r>
              <a:rPr lang="tr-TR" sz="1200" b="1" dirty="0" err="1">
                <a:solidFill>
                  <a:srgbClr val="3C3B37"/>
                </a:solidFill>
                <a:latin typeface="Roboto"/>
                <a:ea typeface="Roboto"/>
                <a:cs typeface="Roboto"/>
                <a:sym typeface="Roboto"/>
              </a:rPr>
              <a:t>keep</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up</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with</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these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demands</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you're</a:t>
            </a:r>
            <a:r>
              <a:rPr lang="tr-TR" sz="1200" b="1" dirty="0">
                <a:solidFill>
                  <a:srgbClr val="3C3B37"/>
                </a:solidFill>
                <a:latin typeface="Roboto"/>
                <a:ea typeface="Roboto"/>
                <a:cs typeface="Roboto"/>
                <a:sym typeface="Roboto"/>
              </a:rPr>
              <a:t> not </a:t>
            </a:r>
            <a:r>
              <a:rPr lang="tr-TR" sz="1200" b="1" dirty="0" err="1">
                <a:solidFill>
                  <a:srgbClr val="3C3B37"/>
                </a:solidFill>
                <a:latin typeface="Roboto"/>
                <a:ea typeface="Roboto"/>
                <a:cs typeface="Roboto"/>
                <a:sym typeface="Roboto"/>
              </a:rPr>
              <a:t>alone</a:t>
            </a:r>
            <a:r>
              <a:rPr lang="tr-TR" sz="1200" b="1" dirty="0">
                <a:solidFill>
                  <a:srgbClr val="3C3B37"/>
                </a:solidFill>
                <a:latin typeface="Roboto"/>
                <a:ea typeface="Roboto"/>
                <a:cs typeface="Roboto"/>
                <a:sym typeface="Roboto"/>
              </a:rPr>
              <a:t>.</a:t>
            </a:r>
            <a:endParaRPr dirty="0"/>
          </a:p>
          <a:p>
            <a:pPr marL="0" lvl="0" indent="0" algn="l" rtl="0">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founders</a:t>
            </a:r>
            <a:r>
              <a:rPr lang="tr-TR" sz="1200" b="1" dirty="0">
                <a:solidFill>
                  <a:srgbClr val="3C3B37"/>
                </a:solidFill>
                <a:latin typeface="Roboto"/>
                <a:ea typeface="Roboto"/>
                <a:cs typeface="Roboto"/>
                <a:sym typeface="Roboto"/>
              </a:rPr>
              <a:t> of </a:t>
            </a:r>
            <a:r>
              <a:rPr lang="tr-TR" sz="1200" b="1" dirty="0" err="1">
                <a:solidFill>
                  <a:srgbClr val="3C3B37"/>
                </a:solidFill>
                <a:latin typeface="Roboto"/>
                <a:ea typeface="Roboto"/>
                <a:cs typeface="Roboto"/>
                <a:sym typeface="Roboto"/>
              </a:rPr>
              <a:t>scrum</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recognises</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need</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for</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counter-balance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to</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product</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owner</a:t>
            </a:r>
            <a:r>
              <a:rPr lang="tr-TR" sz="1200" b="1" dirty="0">
                <a:solidFill>
                  <a:srgbClr val="3C3B37"/>
                </a:solidFill>
                <a:latin typeface="Roboto"/>
                <a:ea typeface="Roboto"/>
                <a:cs typeface="Roboto"/>
                <a:sym typeface="Roboto"/>
              </a:rPr>
              <a:t>” role.</a:t>
            </a:r>
            <a:endParaRPr sz="1200" b="1"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dirty="0" err="1">
                <a:solidFill>
                  <a:srgbClr val="3C3B37"/>
                </a:solidFill>
                <a:latin typeface="Roboto"/>
                <a:ea typeface="Roboto"/>
                <a:cs typeface="Roboto"/>
                <a:sym typeface="Roboto"/>
              </a:rPr>
              <a:t>So</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they</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created</a:t>
            </a:r>
            <a:r>
              <a:rPr lang="tr-TR" sz="1200" b="1" dirty="0">
                <a:solidFill>
                  <a:srgbClr val="3C3B37"/>
                </a:solidFill>
                <a:latin typeface="Roboto"/>
                <a:ea typeface="Roboto"/>
                <a:cs typeface="Roboto"/>
                <a:sym typeface="Roboto"/>
              </a:rPr>
              <a:t> a role of </a:t>
            </a:r>
            <a:r>
              <a:rPr lang="tr-TR" sz="1200" b="1" dirty="0" err="1">
                <a:solidFill>
                  <a:srgbClr val="3C3B37"/>
                </a:solidFill>
                <a:latin typeface="Roboto"/>
                <a:ea typeface="Roboto"/>
                <a:cs typeface="Roboto"/>
                <a:sym typeface="Roboto"/>
              </a:rPr>
              <a:t>master</a:t>
            </a:r>
            <a:r>
              <a:rPr lang="tr-TR" sz="1200" b="1" dirty="0">
                <a:solidFill>
                  <a:srgbClr val="3C3B37"/>
                </a:solidFill>
                <a:latin typeface="Roboto"/>
                <a:ea typeface="Roboto"/>
                <a:cs typeface="Roboto"/>
                <a:sym typeface="Roboto"/>
              </a:rPr>
              <a:t>. </a:t>
            </a:r>
            <a:endParaRPr sz="1200" b="1"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the</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scrum</a:t>
            </a:r>
            <a:r>
              <a:rPr lang="tr-TR" sz="1200" b="1" dirty="0">
                <a:solidFill>
                  <a:srgbClr val="3C3B37"/>
                </a:solidFill>
                <a:latin typeface="Roboto"/>
                <a:ea typeface="Roboto"/>
                <a:cs typeface="Roboto"/>
                <a:sym typeface="Roboto"/>
              </a:rPr>
              <a:t> </a:t>
            </a:r>
            <a:r>
              <a:rPr lang="tr-TR" sz="1200" b="1" dirty="0" err="1">
                <a:solidFill>
                  <a:srgbClr val="3C3B37"/>
                </a:solidFill>
                <a:latin typeface="Roboto"/>
                <a:ea typeface="Roboto"/>
                <a:cs typeface="Roboto"/>
                <a:sym typeface="Roboto"/>
              </a:rPr>
              <a:t>master</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protects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and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protects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process</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Scrum </a:t>
            </a:r>
            <a:r>
              <a:rPr lang="tr-TR" dirty="0" err="1"/>
              <a:t>Masters</a:t>
            </a:r>
            <a:r>
              <a:rPr lang="tr-TR" dirty="0"/>
              <a:t> </a:t>
            </a:r>
            <a:r>
              <a:rPr lang="tr-TR" dirty="0" err="1"/>
              <a:t>fulfill</a:t>
            </a:r>
            <a:r>
              <a:rPr lang="tr-TR" dirty="0"/>
              <a:t> </a:t>
            </a:r>
            <a:r>
              <a:rPr lang="tr-TR" dirty="0" err="1"/>
              <a:t>these</a:t>
            </a:r>
            <a:r>
              <a:rPr lang="tr-TR" dirty="0"/>
              <a:t> </a:t>
            </a:r>
            <a:r>
              <a:rPr lang="tr-TR" dirty="0" err="1"/>
              <a:t>responsibilities</a:t>
            </a:r>
            <a:r>
              <a:rPr lang="tr-TR" dirty="0"/>
              <a:t> </a:t>
            </a:r>
            <a:r>
              <a:rPr lang="tr-TR" dirty="0" err="1"/>
              <a:t>by</a:t>
            </a:r>
            <a:r>
              <a:rPr lang="tr-TR" dirty="0"/>
              <a:t> </a:t>
            </a:r>
            <a:r>
              <a:rPr lang="tr-TR" dirty="0" err="1"/>
              <a:t>helping</a:t>
            </a:r>
            <a:r>
              <a:rPr lang="tr-TR" dirty="0"/>
              <a:t> </a:t>
            </a:r>
            <a:r>
              <a:rPr lang="tr-TR" dirty="0" err="1"/>
              <a:t>everyone</a:t>
            </a:r>
            <a:r>
              <a:rPr lang="tr-TR" dirty="0"/>
              <a:t> </a:t>
            </a:r>
            <a:r>
              <a:rPr lang="tr-TR" dirty="0" err="1"/>
              <a:t>understand</a:t>
            </a:r>
            <a:r>
              <a:rPr lang="tr-TR" dirty="0"/>
              <a:t> Scrum </a:t>
            </a:r>
            <a:r>
              <a:rPr lang="tr-TR" dirty="0" err="1"/>
              <a:t>theory</a:t>
            </a:r>
            <a:r>
              <a:rPr lang="tr-TR" dirty="0"/>
              <a:t>, </a:t>
            </a:r>
            <a:r>
              <a:rPr lang="tr-TR" dirty="0" err="1"/>
              <a:t>practices</a:t>
            </a:r>
            <a:r>
              <a:rPr lang="tr-TR" dirty="0"/>
              <a:t>, </a:t>
            </a:r>
            <a:r>
              <a:rPr lang="tr-TR" dirty="0" err="1"/>
              <a:t>rules</a:t>
            </a:r>
            <a:r>
              <a:rPr lang="tr-TR" dirty="0"/>
              <a:t>, </a:t>
            </a:r>
            <a:r>
              <a:rPr lang="tr-TR" dirty="0" err="1"/>
              <a:t>and</a:t>
            </a:r>
            <a:r>
              <a:rPr lang="tr-TR" dirty="0"/>
              <a:t> </a:t>
            </a:r>
            <a:r>
              <a:rPr lang="tr-TR" dirty="0" err="1"/>
              <a:t>values</a:t>
            </a:r>
            <a:r>
              <a:rPr lang="tr-TR" dirty="0"/>
              <a:t>.</a:t>
            </a:r>
            <a:endParaRPr dirty="0"/>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They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balance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demands</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people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against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needs</a:t>
            </a:r>
            <a:r>
              <a:rPr lang="tr-TR" sz="1200" dirty="0">
                <a:solidFill>
                  <a:srgbClr val="3C3B37"/>
                </a:solidFill>
                <a:latin typeface="Roboto"/>
                <a:ea typeface="Roboto"/>
                <a:cs typeface="Roboto"/>
                <a:sym typeface="Roboto"/>
              </a:rPr>
              <a:t> of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tr-TR" sz="1200" dirty="0" err="1">
                <a:solidFill>
                  <a:srgbClr val="3C3B37"/>
                </a:solidFill>
                <a:latin typeface="Roboto"/>
                <a:ea typeface="Roboto"/>
                <a:cs typeface="Roboto"/>
                <a:sym typeface="Roboto"/>
              </a:rPr>
              <a:t>This</a:t>
            </a:r>
            <a:r>
              <a:rPr lang="tr-TR" sz="1200" dirty="0">
                <a:solidFill>
                  <a:srgbClr val="3C3B37"/>
                </a:solidFill>
                <a:latin typeface="Roboto"/>
                <a:ea typeface="Roboto"/>
                <a:cs typeface="Roboto"/>
                <a:sym typeface="Roboto"/>
              </a:rPr>
              <a:t> role is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first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safety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valve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ensure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that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teams</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are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performing</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 </a:t>
            </a:r>
            <a:r>
              <a:rPr lang="tr-TR" sz="1200" dirty="0" err="1">
                <a:solidFill>
                  <a:srgbClr val="3C3B37"/>
                </a:solidFill>
                <a:latin typeface="Roboto"/>
                <a:ea typeface="Roboto"/>
                <a:cs typeface="Roboto"/>
                <a:sym typeface="Roboto"/>
              </a:rPr>
              <a:t>sustainable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level</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don't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want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them</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to</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get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burned</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out</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before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they</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reach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the</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finish</a:t>
            </a:r>
            <a:r>
              <a:rPr lang="tr-TR" sz="1200" dirty="0">
                <a:solidFill>
                  <a:srgbClr val="3C3B37"/>
                </a:solidFill>
                <a:latin typeface="Roboto"/>
                <a:ea typeface="Roboto"/>
                <a:cs typeface="Roboto"/>
                <a:sym typeface="Roboto"/>
              </a:rPr>
              <a:t> </a:t>
            </a:r>
            <a:r>
              <a:rPr lang="tr-TR" sz="1200" dirty="0" err="1">
                <a:solidFill>
                  <a:srgbClr val="3C3B37"/>
                </a:solidFill>
                <a:latin typeface="Roboto"/>
                <a:ea typeface="Roboto"/>
                <a:cs typeface="Roboto"/>
                <a:sym typeface="Roboto"/>
              </a:rPr>
              <a:t>line</a:t>
            </a:r>
            <a:r>
              <a:rPr lang="tr-TR" sz="1200" dirty="0">
                <a:solidFill>
                  <a:srgbClr val="3C3B37"/>
                </a:solidFill>
                <a:latin typeface="Roboto"/>
                <a:ea typeface="Roboto"/>
                <a:cs typeface="Roboto"/>
                <a:sym typeface="Roboto"/>
              </a:rPr>
              <a:t>.</a:t>
            </a:r>
            <a:endParaRPr sz="1200" dirty="0">
              <a:solidFill>
                <a:srgbClr val="3C3B37"/>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solidFill>
                <a:srgbClr val="3C3B37"/>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tr-TR" dirty="0" err="1"/>
              <a:t>So</a:t>
            </a:r>
            <a:r>
              <a:rPr lang="tr-TR" dirty="0"/>
              <a:t> Scrum </a:t>
            </a:r>
            <a:r>
              <a:rPr lang="tr-TR" dirty="0" err="1"/>
              <a:t>Masters</a:t>
            </a:r>
            <a:r>
              <a:rPr lang="tr-TR" dirty="0"/>
              <a:t> </a:t>
            </a:r>
            <a:r>
              <a:rPr lang="tr-TR" dirty="0" err="1"/>
              <a:t>should</a:t>
            </a:r>
            <a:r>
              <a:rPr lang="tr-TR" dirty="0"/>
              <a:t> </a:t>
            </a:r>
            <a:r>
              <a:rPr lang="tr-TR" dirty="0" err="1"/>
              <a:t>ideally</a:t>
            </a:r>
            <a:r>
              <a:rPr lang="tr-TR" dirty="0"/>
              <a:t> </a:t>
            </a:r>
            <a:r>
              <a:rPr lang="tr-TR" dirty="0" err="1"/>
              <a:t>have</a:t>
            </a:r>
            <a:r>
              <a:rPr lang="tr-TR" dirty="0"/>
              <a: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Responsible</a:t>
            </a:r>
            <a:r>
              <a:rPr lang="tr-TR" dirty="0"/>
              <a:t>: </a:t>
            </a:r>
            <a:r>
              <a:rPr lang="tr-TR" dirty="0" err="1"/>
              <a:t>Activating</a:t>
            </a:r>
            <a:r>
              <a:rPr lang="tr-TR" dirty="0"/>
              <a:t> </a:t>
            </a:r>
            <a:r>
              <a:rPr lang="tr-TR" dirty="0" err="1"/>
              <a:t>the</a:t>
            </a:r>
            <a:r>
              <a:rPr lang="tr-TR" dirty="0"/>
              <a:t> </a:t>
            </a:r>
            <a:r>
              <a:rPr lang="tr-TR" dirty="0" err="1"/>
              <a:t>team</a:t>
            </a:r>
            <a:r>
              <a:rPr lang="tr-TR" dirty="0"/>
              <a:t> </a:t>
            </a:r>
            <a:r>
              <a:rPr lang="tr-TR" dirty="0" err="1"/>
              <a:t>and</a:t>
            </a:r>
            <a:r>
              <a:rPr lang="tr-TR" dirty="0"/>
              <a:t> </a:t>
            </a:r>
            <a:r>
              <a:rPr lang="tr-TR" dirty="0" err="1"/>
              <a:t>maximizing</a:t>
            </a:r>
            <a:r>
              <a:rPr lang="tr-TR" dirty="0"/>
              <a:t> </a:t>
            </a:r>
            <a:r>
              <a:rPr lang="tr-TR" dirty="0" err="1"/>
              <a:t>team</a:t>
            </a:r>
            <a:r>
              <a:rPr lang="tr-TR" dirty="0"/>
              <a:t> </a:t>
            </a:r>
            <a:r>
              <a:rPr lang="tr-TR" dirty="0" err="1"/>
              <a:t>output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Humble</a:t>
            </a:r>
            <a:r>
              <a:rPr lang="tr-TR" dirty="0"/>
              <a:t>: </a:t>
            </a:r>
            <a:r>
              <a:rPr lang="tr-TR" dirty="0" err="1"/>
              <a:t>Allows</a:t>
            </a:r>
            <a:r>
              <a:rPr lang="tr-TR" dirty="0"/>
              <a:t> </a:t>
            </a:r>
            <a:r>
              <a:rPr lang="tr-TR" dirty="0" err="1"/>
              <a:t>the</a:t>
            </a:r>
            <a:r>
              <a:rPr lang="tr-TR" dirty="0"/>
              <a:t> </a:t>
            </a:r>
            <a:r>
              <a:rPr lang="tr-TR" dirty="0" err="1"/>
              <a:t>team</a:t>
            </a:r>
            <a:r>
              <a:rPr lang="tr-TR" dirty="0"/>
              <a:t> </a:t>
            </a:r>
            <a:r>
              <a:rPr lang="tr-TR" dirty="0" err="1"/>
              <a:t>to</a:t>
            </a:r>
            <a:r>
              <a:rPr lang="tr-TR" dirty="0"/>
              <a:t> </a:t>
            </a:r>
            <a:r>
              <a:rPr lang="tr-TR" dirty="0" err="1"/>
              <a:t>achieve</a:t>
            </a:r>
            <a:r>
              <a:rPr lang="tr-TR" dirty="0"/>
              <a:t> </a:t>
            </a:r>
            <a:r>
              <a:rPr lang="tr-TR" dirty="0" err="1"/>
              <a:t>victory</a:t>
            </a:r>
            <a:r>
              <a:rPr lang="tr-TR" dirty="0"/>
              <a:t> </a:t>
            </a:r>
            <a:r>
              <a:rPr lang="tr-TR" dirty="0" err="1"/>
              <a:t>without</a:t>
            </a:r>
            <a:r>
              <a:rPr lang="tr-TR" dirty="0"/>
              <a:t> </a:t>
            </a:r>
            <a:r>
              <a:rPr lang="tr-TR" dirty="0" err="1"/>
              <a:t>letting</a:t>
            </a:r>
            <a:r>
              <a:rPr lang="tr-TR" dirty="0"/>
              <a:t> </a:t>
            </a:r>
            <a:r>
              <a:rPr lang="tr-TR" dirty="0" err="1"/>
              <a:t>the</a:t>
            </a:r>
            <a:r>
              <a:rPr lang="tr-TR" dirty="0"/>
              <a:t> ego</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Collaborative</a:t>
            </a:r>
            <a:r>
              <a:rPr lang="tr-TR" dirty="0"/>
              <a:t>: </a:t>
            </a:r>
            <a:r>
              <a:rPr lang="tr-TR" dirty="0" err="1"/>
              <a:t>Creates</a:t>
            </a:r>
            <a:r>
              <a:rPr lang="tr-TR" dirty="0"/>
              <a:t> a </a:t>
            </a:r>
            <a:r>
              <a:rPr lang="tr-TR" dirty="0" err="1"/>
              <a:t>culture</a:t>
            </a:r>
            <a:r>
              <a:rPr lang="tr-TR" dirty="0"/>
              <a:t> of </a:t>
            </a:r>
            <a:r>
              <a:rPr lang="tr-TR" dirty="0" err="1"/>
              <a:t>collaboration</a:t>
            </a:r>
            <a:r>
              <a:rPr lang="tr-TR" dirty="0"/>
              <a:t> in </a:t>
            </a:r>
            <a:r>
              <a:rPr lang="tr-TR" dirty="0" err="1"/>
              <a:t>the</a:t>
            </a:r>
            <a:r>
              <a:rPr lang="tr-TR" dirty="0"/>
              <a:t> </a:t>
            </a:r>
            <a:r>
              <a:rPr lang="tr-TR" dirty="0" err="1"/>
              <a:t>team</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Commitment</a:t>
            </a:r>
            <a:r>
              <a:rPr lang="tr-TR" dirty="0"/>
              <a:t>: </a:t>
            </a:r>
            <a:r>
              <a:rPr lang="tr-TR" dirty="0" err="1"/>
              <a:t>show</a:t>
            </a:r>
            <a:r>
              <a:rPr lang="tr-TR" dirty="0"/>
              <a:t> 100% </a:t>
            </a:r>
            <a:r>
              <a:rPr lang="tr-TR" dirty="0" err="1"/>
              <a:t>commitment</a:t>
            </a:r>
            <a:r>
              <a:rPr lang="tr-TR" dirty="0"/>
              <a:t> </a:t>
            </a:r>
            <a:r>
              <a:rPr lang="tr-TR" dirty="0" err="1"/>
              <a:t>to</a:t>
            </a:r>
            <a:r>
              <a:rPr lang="tr-TR" dirty="0"/>
              <a:t> </a:t>
            </a:r>
            <a:r>
              <a:rPr lang="tr-TR" dirty="0" err="1"/>
              <a:t>the</a:t>
            </a:r>
            <a:r>
              <a:rPr lang="tr-TR" dirty="0"/>
              <a:t> </a:t>
            </a:r>
            <a:r>
              <a:rPr lang="tr-TR" dirty="0" err="1"/>
              <a:t>team</a:t>
            </a:r>
            <a:r>
              <a:rPr lang="tr-TR" dirty="0"/>
              <a:t>, </a:t>
            </a:r>
            <a:r>
              <a:rPr lang="tr-TR" dirty="0" err="1"/>
              <a:t>even</a:t>
            </a:r>
            <a:r>
              <a:rPr lang="tr-TR" dirty="0"/>
              <a:t> </a:t>
            </a:r>
            <a:r>
              <a:rPr lang="tr-TR" dirty="0" err="1"/>
              <a:t>if</a:t>
            </a:r>
            <a:r>
              <a:rPr lang="tr-TR" dirty="0"/>
              <a:t> they </a:t>
            </a:r>
            <a:r>
              <a:rPr lang="tr-TR" dirty="0" err="1"/>
              <a:t>are</a:t>
            </a:r>
            <a:r>
              <a:rPr lang="tr-TR" dirty="0"/>
              <a:t> not </a:t>
            </a:r>
            <a:r>
              <a:rPr lang="tr-TR" dirty="0" err="1"/>
              <a:t>full</a:t>
            </a:r>
            <a:r>
              <a:rPr lang="tr-TR" dirty="0"/>
              <a:t>-time Scrum </a:t>
            </a:r>
            <a:r>
              <a:rPr lang="tr-TR" dirty="0" err="1"/>
              <a:t>Masters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Influential</a:t>
            </a:r>
            <a:r>
              <a:rPr lang="tr-TR" dirty="0"/>
              <a:t>, </a:t>
            </a:r>
            <a:r>
              <a:rPr lang="tr-TR" dirty="0" err="1"/>
              <a:t>said</a:t>
            </a:r>
            <a:r>
              <a:rPr lang="tr-TR" dirty="0"/>
              <a:t>: </a:t>
            </a:r>
            <a:r>
              <a:rPr lang="tr-TR" dirty="0" err="1"/>
              <a:t>Being</a:t>
            </a:r>
            <a:r>
              <a:rPr lang="tr-TR" dirty="0"/>
              <a:t> </a:t>
            </a:r>
            <a:r>
              <a:rPr lang="tr-TR" dirty="0" err="1"/>
              <a:t>able</a:t>
            </a:r>
            <a:r>
              <a:rPr lang="tr-TR" dirty="0"/>
              <a:t> </a:t>
            </a:r>
            <a:r>
              <a:rPr lang="tr-TR" dirty="0" err="1"/>
              <a:t>to</a:t>
            </a:r>
            <a:r>
              <a:rPr lang="tr-TR" dirty="0"/>
              <a:t> </a:t>
            </a:r>
            <a:r>
              <a:rPr lang="tr-TR" dirty="0" err="1"/>
              <a:t>make</a:t>
            </a:r>
            <a:r>
              <a:rPr lang="tr-TR" dirty="0"/>
              <a:t> an </a:t>
            </a:r>
            <a:r>
              <a:rPr lang="tr-TR" dirty="0" err="1"/>
              <a:t>impact</a:t>
            </a:r>
            <a:r>
              <a:rPr lang="tr-TR" dirty="0"/>
              <a:t> </a:t>
            </a:r>
            <a:r>
              <a:rPr lang="tr-TR" dirty="0" err="1"/>
              <a:t>without</a:t>
            </a:r>
            <a:r>
              <a:rPr lang="tr-TR" dirty="0"/>
              <a:t> </a:t>
            </a:r>
            <a:r>
              <a:rPr lang="tr-TR" dirty="0" err="1"/>
              <a:t>authority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err="1"/>
              <a:t>Knowledgeable</a:t>
            </a:r>
            <a:r>
              <a:rPr lang="tr-TR" dirty="0"/>
              <a:t>: Scrum </a:t>
            </a:r>
            <a:r>
              <a:rPr lang="tr-TR" dirty="0" err="1"/>
              <a:t>expert</a:t>
            </a:r>
            <a:r>
              <a:rPr lang="tr-TR" dirty="0"/>
              <a:t> </a:t>
            </a:r>
            <a:r>
              <a:rPr lang="tr-TR" dirty="0" err="1"/>
              <a:t>and</a:t>
            </a:r>
            <a:r>
              <a:rPr lang="tr-TR" dirty="0"/>
              <a:t> </a:t>
            </a:r>
            <a:r>
              <a:rPr lang="tr-TR" dirty="0" err="1"/>
              <a:t>technical</a:t>
            </a:r>
            <a:r>
              <a:rPr lang="tr-TR" dirty="0"/>
              <a:t> </a:t>
            </a:r>
            <a:r>
              <a:rPr lang="tr-TR" dirty="0" err="1"/>
              <a:t>environmental</a:t>
            </a:r>
            <a:r>
              <a:rPr lang="tr-TR" dirty="0"/>
              <a:t> </a:t>
            </a:r>
            <a:r>
              <a:rPr lang="tr-TR" dirty="0" err="1"/>
              <a:t>knowledge</a:t>
            </a:r>
            <a:endParaRPr dirty="0"/>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bb74fd3b0a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8" name="Google Shape;1178;gbb74fd3b0a_0_9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b="1" dirty="0"/>
              <a:t>Ürün Sahibine Scrum Master Hizmeti</a:t>
            </a:r>
          </a:p>
          <a:p>
            <a:pPr marL="0" lvl="0" indent="0" algn="l" rtl="0">
              <a:spcBef>
                <a:spcPts val="0"/>
              </a:spcBef>
              <a:spcAft>
                <a:spcPts val="0"/>
              </a:spcAft>
              <a:buNone/>
            </a:pPr>
            <a:r>
              <a:rPr lang="tr-TR" dirty="0"/>
              <a:t>Hedeflerin, kapsamın ve ürün alanının anlaşılmasını sağlamak</a:t>
            </a:r>
          </a:p>
          <a:p>
            <a:pPr marL="0" lvl="0" indent="0" algn="l" rtl="0">
              <a:spcBef>
                <a:spcPts val="0"/>
              </a:spcBef>
              <a:spcAft>
                <a:spcPts val="0"/>
              </a:spcAft>
              <a:buNone/>
            </a:pPr>
            <a:r>
              <a:rPr lang="tr-TR" dirty="0"/>
              <a:t>Etkili Ürün İş Listesi yönetimi için teknikler bulma</a:t>
            </a:r>
          </a:p>
          <a:p>
            <a:pPr marL="0" lvl="0" indent="0" algn="l" rtl="0">
              <a:spcBef>
                <a:spcPts val="0"/>
              </a:spcBef>
              <a:spcAft>
                <a:spcPts val="0"/>
              </a:spcAft>
              <a:buNone/>
            </a:pPr>
            <a:r>
              <a:rPr lang="tr-TR" dirty="0"/>
              <a:t>Scrum </a:t>
            </a:r>
            <a:r>
              <a:rPr lang="tr-TR" b="1" dirty="0"/>
              <a:t>Takımının</a:t>
            </a:r>
            <a:r>
              <a:rPr lang="tr-TR" dirty="0"/>
              <a:t> açık ve özlü Ürün </a:t>
            </a:r>
            <a:r>
              <a:rPr lang="tr-TR" b="1" dirty="0"/>
              <a:t>İş Listesi kalemlerine olan ihtiyacı anlamasına yardımcı olmak</a:t>
            </a:r>
          </a:p>
          <a:p>
            <a:pPr marL="0" lvl="0" indent="0" algn="l" rtl="0">
              <a:spcBef>
                <a:spcPts val="0"/>
              </a:spcBef>
              <a:spcAft>
                <a:spcPts val="0"/>
              </a:spcAft>
              <a:buNone/>
            </a:pPr>
            <a:r>
              <a:rPr lang="tr-TR" dirty="0"/>
              <a:t>Ampirik(deneysel) bir ortamda ürün planlamasını anlama</a:t>
            </a:r>
          </a:p>
          <a:p>
            <a:pPr marL="0" lvl="0" indent="0" algn="l" rtl="0">
              <a:spcBef>
                <a:spcPts val="0"/>
              </a:spcBef>
              <a:spcAft>
                <a:spcPts val="0"/>
              </a:spcAft>
              <a:buNone/>
            </a:pPr>
            <a:r>
              <a:rPr lang="tr-TR" dirty="0"/>
              <a:t>Ürün Sahibinin, değeri en üst düzeye çıkarmak için Ürün İş Listesini nasıl düzenleyeceğini bilmesini sağlamak</a:t>
            </a:r>
          </a:p>
          <a:p>
            <a:pPr marL="0" lvl="0" indent="0" algn="l" rtl="0">
              <a:spcBef>
                <a:spcPts val="0"/>
              </a:spcBef>
              <a:spcAft>
                <a:spcPts val="0"/>
              </a:spcAft>
              <a:buNone/>
            </a:pPr>
            <a:r>
              <a:rPr lang="tr-TR" dirty="0"/>
              <a:t>Çevikliği anlamak ve uygulamak İstendiği veya gerektiği gibi </a:t>
            </a:r>
          </a:p>
          <a:p>
            <a:pPr marL="0" lvl="0" indent="0" algn="l" rtl="0">
              <a:spcBef>
                <a:spcPts val="0"/>
              </a:spcBef>
              <a:spcAft>
                <a:spcPts val="0"/>
              </a:spcAft>
              <a:buNone/>
            </a:pPr>
            <a:r>
              <a:rPr lang="tr-TR" dirty="0"/>
              <a:t>Scrum etkinliklerini kolaylaştırmak</a:t>
            </a:r>
          </a:p>
          <a:p>
            <a:pPr marL="0" lvl="0" indent="0" algn="l" rtl="0">
              <a:spcBef>
                <a:spcPts val="0"/>
              </a:spcBef>
              <a:spcAft>
                <a:spcPts val="0"/>
              </a:spcAft>
              <a:buNone/>
            </a:pP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tr-TR" dirty="0" err="1"/>
              <a:t>The</a:t>
            </a:r>
            <a:r>
              <a:rPr lang="tr-TR" dirty="0"/>
              <a:t> Scrum Master </a:t>
            </a:r>
            <a:r>
              <a:rPr lang="tr-TR" dirty="0" err="1"/>
              <a:t>serves</a:t>
            </a:r>
            <a:r>
              <a:rPr lang="tr-TR" dirty="0"/>
              <a:t> </a:t>
            </a:r>
            <a:r>
              <a:rPr lang="tr-TR" dirty="0" err="1"/>
              <a:t>to</a:t>
            </a:r>
            <a:r>
              <a:rPr lang="tr-TR" dirty="0"/>
              <a:t> </a:t>
            </a:r>
            <a:r>
              <a:rPr lang="tr-TR" dirty="0" err="1"/>
              <a:t>the</a:t>
            </a:r>
            <a:r>
              <a:rPr lang="tr-TR" dirty="0"/>
              <a:t> Product </a:t>
            </a:r>
            <a:r>
              <a:rPr lang="tr-TR" dirty="0" err="1"/>
              <a:t>Owner</a:t>
            </a:r>
            <a:r>
              <a:rPr lang="tr-TR" dirty="0"/>
              <a:t> in </a:t>
            </a:r>
            <a:r>
              <a:rPr lang="tr-TR" dirty="0" err="1"/>
              <a:t>different</a:t>
            </a:r>
            <a:r>
              <a:rPr lang="tr-TR" dirty="0"/>
              <a:t> </a:t>
            </a:r>
            <a:r>
              <a:rPr lang="tr-TR" dirty="0" err="1"/>
              <a:t>ways</a:t>
            </a:r>
            <a:r>
              <a:rPr lang="tr-TR" dirty="0"/>
              <a:t>, </a:t>
            </a:r>
            <a:r>
              <a:rPr lang="tr-TR" dirty="0" err="1"/>
              <a:t>including</a:t>
            </a:r>
            <a:r>
              <a:rPr lang="tr-TR" dirty="0"/>
              <a:t>:</a:t>
            </a:r>
            <a:endParaRPr dirty="0"/>
          </a:p>
          <a:p>
            <a:pPr marL="457200" lvl="0" indent="-323850" algn="l" rtl="0">
              <a:lnSpc>
                <a:spcPct val="115000"/>
              </a:lnSpc>
              <a:spcBef>
                <a:spcPts val="380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Guaranteeing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that</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everyone</a:t>
            </a:r>
            <a:r>
              <a:rPr lang="tr-TR" sz="1500" dirty="0">
                <a:solidFill>
                  <a:schemeClr val="dk1"/>
                </a:solidFill>
                <a:highlight>
                  <a:srgbClr val="FFFFFF"/>
                </a:highlight>
                <a:latin typeface="Times New Roman"/>
                <a:ea typeface="Times New Roman"/>
                <a:cs typeface="Times New Roman"/>
                <a:sym typeface="Times New Roman"/>
              </a:rPr>
              <a:t> on </a:t>
            </a:r>
            <a:r>
              <a:rPr lang="tr-TR" sz="1500" dirty="0" err="1">
                <a:solidFill>
                  <a:schemeClr val="dk1"/>
                </a:solidFill>
                <a:highlight>
                  <a:srgbClr val="FFFFFF"/>
                </a:highlight>
                <a:latin typeface="Times New Roman"/>
                <a:ea typeface="Times New Roman"/>
                <a:cs typeface="Times New Roman"/>
                <a:sym typeface="Times New Roman"/>
              </a:rPr>
              <a:t>the</a:t>
            </a:r>
            <a:r>
              <a:rPr lang="tr-TR" sz="1500" dirty="0">
                <a:solidFill>
                  <a:schemeClr val="dk1"/>
                </a:solidFill>
                <a:highlight>
                  <a:srgbClr val="FFFFFF"/>
                </a:highlight>
                <a:latin typeface="Times New Roman"/>
                <a:ea typeface="Times New Roman"/>
                <a:cs typeface="Times New Roman"/>
                <a:sym typeface="Times New Roman"/>
              </a:rPr>
              <a:t> Scrum Team </a:t>
            </a:r>
            <a:r>
              <a:rPr lang="tr-TR" sz="1500" dirty="0" err="1">
                <a:solidFill>
                  <a:schemeClr val="dk1"/>
                </a:solidFill>
                <a:highlight>
                  <a:srgbClr val="FFFFFF"/>
                </a:highlight>
                <a:latin typeface="Times New Roman"/>
                <a:ea typeface="Times New Roman"/>
                <a:cs typeface="Times New Roman"/>
                <a:sym typeface="Times New Roman"/>
              </a:rPr>
              <a:t>understands</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the</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aims</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scope</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and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product</a:t>
            </a:r>
            <a:r>
              <a:rPr lang="tr-TR" sz="1500" dirty="0">
                <a:solidFill>
                  <a:schemeClr val="dk1"/>
                </a:solidFill>
                <a:highlight>
                  <a:srgbClr val="FFFFFF"/>
                </a:highlight>
                <a:latin typeface="Times New Roman"/>
                <a:ea typeface="Times New Roman"/>
                <a:cs typeface="Times New Roman"/>
                <a:sym typeface="Times New Roman"/>
              </a:rPr>
              <a:t> domain as </a:t>
            </a:r>
            <a:r>
              <a:rPr lang="tr-TR" sz="1500" dirty="0" err="1">
                <a:solidFill>
                  <a:schemeClr val="dk1"/>
                </a:solidFill>
                <a:highlight>
                  <a:srgbClr val="FFFFFF"/>
                </a:highlight>
                <a:latin typeface="Times New Roman"/>
                <a:ea typeface="Times New Roman"/>
                <a:cs typeface="Times New Roman"/>
                <a:sym typeface="Times New Roman"/>
              </a:rPr>
              <a:t>much</a:t>
            </a:r>
            <a:r>
              <a:rPr lang="tr-TR" sz="1500" dirty="0">
                <a:solidFill>
                  <a:schemeClr val="dk1"/>
                </a:solidFill>
                <a:highlight>
                  <a:srgbClr val="FFFFFF"/>
                </a:highlight>
                <a:latin typeface="Times New Roman"/>
                <a:ea typeface="Times New Roman"/>
                <a:cs typeface="Times New Roman"/>
                <a:sym typeface="Times New Roman"/>
              </a:rPr>
              <a:t> as </a:t>
            </a:r>
            <a:r>
              <a:rPr lang="tr-TR" sz="1500" dirty="0" err="1">
                <a:solidFill>
                  <a:schemeClr val="dk1"/>
                </a:solidFill>
                <a:highlight>
                  <a:srgbClr val="FFFFFF"/>
                </a:highlight>
                <a:latin typeface="Times New Roman"/>
                <a:ea typeface="Times New Roman"/>
                <a:cs typeface="Times New Roman"/>
                <a:sym typeface="Times New Roman"/>
              </a:rPr>
              <a:t>possible</a:t>
            </a:r>
            <a:r>
              <a:rPr lang="tr-TR" sz="1500" dirty="0">
                <a:solidFill>
                  <a:schemeClr val="dk1"/>
                </a:solidFill>
                <a:highlight>
                  <a:srgbClr val="FFFFFF"/>
                </a:highlight>
                <a:latin typeface="Times New Roman"/>
                <a:ea typeface="Times New Roman"/>
                <a:cs typeface="Times New Roman"/>
                <a:sym typeface="Times New Roman"/>
              </a:rPr>
              <a:t>.</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Seeking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strategies</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for</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efficient</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handling</a:t>
            </a:r>
            <a:r>
              <a:rPr lang="tr-TR" sz="1500" dirty="0">
                <a:solidFill>
                  <a:schemeClr val="dk1"/>
                </a:solidFill>
                <a:highlight>
                  <a:srgbClr val="FFFFFF"/>
                </a:highlight>
                <a:latin typeface="Times New Roman"/>
                <a:ea typeface="Times New Roman"/>
                <a:cs typeface="Times New Roman"/>
                <a:sym typeface="Times New Roman"/>
              </a:rPr>
              <a:t> of Product </a:t>
            </a:r>
            <a:r>
              <a:rPr lang="tr-TR" sz="1500" dirty="0" err="1">
                <a:solidFill>
                  <a:schemeClr val="dk1"/>
                </a:solidFill>
                <a:highlight>
                  <a:srgbClr val="FFFFFF"/>
                </a:highlight>
                <a:latin typeface="Times New Roman"/>
                <a:ea typeface="Times New Roman"/>
                <a:cs typeface="Times New Roman"/>
                <a:sym typeface="Times New Roman"/>
              </a:rPr>
              <a:t>Backlog</a:t>
            </a:r>
            <a:r>
              <a:rPr lang="tr-TR" sz="1500" dirty="0">
                <a:solidFill>
                  <a:schemeClr val="dk1"/>
                </a:solidFill>
                <a:highlight>
                  <a:srgbClr val="FFFFFF"/>
                </a:highlight>
                <a:latin typeface="Times New Roman"/>
                <a:ea typeface="Times New Roman"/>
                <a:cs typeface="Times New Roman"/>
                <a:sym typeface="Times New Roman"/>
              </a:rPr>
              <a:t>.</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Helping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the</a:t>
            </a:r>
            <a:r>
              <a:rPr lang="tr-TR" sz="1500" dirty="0">
                <a:solidFill>
                  <a:schemeClr val="dk1"/>
                </a:solidFill>
                <a:highlight>
                  <a:srgbClr val="FFFFFF"/>
                </a:highlight>
                <a:latin typeface="Times New Roman"/>
                <a:ea typeface="Times New Roman"/>
                <a:cs typeface="Times New Roman"/>
                <a:sym typeface="Times New Roman"/>
              </a:rPr>
              <a:t> Scrum </a:t>
            </a:r>
            <a:r>
              <a:rPr lang="tr-TR" sz="1500" dirty="0" err="1">
                <a:solidFill>
                  <a:schemeClr val="dk1"/>
                </a:solidFill>
                <a:highlight>
                  <a:srgbClr val="FFFFFF"/>
                </a:highlight>
                <a:latin typeface="Times New Roman"/>
                <a:ea typeface="Times New Roman"/>
                <a:cs typeface="Times New Roman"/>
                <a:sym typeface="Times New Roman"/>
              </a:rPr>
              <a:t>team</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appreciate</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the</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need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for</a:t>
            </a:r>
            <a:r>
              <a:rPr lang="tr-TR" sz="1500" dirty="0">
                <a:solidFill>
                  <a:schemeClr val="dk1"/>
                </a:solidFill>
                <a:highlight>
                  <a:srgbClr val="FFFFFF"/>
                </a:highlight>
                <a:latin typeface="Times New Roman"/>
                <a:ea typeface="Times New Roman"/>
                <a:cs typeface="Times New Roman"/>
                <a:sym typeface="Times New Roman"/>
              </a:rPr>
              <a:t> a </a:t>
            </a:r>
            <a:r>
              <a:rPr lang="tr-TR" sz="1500" dirty="0" err="1">
                <a:solidFill>
                  <a:schemeClr val="dk1"/>
                </a:solidFill>
                <a:highlight>
                  <a:srgbClr val="FFFFFF"/>
                </a:highlight>
                <a:latin typeface="Times New Roman"/>
                <a:ea typeface="Times New Roman"/>
                <a:cs typeface="Times New Roman"/>
                <a:sym typeface="Times New Roman"/>
              </a:rPr>
              <a:t>product</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backlog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list</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to</a:t>
            </a:r>
            <a:r>
              <a:rPr lang="tr-TR" sz="1500" dirty="0">
                <a:solidFill>
                  <a:schemeClr val="dk1"/>
                </a:solidFill>
                <a:highlight>
                  <a:srgbClr val="FFFFFF"/>
                </a:highlight>
                <a:latin typeface="Times New Roman"/>
                <a:ea typeface="Times New Roman"/>
                <a:cs typeface="Times New Roman"/>
                <a:sym typeface="Times New Roman"/>
              </a:rPr>
              <a:t> be </a:t>
            </a:r>
            <a:r>
              <a:rPr lang="tr-TR" sz="1500" dirty="0" err="1">
                <a:solidFill>
                  <a:schemeClr val="dk1"/>
                </a:solidFill>
                <a:highlight>
                  <a:srgbClr val="FFFFFF"/>
                </a:highlight>
                <a:latin typeface="Times New Roman"/>
                <a:ea typeface="Times New Roman"/>
                <a:cs typeface="Times New Roman"/>
                <a:sym typeface="Times New Roman"/>
              </a:rPr>
              <a:t>transparent</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and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descriptive</a:t>
            </a:r>
            <a:r>
              <a:rPr lang="tr-TR" sz="1500" dirty="0">
                <a:solidFill>
                  <a:schemeClr val="dk1"/>
                </a:solidFill>
                <a:highlight>
                  <a:srgbClr val="FFFFFF"/>
                </a:highlight>
                <a:latin typeface="Times New Roman"/>
                <a:ea typeface="Times New Roman"/>
                <a:cs typeface="Times New Roman"/>
                <a:sym typeface="Times New Roman"/>
              </a:rPr>
              <a:t>.</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Knowing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product</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planning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within</a:t>
            </a:r>
            <a:r>
              <a:rPr lang="tr-TR" sz="1500" dirty="0">
                <a:solidFill>
                  <a:schemeClr val="dk1"/>
                </a:solidFill>
                <a:highlight>
                  <a:srgbClr val="FFFFFF"/>
                </a:highlight>
                <a:latin typeface="Times New Roman"/>
                <a:ea typeface="Times New Roman"/>
                <a:cs typeface="Times New Roman"/>
                <a:sym typeface="Times New Roman"/>
              </a:rPr>
              <a:t> an </a:t>
            </a:r>
            <a:r>
              <a:rPr lang="tr-TR" sz="1500" dirty="0" err="1">
                <a:solidFill>
                  <a:schemeClr val="dk1"/>
                </a:solidFill>
                <a:highlight>
                  <a:srgbClr val="FFFFFF"/>
                </a:highlight>
                <a:latin typeface="Times New Roman"/>
                <a:ea typeface="Times New Roman"/>
                <a:cs typeface="Times New Roman"/>
                <a:sym typeface="Times New Roman"/>
              </a:rPr>
              <a:t>analytical</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framework</a:t>
            </a:r>
            <a:r>
              <a:rPr lang="tr-TR" sz="1500" dirty="0">
                <a:solidFill>
                  <a:schemeClr val="dk1"/>
                </a:solidFill>
                <a:highlight>
                  <a:srgbClr val="FFFFFF"/>
                </a:highlight>
                <a:latin typeface="Times New Roman"/>
                <a:ea typeface="Times New Roman"/>
                <a:cs typeface="Times New Roman"/>
                <a:sym typeface="Times New Roman"/>
              </a:rPr>
              <a:t>.</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Ensuring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the</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Company</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Owner</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understands</a:t>
            </a:r>
            <a:r>
              <a:rPr lang="tr-TR" sz="1500" dirty="0">
                <a:solidFill>
                  <a:schemeClr val="dk1"/>
                </a:solidFill>
                <a:highlight>
                  <a:srgbClr val="FFFFFF"/>
                </a:highlight>
                <a:latin typeface="Times New Roman"/>
                <a:ea typeface="Times New Roman"/>
                <a:cs typeface="Times New Roman"/>
                <a:sym typeface="Times New Roman"/>
              </a:rPr>
              <a:t> how </a:t>
            </a:r>
            <a:r>
              <a:rPr lang="tr-TR" sz="1500" dirty="0" err="1">
                <a:solidFill>
                  <a:schemeClr val="dk1"/>
                </a:solidFill>
                <a:highlight>
                  <a:srgbClr val="FFFFFF"/>
                </a:highlight>
                <a:latin typeface="Times New Roman"/>
                <a:ea typeface="Times New Roman"/>
                <a:cs typeface="Times New Roman"/>
                <a:sym typeface="Times New Roman"/>
              </a:rPr>
              <a:t>the</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product</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backlog</a:t>
            </a:r>
            <a:r>
              <a:rPr lang="tr-TR" sz="1500" dirty="0">
                <a:solidFill>
                  <a:schemeClr val="dk1"/>
                </a:solidFill>
                <a:highlight>
                  <a:srgbClr val="FFFFFF"/>
                </a:highlight>
                <a:latin typeface="Times New Roman"/>
                <a:ea typeface="Times New Roman"/>
                <a:cs typeface="Times New Roman"/>
                <a:sym typeface="Times New Roman"/>
              </a:rPr>
              <a:t> can be </a:t>
            </a:r>
            <a:r>
              <a:rPr lang="tr-TR" sz="1500" dirty="0" err="1">
                <a:solidFill>
                  <a:schemeClr val="dk1"/>
                </a:solidFill>
                <a:highlight>
                  <a:srgbClr val="FFFFFF"/>
                </a:highlight>
                <a:latin typeface="Times New Roman"/>
                <a:ea typeface="Times New Roman"/>
                <a:cs typeface="Times New Roman"/>
                <a:sym typeface="Times New Roman"/>
              </a:rPr>
              <a:t>managed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to</a:t>
            </a:r>
            <a:r>
              <a:rPr lang="tr-TR" sz="1500" dirty="0">
                <a:solidFill>
                  <a:schemeClr val="dk1"/>
                </a:solidFill>
                <a:highlight>
                  <a:srgbClr val="FFFFFF"/>
                </a:highlight>
                <a:latin typeface="Times New Roman"/>
                <a:ea typeface="Times New Roman"/>
                <a:cs typeface="Times New Roman"/>
                <a:sym typeface="Times New Roman"/>
              </a:rPr>
              <a:t> optimize </a:t>
            </a:r>
            <a:r>
              <a:rPr lang="tr-TR" sz="1500" dirty="0" err="1">
                <a:solidFill>
                  <a:schemeClr val="dk1"/>
                </a:solidFill>
                <a:highlight>
                  <a:srgbClr val="FFFFFF"/>
                </a:highlight>
                <a:latin typeface="Times New Roman"/>
                <a:ea typeface="Times New Roman"/>
                <a:cs typeface="Times New Roman"/>
                <a:sym typeface="Times New Roman"/>
              </a:rPr>
              <a:t>profit</a:t>
            </a:r>
            <a:r>
              <a:rPr lang="tr-TR" sz="1500" dirty="0">
                <a:solidFill>
                  <a:schemeClr val="dk1"/>
                </a:solidFill>
                <a:highlight>
                  <a:srgbClr val="FFFFFF"/>
                </a:highlight>
                <a:latin typeface="Times New Roman"/>
                <a:ea typeface="Times New Roman"/>
                <a:cs typeface="Times New Roman"/>
                <a:sym typeface="Times New Roman"/>
              </a:rPr>
              <a:t>.</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Comprehension</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and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practice</a:t>
            </a:r>
            <a:r>
              <a:rPr lang="tr-TR" sz="1500" dirty="0">
                <a:solidFill>
                  <a:schemeClr val="dk1"/>
                </a:solidFill>
                <a:highlight>
                  <a:srgbClr val="FFFFFF"/>
                </a:highlight>
                <a:latin typeface="Times New Roman"/>
                <a:ea typeface="Times New Roman"/>
                <a:cs typeface="Times New Roman"/>
                <a:sym typeface="Times New Roman"/>
              </a:rPr>
              <a:t> of </a:t>
            </a:r>
            <a:r>
              <a:rPr lang="tr-TR" sz="1500" dirty="0" err="1">
                <a:solidFill>
                  <a:schemeClr val="dk1"/>
                </a:solidFill>
                <a:highlight>
                  <a:srgbClr val="FFFFFF"/>
                </a:highlight>
                <a:latin typeface="Times New Roman"/>
                <a:ea typeface="Times New Roman"/>
                <a:cs typeface="Times New Roman"/>
                <a:sym typeface="Times New Roman"/>
              </a:rPr>
              <a:t>agility</a:t>
            </a:r>
            <a:r>
              <a:rPr lang="tr-TR" sz="1500" dirty="0">
                <a:solidFill>
                  <a:schemeClr val="dk1"/>
                </a:solidFill>
                <a:highlight>
                  <a:srgbClr val="FFFFFF"/>
                </a:highlight>
                <a:latin typeface="Times New Roman"/>
                <a:ea typeface="Times New Roman"/>
                <a:cs typeface="Times New Roman"/>
                <a:sym typeface="Times New Roman"/>
              </a:rPr>
              <a:t>.</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Offering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scrum</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events</a:t>
            </a:r>
            <a:r>
              <a:rPr lang="tr-TR" sz="1500" dirty="0">
                <a:solidFill>
                  <a:schemeClr val="dk1"/>
                </a:solidFill>
                <a:highlight>
                  <a:srgbClr val="FFFFFF"/>
                </a:highlight>
                <a:latin typeface="Times New Roman"/>
                <a:ea typeface="Times New Roman"/>
                <a:cs typeface="Times New Roman"/>
                <a:sym typeface="Times New Roman"/>
              </a:rPr>
              <a:t> as </a:t>
            </a:r>
            <a:r>
              <a:rPr lang="tr-TR" sz="1500" dirty="0" err="1">
                <a:solidFill>
                  <a:schemeClr val="dk1"/>
                </a:solidFill>
                <a:highlight>
                  <a:srgbClr val="FFFFFF"/>
                </a:highlight>
                <a:latin typeface="Times New Roman"/>
                <a:ea typeface="Times New Roman"/>
                <a:cs typeface="Times New Roman"/>
                <a:sym typeface="Times New Roman"/>
              </a:rPr>
              <a:t>needed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or</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necessary</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spcBef>
                <a:spcPts val="380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bb74fd3b0a_0_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9" name="Google Shape;1199;gbb74fd3b0a_0_9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b="1" dirty="0"/>
              <a:t>Scrum Master, Geliştirme Takımına </a:t>
            </a:r>
            <a:r>
              <a:rPr lang="tr-TR" dirty="0"/>
              <a:t>aşağıdakiler dahil olmak üzere farklı şekillerde </a:t>
            </a:r>
            <a:r>
              <a:rPr lang="tr-TR" b="1" dirty="0"/>
              <a:t>hizmet eder</a:t>
            </a:r>
            <a:r>
              <a:rPr lang="tr-TR" dirty="0"/>
              <a:t>:</a:t>
            </a:r>
          </a:p>
          <a:p>
            <a:pPr marL="0" lvl="0" indent="0" algn="l" rtl="0">
              <a:spcBef>
                <a:spcPts val="0"/>
              </a:spcBef>
              <a:spcAft>
                <a:spcPts val="0"/>
              </a:spcAft>
              <a:buNone/>
            </a:pPr>
            <a:endParaRPr lang="tr-TR" b="0" dirty="0"/>
          </a:p>
          <a:p>
            <a:pPr marL="0" lvl="0" indent="0" algn="l" rtl="0">
              <a:spcBef>
                <a:spcPts val="0"/>
              </a:spcBef>
              <a:spcAft>
                <a:spcPts val="0"/>
              </a:spcAft>
              <a:buNone/>
            </a:pPr>
            <a:r>
              <a:rPr lang="tr-TR" b="0" dirty="0"/>
              <a:t>Geliştirme Ekibine kendi kendine organizasyon ve işlevler arası koçluk yapma</a:t>
            </a:r>
          </a:p>
          <a:p>
            <a:pPr marL="0" lvl="0" indent="0" algn="l" rtl="0">
              <a:spcBef>
                <a:spcPts val="0"/>
              </a:spcBef>
              <a:spcAft>
                <a:spcPts val="0"/>
              </a:spcAft>
              <a:buNone/>
            </a:pPr>
            <a:r>
              <a:rPr lang="tr-TR" b="0" dirty="0"/>
              <a:t>Geliştirme Ekibinin yüksek değerli ürünler yaratmasına yardımcı olmak</a:t>
            </a:r>
          </a:p>
          <a:p>
            <a:pPr marL="0" lvl="0" indent="0" algn="l" rtl="0">
              <a:spcBef>
                <a:spcPts val="0"/>
              </a:spcBef>
              <a:spcAft>
                <a:spcPts val="0"/>
              </a:spcAft>
              <a:buNone/>
            </a:pPr>
            <a:r>
              <a:rPr lang="tr-TR" b="0" dirty="0"/>
              <a:t>Geliştirme Ekibinin ilerlemesinin / başarısının önündeki engellerin kaldırılması</a:t>
            </a:r>
          </a:p>
          <a:p>
            <a:pPr marL="0" lvl="0" indent="0" algn="l" rtl="0">
              <a:spcBef>
                <a:spcPts val="0"/>
              </a:spcBef>
              <a:spcAft>
                <a:spcPts val="0"/>
              </a:spcAft>
              <a:buNone/>
            </a:pPr>
            <a:r>
              <a:rPr lang="tr-TR" b="0" dirty="0"/>
              <a:t>İstendiği veya ihtiyaç duyulduğu şekilde Scrum etkinliklerini sağlamak / kolaylaştırmak</a:t>
            </a:r>
          </a:p>
          <a:p>
            <a:pPr marL="0" lvl="0" indent="0" algn="l" rtl="0">
              <a:spcBef>
                <a:spcPts val="0"/>
              </a:spcBef>
              <a:spcAft>
                <a:spcPts val="0"/>
              </a:spcAft>
              <a:buNone/>
            </a:pPr>
            <a:r>
              <a:rPr lang="tr-TR" b="0" dirty="0" err="1"/>
              <a:t>Scrum'ın</a:t>
            </a:r>
            <a:r>
              <a:rPr lang="tr-TR" b="0" dirty="0"/>
              <a:t> henüz tam olarak benimsenmediği ve anlaşılmadığı organizasyonel ortamlarda Geliştirme Takımına koçluk yapmak</a:t>
            </a:r>
          </a:p>
          <a:p>
            <a:pPr marL="0" lvl="0" indent="0" algn="l" rtl="0">
              <a:spcBef>
                <a:spcPts val="0"/>
              </a:spcBef>
              <a:spcAft>
                <a:spcPts val="0"/>
              </a:spcAft>
              <a:buNone/>
            </a:pPr>
            <a:endParaRPr lang="tr-TR" b="0" dirty="0"/>
          </a:p>
          <a:p>
            <a:pPr marL="0" lvl="0" indent="0" algn="l" rtl="0">
              <a:spcBef>
                <a:spcPts val="0"/>
              </a:spcBef>
              <a:spcAft>
                <a:spcPts val="0"/>
              </a:spcAft>
              <a:buNone/>
            </a:pPr>
            <a:endParaRPr lang="tr-TR" dirty="0"/>
          </a:p>
          <a:p>
            <a:pPr marL="0" lvl="0" indent="0" algn="l" rtl="0">
              <a:spcBef>
                <a:spcPts val="0"/>
              </a:spcBef>
              <a:spcAft>
                <a:spcPts val="0"/>
              </a:spcAft>
              <a:buNone/>
            </a:pPr>
            <a:r>
              <a:rPr lang="tr-TR" dirty="0" err="1"/>
              <a:t>The</a:t>
            </a:r>
            <a:r>
              <a:rPr lang="tr-TR" dirty="0"/>
              <a:t> Scrum Master </a:t>
            </a:r>
            <a:r>
              <a:rPr lang="tr-TR" dirty="0" err="1"/>
              <a:t>serves</a:t>
            </a:r>
            <a:r>
              <a:rPr lang="tr-TR" dirty="0"/>
              <a:t> </a:t>
            </a:r>
            <a:r>
              <a:rPr lang="tr-TR" dirty="0" err="1"/>
              <a:t>to</a:t>
            </a:r>
            <a:r>
              <a:rPr lang="tr-TR" dirty="0"/>
              <a:t> </a:t>
            </a:r>
            <a:r>
              <a:rPr lang="tr-TR" dirty="0" err="1"/>
              <a:t>the</a:t>
            </a:r>
            <a:r>
              <a:rPr lang="tr-TR" dirty="0"/>
              <a:t> Development Team in </a:t>
            </a:r>
            <a:r>
              <a:rPr lang="tr-TR" dirty="0" err="1"/>
              <a:t>different</a:t>
            </a:r>
            <a:r>
              <a:rPr lang="tr-TR" dirty="0"/>
              <a:t> </a:t>
            </a:r>
            <a:r>
              <a:rPr lang="tr-TR" dirty="0" err="1"/>
              <a:t>ways</a:t>
            </a:r>
            <a:r>
              <a:rPr lang="tr-TR" dirty="0"/>
              <a:t>, </a:t>
            </a:r>
            <a:r>
              <a:rPr lang="tr-TR" dirty="0" err="1"/>
              <a:t>including</a:t>
            </a:r>
            <a:r>
              <a:rPr lang="tr-TR" dirty="0"/>
              <a:t>:</a:t>
            </a:r>
            <a:endParaRPr dirty="0"/>
          </a:p>
          <a:p>
            <a:pPr marL="0" lvl="0" indent="0" algn="l" rtl="0">
              <a:spcBef>
                <a:spcPts val="0"/>
              </a:spcBef>
              <a:spcAft>
                <a:spcPts val="0"/>
              </a:spcAft>
              <a:buNone/>
            </a:pPr>
            <a:endParaRPr dirty="0"/>
          </a:p>
          <a:p>
            <a:pPr marL="457200" lvl="0" indent="-323850" algn="l" rtl="0">
              <a:lnSpc>
                <a:spcPct val="115000"/>
              </a:lnSpc>
              <a:spcBef>
                <a:spcPts val="380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Helping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the</a:t>
            </a:r>
            <a:r>
              <a:rPr lang="tr-TR" sz="1500" dirty="0">
                <a:solidFill>
                  <a:schemeClr val="dk1"/>
                </a:solidFill>
                <a:highlight>
                  <a:srgbClr val="FFFFFF"/>
                </a:highlight>
                <a:latin typeface="Times New Roman"/>
                <a:ea typeface="Times New Roman"/>
                <a:cs typeface="Times New Roman"/>
                <a:sym typeface="Times New Roman"/>
              </a:rPr>
              <a:t> marketing </a:t>
            </a:r>
            <a:r>
              <a:rPr lang="tr-TR" sz="1500" dirty="0" err="1">
                <a:solidFill>
                  <a:schemeClr val="dk1"/>
                </a:solidFill>
                <a:highlight>
                  <a:srgbClr val="FFFFFF"/>
                </a:highlight>
                <a:latin typeface="Times New Roman"/>
                <a:ea typeface="Times New Roman"/>
                <a:cs typeface="Times New Roman"/>
                <a:sym typeface="Times New Roman"/>
              </a:rPr>
              <a:t>team</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build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value-added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goods</a:t>
            </a:r>
            <a:r>
              <a:rPr lang="tr-TR" sz="1500" dirty="0">
                <a:solidFill>
                  <a:schemeClr val="dk1"/>
                </a:solidFill>
                <a:highlight>
                  <a:srgbClr val="FFFFFF"/>
                </a:highlight>
                <a:latin typeface="Times New Roman"/>
                <a:ea typeface="Times New Roman"/>
                <a:cs typeface="Times New Roman"/>
                <a:sym typeface="Times New Roman"/>
              </a:rPr>
              <a:t>.</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Removing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barriers</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to</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success</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from</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the</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development</a:t>
            </a:r>
            <a:r>
              <a:rPr lang="tr-TR" sz="1500" dirty="0">
                <a:solidFill>
                  <a:schemeClr val="dk1"/>
                </a:solidFill>
                <a:highlight>
                  <a:srgbClr val="FFFFFF"/>
                </a:highlight>
                <a:latin typeface="Times New Roman"/>
                <a:ea typeface="Times New Roman"/>
                <a:cs typeface="Times New Roman"/>
                <a:sym typeface="Times New Roman"/>
              </a:rPr>
              <a:t> Team.</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Providing</a:t>
            </a:r>
            <a:r>
              <a:rPr lang="tr-TR" sz="1500" dirty="0">
                <a:solidFill>
                  <a:schemeClr val="dk1"/>
                </a:solidFill>
                <a:highlight>
                  <a:srgbClr val="FFFFFF"/>
                </a:highlight>
                <a:latin typeface="Times New Roman"/>
                <a:ea typeface="Times New Roman"/>
                <a:cs typeface="Times New Roman"/>
                <a:sym typeface="Times New Roman"/>
              </a:rPr>
              <a:t> Scrum </a:t>
            </a:r>
            <a:r>
              <a:rPr lang="tr-TR" sz="1500" dirty="0" err="1">
                <a:solidFill>
                  <a:schemeClr val="dk1"/>
                </a:solidFill>
                <a:highlight>
                  <a:srgbClr val="FFFFFF"/>
                </a:highlight>
                <a:latin typeface="Times New Roman"/>
                <a:ea typeface="Times New Roman"/>
                <a:cs typeface="Times New Roman"/>
                <a:sym typeface="Times New Roman"/>
              </a:rPr>
              <a:t>events</a:t>
            </a:r>
            <a:r>
              <a:rPr lang="tr-TR" sz="1500" dirty="0">
                <a:solidFill>
                  <a:schemeClr val="dk1"/>
                </a:solidFill>
                <a:highlight>
                  <a:srgbClr val="FFFFFF"/>
                </a:highlight>
                <a:latin typeface="Times New Roman"/>
                <a:ea typeface="Times New Roman"/>
                <a:cs typeface="Times New Roman"/>
                <a:sym typeface="Times New Roman"/>
              </a:rPr>
              <a:t> as </a:t>
            </a:r>
            <a:r>
              <a:rPr lang="tr-TR" sz="1500" dirty="0" err="1">
                <a:solidFill>
                  <a:schemeClr val="dk1"/>
                </a:solidFill>
                <a:highlight>
                  <a:srgbClr val="FFFFFF"/>
                </a:highlight>
                <a:latin typeface="Times New Roman"/>
                <a:ea typeface="Times New Roman"/>
                <a:cs typeface="Times New Roman"/>
                <a:sym typeface="Times New Roman"/>
              </a:rPr>
              <a:t>requested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or</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required</a:t>
            </a:r>
            <a:r>
              <a:rPr lang="tr-TR" sz="1500" dirty="0">
                <a:solidFill>
                  <a:schemeClr val="dk1"/>
                </a:solidFill>
                <a:highlight>
                  <a:srgbClr val="FFFFFF"/>
                </a:highlight>
                <a:latin typeface="Times New Roman"/>
                <a:ea typeface="Times New Roman"/>
                <a:cs typeface="Times New Roman"/>
                <a:sym typeface="Times New Roman"/>
              </a:rPr>
              <a:t>.</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tr-TR" sz="1500" dirty="0" err="1">
                <a:solidFill>
                  <a:schemeClr val="dk1"/>
                </a:solidFill>
                <a:highlight>
                  <a:srgbClr val="FFFFFF"/>
                </a:highlight>
                <a:latin typeface="Times New Roman"/>
                <a:ea typeface="Times New Roman"/>
                <a:cs typeface="Times New Roman"/>
                <a:sym typeface="Times New Roman"/>
              </a:rPr>
              <a:t>Coaching</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the</a:t>
            </a:r>
            <a:r>
              <a:rPr lang="tr-TR" sz="1500" dirty="0">
                <a:solidFill>
                  <a:schemeClr val="dk1"/>
                </a:solidFill>
                <a:highlight>
                  <a:srgbClr val="FFFFFF"/>
                </a:highlight>
                <a:latin typeface="Times New Roman"/>
                <a:ea typeface="Times New Roman"/>
                <a:cs typeface="Times New Roman"/>
                <a:sym typeface="Times New Roman"/>
              </a:rPr>
              <a:t> Development </a:t>
            </a:r>
            <a:r>
              <a:rPr lang="tr-TR" sz="1500" dirty="0" err="1">
                <a:solidFill>
                  <a:schemeClr val="dk1"/>
                </a:solidFill>
                <a:highlight>
                  <a:srgbClr val="FFFFFF"/>
                </a:highlight>
                <a:latin typeface="Times New Roman"/>
                <a:ea typeface="Times New Roman"/>
                <a:cs typeface="Times New Roman"/>
                <a:sym typeface="Times New Roman"/>
              </a:rPr>
              <a:t>team</a:t>
            </a:r>
            <a:r>
              <a:rPr lang="tr-TR" sz="1500" dirty="0">
                <a:solidFill>
                  <a:schemeClr val="dk1"/>
                </a:solidFill>
                <a:highlight>
                  <a:srgbClr val="FFFFFF"/>
                </a:highlight>
                <a:latin typeface="Times New Roman"/>
                <a:ea typeface="Times New Roman"/>
                <a:cs typeface="Times New Roman"/>
                <a:sym typeface="Times New Roman"/>
              </a:rPr>
              <a:t> in </a:t>
            </a:r>
            <a:r>
              <a:rPr lang="tr-TR" sz="1500" dirty="0" err="1">
                <a:solidFill>
                  <a:schemeClr val="dk1"/>
                </a:solidFill>
                <a:highlight>
                  <a:srgbClr val="FFFFFF"/>
                </a:highlight>
                <a:latin typeface="Times New Roman"/>
                <a:ea typeface="Times New Roman"/>
                <a:cs typeface="Times New Roman"/>
                <a:sym typeface="Times New Roman"/>
              </a:rPr>
              <a:t>corporate</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environments</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where</a:t>
            </a:r>
            <a:r>
              <a:rPr lang="tr-TR" sz="1500" dirty="0">
                <a:solidFill>
                  <a:schemeClr val="dk1"/>
                </a:solidFill>
                <a:highlight>
                  <a:srgbClr val="FFFFFF"/>
                </a:highlight>
                <a:latin typeface="Times New Roman"/>
                <a:ea typeface="Times New Roman"/>
                <a:cs typeface="Times New Roman"/>
                <a:sym typeface="Times New Roman"/>
              </a:rPr>
              <a:t> Scrum is </a:t>
            </a:r>
            <a:r>
              <a:rPr lang="tr-TR" sz="1500" dirty="0" err="1">
                <a:solidFill>
                  <a:schemeClr val="dk1"/>
                </a:solidFill>
                <a:highlight>
                  <a:srgbClr val="FFFFFF"/>
                </a:highlight>
                <a:latin typeface="Times New Roman"/>
                <a:ea typeface="Times New Roman"/>
                <a:cs typeface="Times New Roman"/>
                <a:sym typeface="Times New Roman"/>
              </a:rPr>
              <a:t>still</a:t>
            </a:r>
            <a:r>
              <a:rPr lang="tr-TR" sz="1500" dirty="0">
                <a:solidFill>
                  <a:schemeClr val="dk1"/>
                </a:solidFill>
                <a:highlight>
                  <a:srgbClr val="FFFFFF"/>
                </a:highlight>
                <a:latin typeface="Times New Roman"/>
                <a:ea typeface="Times New Roman"/>
                <a:cs typeface="Times New Roman"/>
                <a:sym typeface="Times New Roman"/>
              </a:rPr>
              <a:t> not </a:t>
            </a:r>
            <a:r>
              <a:rPr lang="tr-TR" sz="1500" dirty="0" err="1">
                <a:solidFill>
                  <a:schemeClr val="dk1"/>
                </a:solidFill>
                <a:highlight>
                  <a:srgbClr val="FFFFFF"/>
                </a:highlight>
                <a:latin typeface="Times New Roman"/>
                <a:ea typeface="Times New Roman"/>
                <a:cs typeface="Times New Roman"/>
                <a:sym typeface="Times New Roman"/>
              </a:rPr>
              <a:t>completely</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implemented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and</a:t>
            </a:r>
            <a:r>
              <a:rPr lang="tr-TR" sz="1500" dirty="0">
                <a:solidFill>
                  <a:schemeClr val="dk1"/>
                </a:solidFill>
                <a:highlight>
                  <a:srgbClr val="FFFFFF"/>
                </a:highlight>
                <a:latin typeface="Times New Roman"/>
                <a:ea typeface="Times New Roman"/>
                <a:cs typeface="Times New Roman"/>
                <a:sym typeface="Times New Roman"/>
              </a:rPr>
              <a:t> </a:t>
            </a:r>
            <a:r>
              <a:rPr lang="tr-TR" sz="1500" dirty="0" err="1">
                <a:solidFill>
                  <a:schemeClr val="dk1"/>
                </a:solidFill>
                <a:highlight>
                  <a:srgbClr val="FFFFFF"/>
                </a:highlight>
                <a:latin typeface="Times New Roman"/>
                <a:ea typeface="Times New Roman"/>
                <a:cs typeface="Times New Roman"/>
                <a:sym typeface="Times New Roman"/>
              </a:rPr>
              <a:t>recognized</a:t>
            </a:r>
            <a:r>
              <a:rPr lang="tr-TR" sz="1500" dirty="0">
                <a:solidFill>
                  <a:schemeClr val="dk1"/>
                </a:solidFill>
                <a:highlight>
                  <a:srgbClr val="FFFFFF"/>
                </a:highlight>
                <a:latin typeface="Times New Roman"/>
                <a:ea typeface="Times New Roman"/>
                <a:cs typeface="Times New Roman"/>
                <a:sym typeface="Times New Roman"/>
              </a:rPr>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bb74fd3b0a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bb74fd3b0a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solidFill>
                  <a:schemeClr val="dk1"/>
                </a:solidFill>
              </a:rPr>
              <a:t>🍐 </a:t>
            </a:r>
            <a:r>
              <a:rPr lang="tr-TR" b="1" dirty="0" err="1">
                <a:solidFill>
                  <a:schemeClr val="dk1"/>
                </a:solidFill>
              </a:rPr>
              <a:t>This</a:t>
            </a:r>
            <a:r>
              <a:rPr lang="tr-TR" b="1" dirty="0">
                <a:solidFill>
                  <a:schemeClr val="dk1"/>
                </a:solidFill>
              </a:rPr>
              <a:t> is a </a:t>
            </a:r>
            <a:r>
              <a:rPr lang="tr-TR" b="1" dirty="0" err="1">
                <a:solidFill>
                  <a:schemeClr val="dk1"/>
                </a:solidFill>
              </a:rPr>
              <a:t>Pear</a:t>
            </a:r>
            <a:r>
              <a:rPr lang="tr-TR" b="1" dirty="0">
                <a:solidFill>
                  <a:schemeClr val="dk1"/>
                </a:solidFill>
              </a:rPr>
              <a:t> </a:t>
            </a:r>
            <a:r>
              <a:rPr lang="tr-TR" b="1" dirty="0" err="1">
                <a:solidFill>
                  <a:schemeClr val="dk1"/>
                </a:solidFill>
              </a:rPr>
              <a:t>Deck</a:t>
            </a:r>
            <a:r>
              <a:rPr lang="tr-TR" b="1" dirty="0">
                <a:solidFill>
                  <a:schemeClr val="dk1"/>
                </a:solidFill>
              </a:rPr>
              <a:t> </a:t>
            </a:r>
            <a:r>
              <a:rPr lang="tr-TR" b="1" dirty="0" err="1">
                <a:solidFill>
                  <a:schemeClr val="dk1"/>
                </a:solidFill>
              </a:rPr>
              <a:t>Multiple</a:t>
            </a:r>
            <a:r>
              <a:rPr lang="tr-TR" b="1" dirty="0">
                <a:solidFill>
                  <a:schemeClr val="dk1"/>
                </a:solidFill>
              </a:rPr>
              <a:t> </a:t>
            </a:r>
            <a:r>
              <a:rPr lang="tr-TR" b="1" dirty="0" err="1">
                <a:solidFill>
                  <a:schemeClr val="dk1"/>
                </a:solidFill>
              </a:rPr>
              <a:t>Choice</a:t>
            </a:r>
            <a:r>
              <a:rPr lang="tr-TR" b="1" dirty="0">
                <a:solidFill>
                  <a:schemeClr val="dk1"/>
                </a:solidFill>
              </a:rPr>
              <a:t> </a:t>
            </a:r>
            <a:r>
              <a:rPr lang="tr-TR" b="1" dirty="0" err="1">
                <a:solidFill>
                  <a:schemeClr val="dk1"/>
                </a:solidFill>
              </a:rPr>
              <a:t>Slide</a:t>
            </a:r>
            <a:r>
              <a:rPr lang="tr-TR" b="1" dirty="0">
                <a:solidFill>
                  <a:schemeClr val="dk1"/>
                </a:solidFill>
              </a:rPr>
              <a:t>. </a:t>
            </a:r>
            <a:r>
              <a:rPr lang="tr-TR" b="1" dirty="0" err="1">
                <a:solidFill>
                  <a:schemeClr val="dk1"/>
                </a:solidFill>
              </a:rPr>
              <a:t>Your</a:t>
            </a:r>
            <a:r>
              <a:rPr lang="tr-TR" b="1" dirty="0">
                <a:solidFill>
                  <a:schemeClr val="dk1"/>
                </a:solidFill>
              </a:rPr>
              <a:t> </a:t>
            </a:r>
            <a:r>
              <a:rPr lang="tr-TR" b="1" dirty="0" err="1">
                <a:solidFill>
                  <a:schemeClr val="dk1"/>
                </a:solidFill>
              </a:rPr>
              <a:t>current</a:t>
            </a:r>
            <a:r>
              <a:rPr lang="tr-TR" b="1" dirty="0">
                <a:solidFill>
                  <a:schemeClr val="dk1"/>
                </a:solidFill>
              </a:rPr>
              <a:t> </a:t>
            </a:r>
            <a:r>
              <a:rPr lang="tr-TR" b="1" dirty="0" err="1">
                <a:solidFill>
                  <a:schemeClr val="dk1"/>
                </a:solidFill>
              </a:rPr>
              <a:t>options</a:t>
            </a:r>
            <a:r>
              <a:rPr lang="tr-TR" b="1" dirty="0">
                <a:solidFill>
                  <a:schemeClr val="dk1"/>
                </a:solidFill>
              </a:rPr>
              <a:t> </a:t>
            </a:r>
            <a:r>
              <a:rPr lang="tr-TR" b="1" dirty="0" err="1">
                <a:solidFill>
                  <a:schemeClr val="dk1"/>
                </a:solidFill>
              </a:rPr>
              <a:t>are</a:t>
            </a:r>
            <a:r>
              <a:rPr lang="tr-TR" b="1" dirty="0">
                <a:solidFill>
                  <a:schemeClr val="dk1"/>
                </a:solidFill>
              </a:rPr>
              <a:t>: A: </a:t>
            </a:r>
            <a:r>
              <a:rPr lang="tr-TR" b="1" dirty="0" err="1">
                <a:solidFill>
                  <a:schemeClr val="dk1"/>
                </a:solidFill>
              </a:rPr>
              <a:t>Dictates</a:t>
            </a:r>
            <a:r>
              <a:rPr lang="tr-TR" b="1" dirty="0">
                <a:solidFill>
                  <a:schemeClr val="dk1"/>
                </a:solidFill>
              </a:rPr>
              <a:t> </a:t>
            </a:r>
            <a:r>
              <a:rPr lang="tr-TR" b="1" dirty="0" err="1">
                <a:solidFill>
                  <a:schemeClr val="dk1"/>
                </a:solidFill>
              </a:rPr>
              <a:t>the</a:t>
            </a:r>
            <a:r>
              <a:rPr lang="tr-TR" b="1" dirty="0">
                <a:solidFill>
                  <a:schemeClr val="dk1"/>
                </a:solidFill>
              </a:rPr>
              <a:t> </a:t>
            </a:r>
            <a:r>
              <a:rPr lang="tr-TR" b="1" dirty="0" err="1">
                <a:solidFill>
                  <a:schemeClr val="dk1"/>
                </a:solidFill>
              </a:rPr>
              <a:t>development</a:t>
            </a:r>
            <a:r>
              <a:rPr lang="tr-TR" b="1" dirty="0">
                <a:solidFill>
                  <a:schemeClr val="dk1"/>
                </a:solidFill>
              </a:rPr>
              <a:t> </a:t>
            </a:r>
            <a:r>
              <a:rPr lang="tr-TR" b="1" dirty="0" err="1">
                <a:solidFill>
                  <a:schemeClr val="dk1"/>
                </a:solidFill>
              </a:rPr>
              <a:t>team</a:t>
            </a:r>
            <a:r>
              <a:rPr lang="tr-TR" b="1" dirty="0">
                <a:solidFill>
                  <a:schemeClr val="dk1"/>
                </a:solidFill>
              </a:rPr>
              <a:t> how </a:t>
            </a:r>
            <a:r>
              <a:rPr lang="tr-TR" b="1" dirty="0" err="1">
                <a:solidFill>
                  <a:schemeClr val="dk1"/>
                </a:solidFill>
              </a:rPr>
              <a:t>to</a:t>
            </a:r>
            <a:r>
              <a:rPr lang="tr-TR" b="1" dirty="0">
                <a:solidFill>
                  <a:schemeClr val="dk1"/>
                </a:solidFill>
              </a:rPr>
              <a:t> do </a:t>
            </a:r>
            <a:r>
              <a:rPr lang="tr-TR" b="1" dirty="0" err="1">
                <a:solidFill>
                  <a:schemeClr val="dk1"/>
                </a:solidFill>
              </a:rPr>
              <a:t>things</a:t>
            </a:r>
            <a:r>
              <a:rPr lang="tr-TR" b="1" dirty="0">
                <a:solidFill>
                  <a:schemeClr val="dk1"/>
                </a:solidFill>
              </a:rPr>
              <a:t>, B: </a:t>
            </a:r>
            <a:r>
              <a:rPr lang="tr-TR" b="1" dirty="0" err="1">
                <a:solidFill>
                  <a:schemeClr val="dk1"/>
                </a:solidFill>
              </a:rPr>
              <a:t>Orders</a:t>
            </a:r>
            <a:r>
              <a:rPr lang="tr-TR" b="1" dirty="0">
                <a:solidFill>
                  <a:schemeClr val="dk1"/>
                </a:solidFill>
              </a:rPr>
              <a:t> </a:t>
            </a:r>
            <a:r>
              <a:rPr lang="tr-TR" b="1" dirty="0" err="1">
                <a:solidFill>
                  <a:schemeClr val="dk1"/>
                </a:solidFill>
              </a:rPr>
              <a:t>the</a:t>
            </a:r>
            <a:r>
              <a:rPr lang="tr-TR" b="1" dirty="0">
                <a:solidFill>
                  <a:schemeClr val="dk1"/>
                </a:solidFill>
              </a:rPr>
              <a:t> </a:t>
            </a:r>
            <a:r>
              <a:rPr lang="tr-TR" b="1" dirty="0" err="1">
                <a:solidFill>
                  <a:schemeClr val="dk1"/>
                </a:solidFill>
              </a:rPr>
              <a:t>items</a:t>
            </a:r>
            <a:r>
              <a:rPr lang="tr-TR" b="1" dirty="0">
                <a:solidFill>
                  <a:schemeClr val="dk1"/>
                </a:solidFill>
              </a:rPr>
              <a:t> in </a:t>
            </a:r>
            <a:r>
              <a:rPr lang="tr-TR" b="1" dirty="0" err="1">
                <a:solidFill>
                  <a:schemeClr val="dk1"/>
                </a:solidFill>
              </a:rPr>
              <a:t>the</a:t>
            </a:r>
            <a:r>
              <a:rPr lang="tr-TR" b="1" dirty="0">
                <a:solidFill>
                  <a:schemeClr val="dk1"/>
                </a:solidFill>
              </a:rPr>
              <a:t> Product </a:t>
            </a:r>
            <a:r>
              <a:rPr lang="tr-TR" b="1" dirty="0" err="1">
                <a:solidFill>
                  <a:schemeClr val="dk1"/>
                </a:solidFill>
              </a:rPr>
              <a:t>Backlog</a:t>
            </a:r>
            <a:r>
              <a:rPr lang="tr-TR" b="1" dirty="0">
                <a:solidFill>
                  <a:schemeClr val="dk1"/>
                </a:solidFill>
              </a:rPr>
              <a:t> </a:t>
            </a:r>
            <a:r>
              <a:rPr lang="tr-TR" b="1" dirty="0" err="1">
                <a:solidFill>
                  <a:schemeClr val="dk1"/>
                </a:solidFill>
              </a:rPr>
              <a:t>to</a:t>
            </a:r>
            <a:r>
              <a:rPr lang="tr-TR" b="1" dirty="0">
                <a:solidFill>
                  <a:schemeClr val="dk1"/>
                </a:solidFill>
              </a:rPr>
              <a:t> </a:t>
            </a:r>
            <a:r>
              <a:rPr lang="tr-TR" b="1" dirty="0" err="1">
                <a:solidFill>
                  <a:schemeClr val="dk1"/>
                </a:solidFill>
              </a:rPr>
              <a:t>best</a:t>
            </a:r>
            <a:r>
              <a:rPr lang="tr-TR" b="1" dirty="0">
                <a:solidFill>
                  <a:schemeClr val="dk1"/>
                </a:solidFill>
              </a:rPr>
              <a:t> </a:t>
            </a:r>
            <a:r>
              <a:rPr lang="tr-TR" b="1" dirty="0" err="1">
                <a:solidFill>
                  <a:schemeClr val="dk1"/>
                </a:solidFill>
              </a:rPr>
              <a:t>achieve</a:t>
            </a:r>
            <a:r>
              <a:rPr lang="tr-TR" b="1" dirty="0">
                <a:solidFill>
                  <a:schemeClr val="dk1"/>
                </a:solidFill>
              </a:rPr>
              <a:t> </a:t>
            </a:r>
            <a:r>
              <a:rPr lang="tr-TR" b="1" dirty="0" err="1">
                <a:solidFill>
                  <a:schemeClr val="dk1"/>
                </a:solidFill>
              </a:rPr>
              <a:t>goals</a:t>
            </a:r>
            <a:r>
              <a:rPr lang="tr-TR" b="1" dirty="0">
                <a:solidFill>
                  <a:schemeClr val="dk1"/>
                </a:solidFill>
              </a:rPr>
              <a:t> </a:t>
            </a:r>
            <a:r>
              <a:rPr lang="tr-TR" b="1" dirty="0" err="1">
                <a:solidFill>
                  <a:schemeClr val="dk1"/>
                </a:solidFill>
              </a:rPr>
              <a:t>and</a:t>
            </a:r>
            <a:r>
              <a:rPr lang="tr-TR" b="1" dirty="0">
                <a:solidFill>
                  <a:schemeClr val="dk1"/>
                </a:solidFill>
              </a:rPr>
              <a:t> </a:t>
            </a:r>
            <a:r>
              <a:rPr lang="tr-TR" b="1" dirty="0" err="1">
                <a:solidFill>
                  <a:schemeClr val="dk1"/>
                </a:solidFill>
              </a:rPr>
              <a:t>missions</a:t>
            </a:r>
            <a:r>
              <a:rPr lang="tr-TR" b="1" dirty="0">
                <a:solidFill>
                  <a:schemeClr val="dk1"/>
                </a:solidFill>
              </a:rPr>
              <a:t>, C: </a:t>
            </a:r>
            <a:r>
              <a:rPr lang="tr-TR" b="1" dirty="0" err="1">
                <a:solidFill>
                  <a:schemeClr val="dk1"/>
                </a:solidFill>
              </a:rPr>
              <a:t>Serves</a:t>
            </a:r>
            <a:r>
              <a:rPr lang="tr-TR" b="1" dirty="0">
                <a:solidFill>
                  <a:schemeClr val="dk1"/>
                </a:solidFill>
              </a:rPr>
              <a:t> </a:t>
            </a:r>
            <a:r>
              <a:rPr lang="tr-TR" b="1" dirty="0" err="1">
                <a:solidFill>
                  <a:schemeClr val="dk1"/>
                </a:solidFill>
              </a:rPr>
              <a:t>the</a:t>
            </a:r>
            <a:r>
              <a:rPr lang="tr-TR" b="1" dirty="0">
                <a:solidFill>
                  <a:schemeClr val="dk1"/>
                </a:solidFill>
              </a:rPr>
              <a:t> </a:t>
            </a:r>
            <a:r>
              <a:rPr lang="tr-TR" b="1" dirty="0" err="1">
                <a:solidFill>
                  <a:schemeClr val="dk1"/>
                </a:solidFill>
              </a:rPr>
              <a:t>development</a:t>
            </a:r>
            <a:r>
              <a:rPr lang="tr-TR" b="1" dirty="0">
                <a:solidFill>
                  <a:schemeClr val="dk1"/>
                </a:solidFill>
              </a:rPr>
              <a:t> </a:t>
            </a:r>
            <a:r>
              <a:rPr lang="tr-TR" b="1" dirty="0" err="1">
                <a:solidFill>
                  <a:schemeClr val="dk1"/>
                </a:solidFill>
              </a:rPr>
              <a:t>team</a:t>
            </a:r>
            <a:r>
              <a:rPr lang="tr-TR" b="1" dirty="0">
                <a:solidFill>
                  <a:schemeClr val="dk1"/>
                </a:solidFill>
              </a:rPr>
              <a:t> </a:t>
            </a:r>
            <a:r>
              <a:rPr lang="tr-TR" b="1" dirty="0" err="1">
                <a:solidFill>
                  <a:schemeClr val="dk1"/>
                </a:solidFill>
              </a:rPr>
              <a:t>and</a:t>
            </a:r>
            <a:r>
              <a:rPr lang="tr-TR" b="1" dirty="0">
                <a:solidFill>
                  <a:schemeClr val="dk1"/>
                </a:solidFill>
              </a:rPr>
              <a:t> </a:t>
            </a:r>
            <a:r>
              <a:rPr lang="tr-TR" b="1" dirty="0" err="1">
                <a:solidFill>
                  <a:schemeClr val="dk1"/>
                </a:solidFill>
              </a:rPr>
              <a:t>shields</a:t>
            </a:r>
            <a:r>
              <a:rPr lang="tr-TR" b="1" dirty="0">
                <a:solidFill>
                  <a:schemeClr val="dk1"/>
                </a:solidFill>
              </a:rPr>
              <a:t> </a:t>
            </a:r>
            <a:r>
              <a:rPr lang="tr-TR" b="1" dirty="0" err="1">
                <a:solidFill>
                  <a:schemeClr val="dk1"/>
                </a:solidFill>
              </a:rPr>
              <a:t>them</a:t>
            </a:r>
            <a:r>
              <a:rPr lang="tr-TR" b="1" dirty="0">
                <a:solidFill>
                  <a:schemeClr val="dk1"/>
                </a:solidFill>
              </a:rPr>
              <a:t> </a:t>
            </a:r>
            <a:r>
              <a:rPr lang="tr-TR" b="1" dirty="0" err="1">
                <a:solidFill>
                  <a:schemeClr val="dk1"/>
                </a:solidFill>
              </a:rPr>
              <a:t>from</a:t>
            </a:r>
            <a:r>
              <a:rPr lang="tr-TR" b="1" dirty="0">
                <a:solidFill>
                  <a:schemeClr val="dk1"/>
                </a:solidFill>
              </a:rPr>
              <a:t> </a:t>
            </a:r>
            <a:r>
              <a:rPr lang="tr-TR" b="1" dirty="0" err="1">
                <a:solidFill>
                  <a:schemeClr val="dk1"/>
                </a:solidFill>
              </a:rPr>
              <a:t>any</a:t>
            </a:r>
            <a:r>
              <a:rPr lang="tr-TR" b="1" dirty="0">
                <a:solidFill>
                  <a:schemeClr val="dk1"/>
                </a:solidFill>
              </a:rPr>
              <a:t> </a:t>
            </a:r>
            <a:r>
              <a:rPr lang="tr-TR" b="1" dirty="0" err="1">
                <a:solidFill>
                  <a:schemeClr val="dk1"/>
                </a:solidFill>
              </a:rPr>
              <a:t>distractions</a:t>
            </a:r>
            <a:r>
              <a:rPr lang="tr-TR" b="1" dirty="0">
                <a:solidFill>
                  <a:schemeClr val="dk1"/>
                </a:solidFill>
              </a:rPr>
              <a:t>, </a:t>
            </a:r>
            <a:endParaRPr b="1" dirty="0">
              <a:solidFill>
                <a:schemeClr val="dk1"/>
              </a:solidFill>
            </a:endParaRPr>
          </a:p>
          <a:p>
            <a:pPr marL="0" lvl="0" indent="0" algn="l" rtl="0">
              <a:spcBef>
                <a:spcPts val="0"/>
              </a:spcBef>
              <a:spcAft>
                <a:spcPts val="0"/>
              </a:spcAft>
              <a:buNone/>
            </a:pPr>
            <a:r>
              <a:rPr lang="tr-TR" b="1" dirty="0">
                <a:solidFill>
                  <a:schemeClr val="dk1"/>
                </a:solidFill>
              </a:rPr>
              <a:t>🍐  </a:t>
            </a:r>
            <a:r>
              <a:rPr lang="tr-TR" b="1" dirty="0" err="1">
                <a:solidFill>
                  <a:schemeClr val="dk1"/>
                </a:solidFill>
              </a:rPr>
              <a:t>To</a:t>
            </a:r>
            <a:r>
              <a:rPr lang="tr-TR" b="1" dirty="0">
                <a:solidFill>
                  <a:schemeClr val="dk1"/>
                </a:solidFill>
              </a:rPr>
              <a:t> </a:t>
            </a:r>
            <a:r>
              <a:rPr lang="tr-TR" b="1" dirty="0" err="1">
                <a:solidFill>
                  <a:schemeClr val="dk1"/>
                </a:solidFill>
              </a:rPr>
              <a:t>edit</a:t>
            </a:r>
            <a:r>
              <a:rPr lang="tr-TR" b="1" dirty="0">
                <a:solidFill>
                  <a:schemeClr val="dk1"/>
                </a:solidFill>
              </a:rPr>
              <a:t> </a:t>
            </a:r>
            <a:r>
              <a:rPr lang="tr-TR" b="1" dirty="0" err="1">
                <a:solidFill>
                  <a:schemeClr val="dk1"/>
                </a:solidFill>
              </a:rPr>
              <a:t>the</a:t>
            </a:r>
            <a:r>
              <a:rPr lang="tr-TR" b="1" dirty="0">
                <a:solidFill>
                  <a:schemeClr val="dk1"/>
                </a:solidFill>
              </a:rPr>
              <a:t> </a:t>
            </a:r>
            <a:r>
              <a:rPr lang="tr-TR" b="1" dirty="0" err="1">
                <a:solidFill>
                  <a:schemeClr val="dk1"/>
                </a:solidFill>
              </a:rPr>
              <a:t>type</a:t>
            </a:r>
            <a:r>
              <a:rPr lang="tr-TR" b="1" dirty="0">
                <a:solidFill>
                  <a:schemeClr val="dk1"/>
                </a:solidFill>
              </a:rPr>
              <a:t> of </a:t>
            </a:r>
            <a:r>
              <a:rPr lang="tr-TR" b="1" dirty="0" err="1">
                <a:solidFill>
                  <a:schemeClr val="dk1"/>
                </a:solidFill>
              </a:rPr>
              <a:t>question</a:t>
            </a:r>
            <a:r>
              <a:rPr lang="tr-TR" b="1" dirty="0">
                <a:solidFill>
                  <a:schemeClr val="dk1"/>
                </a:solidFill>
              </a:rPr>
              <a:t> </a:t>
            </a:r>
            <a:r>
              <a:rPr lang="tr-TR" b="1" dirty="0" err="1">
                <a:solidFill>
                  <a:schemeClr val="dk1"/>
                </a:solidFill>
              </a:rPr>
              <a:t>or</a:t>
            </a:r>
            <a:r>
              <a:rPr lang="tr-TR" b="1" dirty="0">
                <a:solidFill>
                  <a:schemeClr val="dk1"/>
                </a:solidFill>
              </a:rPr>
              <a:t> </a:t>
            </a:r>
            <a:r>
              <a:rPr lang="tr-TR" b="1" dirty="0" err="1">
                <a:solidFill>
                  <a:schemeClr val="dk1"/>
                </a:solidFill>
              </a:rPr>
              <a:t>choices</a:t>
            </a:r>
            <a:r>
              <a:rPr lang="tr-TR" b="1" dirty="0">
                <a:solidFill>
                  <a:schemeClr val="dk1"/>
                </a:solidFill>
              </a:rPr>
              <a:t>, </a:t>
            </a:r>
            <a:r>
              <a:rPr lang="tr-TR" b="1" dirty="0" err="1">
                <a:solidFill>
                  <a:schemeClr val="dk1"/>
                </a:solidFill>
              </a:rPr>
              <a:t>go</a:t>
            </a:r>
            <a:r>
              <a:rPr lang="tr-TR" b="1" dirty="0">
                <a:solidFill>
                  <a:schemeClr val="dk1"/>
                </a:solidFill>
              </a:rPr>
              <a:t> </a:t>
            </a:r>
            <a:r>
              <a:rPr lang="tr-TR" b="1" dirty="0" err="1">
                <a:solidFill>
                  <a:schemeClr val="dk1"/>
                </a:solidFill>
              </a:rPr>
              <a:t>back</a:t>
            </a:r>
            <a:r>
              <a:rPr lang="tr-TR" b="1" dirty="0">
                <a:solidFill>
                  <a:schemeClr val="dk1"/>
                </a:solidFill>
              </a:rPr>
              <a:t> </a:t>
            </a:r>
            <a:r>
              <a:rPr lang="tr-TR" b="1" dirty="0" err="1">
                <a:solidFill>
                  <a:schemeClr val="dk1"/>
                </a:solidFill>
              </a:rPr>
              <a:t>to</a:t>
            </a:r>
            <a:r>
              <a:rPr lang="tr-TR" b="1" dirty="0">
                <a:solidFill>
                  <a:schemeClr val="dk1"/>
                </a:solidFill>
              </a:rPr>
              <a:t> </a:t>
            </a:r>
            <a:r>
              <a:rPr lang="tr-TR" b="1" dirty="0" err="1">
                <a:solidFill>
                  <a:schemeClr val="dk1"/>
                </a:solidFill>
              </a:rPr>
              <a:t>the</a:t>
            </a:r>
            <a:r>
              <a:rPr lang="tr-TR" b="1" dirty="0">
                <a:solidFill>
                  <a:schemeClr val="dk1"/>
                </a:solidFill>
              </a:rPr>
              <a:t> "Ask </a:t>
            </a:r>
            <a:r>
              <a:rPr lang="tr-TR" b="1" dirty="0" err="1">
                <a:solidFill>
                  <a:schemeClr val="dk1"/>
                </a:solidFill>
              </a:rPr>
              <a:t>Students</a:t>
            </a:r>
            <a:r>
              <a:rPr lang="tr-TR" b="1" dirty="0">
                <a:solidFill>
                  <a:schemeClr val="dk1"/>
                </a:solidFill>
              </a:rPr>
              <a:t> a </a:t>
            </a:r>
            <a:r>
              <a:rPr lang="tr-TR" b="1" dirty="0" err="1">
                <a:solidFill>
                  <a:schemeClr val="dk1"/>
                </a:solidFill>
              </a:rPr>
              <a:t>Question</a:t>
            </a:r>
            <a:r>
              <a:rPr lang="tr-TR" b="1" dirty="0">
                <a:solidFill>
                  <a:schemeClr val="dk1"/>
                </a:solidFill>
              </a:rPr>
              <a:t>" in </a:t>
            </a:r>
            <a:r>
              <a:rPr lang="tr-TR" b="1" dirty="0" err="1">
                <a:solidFill>
                  <a:schemeClr val="dk1"/>
                </a:solidFill>
              </a:rPr>
              <a:t>the</a:t>
            </a:r>
            <a:r>
              <a:rPr lang="tr-TR" b="1" dirty="0">
                <a:solidFill>
                  <a:schemeClr val="dk1"/>
                </a:solidFill>
              </a:rPr>
              <a:t> </a:t>
            </a:r>
            <a:r>
              <a:rPr lang="tr-TR" b="1" dirty="0" err="1">
                <a:solidFill>
                  <a:schemeClr val="dk1"/>
                </a:solidFill>
              </a:rPr>
              <a:t>Pear</a:t>
            </a:r>
            <a:r>
              <a:rPr lang="tr-TR" b="1" dirty="0">
                <a:solidFill>
                  <a:schemeClr val="dk1"/>
                </a:solidFill>
              </a:rPr>
              <a:t> </a:t>
            </a:r>
            <a:r>
              <a:rPr lang="tr-TR" b="1" dirty="0" err="1">
                <a:solidFill>
                  <a:schemeClr val="dk1"/>
                </a:solidFill>
              </a:rPr>
              <a:t>Deck</a:t>
            </a:r>
            <a:r>
              <a:rPr lang="tr-TR" b="1" dirty="0">
                <a:solidFill>
                  <a:schemeClr val="dk1"/>
                </a:solidFill>
              </a:rPr>
              <a:t> </a:t>
            </a:r>
            <a:r>
              <a:rPr lang="tr-TR" b="1" dirty="0" err="1">
                <a:solidFill>
                  <a:schemeClr val="dk1"/>
                </a:solidFill>
              </a:rPr>
              <a:t>sidebar</a:t>
            </a:r>
            <a:r>
              <a:rPr lang="tr-TR" b="1" dirty="0">
                <a:solidFill>
                  <a:schemeClr val="dk1"/>
                </a:solidFill>
              </a:rPr>
              <a:t>.</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tr-TR" b="1" dirty="0" err="1">
                <a:solidFill>
                  <a:schemeClr val="dk1"/>
                </a:solidFill>
              </a:rPr>
              <a:t>who</a:t>
            </a:r>
            <a:r>
              <a:rPr lang="tr-TR" b="1" dirty="0">
                <a:solidFill>
                  <a:schemeClr val="dk1"/>
                </a:solidFill>
              </a:rPr>
              <a:t> is </a:t>
            </a:r>
            <a:r>
              <a:rPr lang="tr-TR" b="1" dirty="0" err="1">
                <a:solidFill>
                  <a:schemeClr val="dk1"/>
                </a:solidFill>
              </a:rPr>
              <a:t>scrum</a:t>
            </a:r>
            <a:r>
              <a:rPr lang="tr-TR" b="1" dirty="0">
                <a:solidFill>
                  <a:schemeClr val="dk1"/>
                </a:solidFill>
              </a:rPr>
              <a:t> </a:t>
            </a:r>
            <a:r>
              <a:rPr lang="tr-TR" b="1" dirty="0" err="1">
                <a:solidFill>
                  <a:schemeClr val="dk1"/>
                </a:solidFill>
              </a:rPr>
              <a:t>master</a:t>
            </a:r>
            <a:r>
              <a:rPr lang="tr-TR" b="1" dirty="0">
                <a:solidFill>
                  <a:schemeClr val="dk1"/>
                </a:solidFill>
              </a:rPr>
              <a:t> </a:t>
            </a:r>
            <a:r>
              <a:rPr lang="tr-TR" b="1" dirty="0" err="1">
                <a:solidFill>
                  <a:schemeClr val="dk1"/>
                </a:solidFill>
              </a:rPr>
              <a:t>what</a:t>
            </a:r>
            <a:r>
              <a:rPr lang="tr-TR" b="1" dirty="0">
                <a:solidFill>
                  <a:schemeClr val="dk1"/>
                </a:solidFill>
              </a:rPr>
              <a:t> is  his </a:t>
            </a:r>
            <a:r>
              <a:rPr lang="tr-TR" b="1" dirty="0" err="1">
                <a:solidFill>
                  <a:schemeClr val="dk1"/>
                </a:solidFill>
              </a:rPr>
              <a:t>or</a:t>
            </a:r>
            <a:r>
              <a:rPr lang="tr-TR" b="1" dirty="0">
                <a:solidFill>
                  <a:schemeClr val="dk1"/>
                </a:solidFill>
              </a:rPr>
              <a:t> her role? </a:t>
            </a:r>
          </a:p>
          <a:p>
            <a:pPr marL="0" lvl="0" indent="0" algn="l" rtl="0">
              <a:spcBef>
                <a:spcPts val="0"/>
              </a:spcBef>
              <a:spcAft>
                <a:spcPts val="0"/>
              </a:spcAft>
              <a:buNone/>
            </a:pPr>
            <a:endParaRPr lang="tr-TR" b="1"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A : Geliştirme ekibine işlerin nasıl yapılacağını dikte eder,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B: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product</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backlog</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daki</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kalemleri hedeflere ve misyonlara en iyi şekilde ulaşmak için sıralar,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C: Geliştirme ekibine hizmet eder ve onları dikkat dağıtıcı şeylerden korur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What</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is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the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role of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the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Scrum Master?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maybe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you</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can say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also</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B is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true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but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the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point</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is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scrum</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master</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does</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not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order</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maybe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we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can say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just</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guide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and</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follow</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the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process</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so</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the</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a:t>
            </a:r>
            <a:r>
              <a:rPr kumimoji="0" lang="tr-TR" sz="1700" b="0" i="0" u="none" strike="noStrike" kern="0" cap="none" spc="0" normalizeH="0" baseline="0" noProof="0" dirty="0" err="1">
                <a:ln>
                  <a:noFill/>
                </a:ln>
                <a:solidFill>
                  <a:srgbClr val="0A3534"/>
                </a:solidFill>
                <a:effectLst/>
                <a:uLnTx/>
                <a:uFillTx/>
                <a:latin typeface="Proxima Nova Semibold"/>
                <a:ea typeface="Proxima Nova Semibold"/>
                <a:cs typeface="Proxima Nova Semibold"/>
                <a:sym typeface="Proxima Nova Semibold"/>
              </a:rPr>
              <a:t>answer</a:t>
            </a:r>
            <a:r>
              <a:rPr kumimoji="0" lang="tr-TR" sz="1700" b="0" i="0" u="none" strike="noStrike" kern="0" cap="none" spc="0" normalizeH="0" baseline="0" noProof="0" dirty="0">
                <a:ln>
                  <a:noFill/>
                </a:ln>
                <a:solidFill>
                  <a:srgbClr val="0A3534"/>
                </a:solidFill>
                <a:effectLst/>
                <a:uLnTx/>
                <a:uFillTx/>
                <a:latin typeface="Proxima Nova Semibold"/>
                <a:ea typeface="Proxima Nova Semibold"/>
                <a:cs typeface="Proxima Nova Semibold"/>
                <a:sym typeface="Proxima Nova Semibold"/>
              </a:rPr>
              <a:t> is C.</a:t>
            </a: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bb74fd3b0a_0_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bb74fd3b0a_0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a:solidFill>
                  <a:schemeClr val="dk1"/>
                </a:solidFill>
              </a:rPr>
              <a:t>🍐 </a:t>
            </a:r>
            <a:r>
              <a:rPr lang="tr-TR" b="1" dirty="0" err="1">
                <a:solidFill>
                  <a:schemeClr val="dk1"/>
                </a:solidFill>
              </a:rPr>
              <a:t>This</a:t>
            </a:r>
            <a:r>
              <a:rPr lang="tr-TR" b="1" dirty="0">
                <a:solidFill>
                  <a:schemeClr val="dk1"/>
                </a:solidFill>
              </a:rPr>
              <a:t> is a </a:t>
            </a:r>
            <a:r>
              <a:rPr lang="tr-TR" b="1" dirty="0" err="1">
                <a:solidFill>
                  <a:schemeClr val="dk1"/>
                </a:solidFill>
              </a:rPr>
              <a:t>Pear</a:t>
            </a:r>
            <a:r>
              <a:rPr lang="tr-TR" b="1" dirty="0">
                <a:solidFill>
                  <a:schemeClr val="dk1"/>
                </a:solidFill>
              </a:rPr>
              <a:t> </a:t>
            </a:r>
            <a:r>
              <a:rPr lang="tr-TR" b="1" dirty="0" err="1">
                <a:solidFill>
                  <a:schemeClr val="dk1"/>
                </a:solidFill>
              </a:rPr>
              <a:t>Deck</a:t>
            </a:r>
            <a:r>
              <a:rPr lang="tr-TR" b="1" dirty="0">
                <a:solidFill>
                  <a:schemeClr val="dk1"/>
                </a:solidFill>
              </a:rPr>
              <a:t> </a:t>
            </a:r>
            <a:r>
              <a:rPr lang="tr-TR" b="1" dirty="0" err="1">
                <a:solidFill>
                  <a:schemeClr val="dk1"/>
                </a:solidFill>
              </a:rPr>
              <a:t>Multiple</a:t>
            </a:r>
            <a:r>
              <a:rPr lang="tr-TR" b="1" dirty="0">
                <a:solidFill>
                  <a:schemeClr val="dk1"/>
                </a:solidFill>
              </a:rPr>
              <a:t> </a:t>
            </a:r>
            <a:r>
              <a:rPr lang="tr-TR" b="1" dirty="0" err="1">
                <a:solidFill>
                  <a:schemeClr val="dk1"/>
                </a:solidFill>
              </a:rPr>
              <a:t>Choice</a:t>
            </a:r>
            <a:r>
              <a:rPr lang="tr-TR" b="1" dirty="0">
                <a:solidFill>
                  <a:schemeClr val="dk1"/>
                </a:solidFill>
              </a:rPr>
              <a:t> </a:t>
            </a:r>
            <a:r>
              <a:rPr lang="tr-TR" b="1" dirty="0" err="1">
                <a:solidFill>
                  <a:schemeClr val="dk1"/>
                </a:solidFill>
              </a:rPr>
              <a:t>Slide</a:t>
            </a:r>
            <a:r>
              <a:rPr lang="tr-TR" b="1" dirty="0">
                <a:solidFill>
                  <a:schemeClr val="dk1"/>
                </a:solidFill>
              </a:rPr>
              <a:t>. </a:t>
            </a:r>
            <a:r>
              <a:rPr lang="tr-TR" b="1" dirty="0" err="1">
                <a:solidFill>
                  <a:schemeClr val="dk1"/>
                </a:solidFill>
              </a:rPr>
              <a:t>Your</a:t>
            </a:r>
            <a:r>
              <a:rPr lang="tr-TR" b="1" dirty="0">
                <a:solidFill>
                  <a:schemeClr val="dk1"/>
                </a:solidFill>
              </a:rPr>
              <a:t> </a:t>
            </a:r>
            <a:r>
              <a:rPr lang="tr-TR" b="1" dirty="0" err="1">
                <a:solidFill>
                  <a:schemeClr val="dk1"/>
                </a:solidFill>
              </a:rPr>
              <a:t>current</a:t>
            </a:r>
            <a:r>
              <a:rPr lang="tr-TR" b="1" dirty="0">
                <a:solidFill>
                  <a:schemeClr val="dk1"/>
                </a:solidFill>
              </a:rPr>
              <a:t> </a:t>
            </a:r>
            <a:r>
              <a:rPr lang="tr-TR" b="1" dirty="0" err="1">
                <a:solidFill>
                  <a:schemeClr val="dk1"/>
                </a:solidFill>
              </a:rPr>
              <a:t>options</a:t>
            </a:r>
            <a:r>
              <a:rPr lang="tr-TR" b="1" dirty="0">
                <a:solidFill>
                  <a:schemeClr val="dk1"/>
                </a:solidFill>
              </a:rPr>
              <a:t> </a:t>
            </a:r>
            <a:r>
              <a:rPr lang="tr-TR" b="1" dirty="0" err="1">
                <a:solidFill>
                  <a:schemeClr val="dk1"/>
                </a:solidFill>
              </a:rPr>
              <a:t>are</a:t>
            </a:r>
            <a:r>
              <a:rPr lang="tr-TR" b="1" dirty="0">
                <a:solidFill>
                  <a:schemeClr val="dk1"/>
                </a:solidFill>
              </a:rPr>
              <a:t>: A: Product </a:t>
            </a:r>
            <a:r>
              <a:rPr lang="tr-TR" b="1" dirty="0" err="1">
                <a:solidFill>
                  <a:schemeClr val="dk1"/>
                </a:solidFill>
              </a:rPr>
              <a:t>Owner</a:t>
            </a:r>
            <a:r>
              <a:rPr lang="tr-TR" b="1" dirty="0">
                <a:solidFill>
                  <a:schemeClr val="dk1"/>
                </a:solidFill>
              </a:rPr>
              <a:t>, B: Scrum Master, </a:t>
            </a:r>
            <a:endParaRPr b="1" dirty="0">
              <a:solidFill>
                <a:schemeClr val="dk1"/>
              </a:solidFill>
            </a:endParaRPr>
          </a:p>
          <a:p>
            <a:pPr marL="0" lvl="0" indent="0" algn="l" rtl="0">
              <a:spcBef>
                <a:spcPts val="0"/>
              </a:spcBef>
              <a:spcAft>
                <a:spcPts val="0"/>
              </a:spcAft>
              <a:buNone/>
            </a:pPr>
            <a:r>
              <a:rPr lang="tr-TR" b="1" dirty="0">
                <a:solidFill>
                  <a:schemeClr val="dk1"/>
                </a:solidFill>
              </a:rPr>
              <a:t>🍐  </a:t>
            </a:r>
            <a:r>
              <a:rPr lang="tr-TR" b="1" dirty="0" err="1">
                <a:solidFill>
                  <a:schemeClr val="dk1"/>
                </a:solidFill>
              </a:rPr>
              <a:t>To</a:t>
            </a:r>
            <a:r>
              <a:rPr lang="tr-TR" b="1" dirty="0">
                <a:solidFill>
                  <a:schemeClr val="dk1"/>
                </a:solidFill>
              </a:rPr>
              <a:t> </a:t>
            </a:r>
            <a:r>
              <a:rPr lang="tr-TR" b="1" dirty="0" err="1">
                <a:solidFill>
                  <a:schemeClr val="dk1"/>
                </a:solidFill>
              </a:rPr>
              <a:t>edit</a:t>
            </a:r>
            <a:r>
              <a:rPr lang="tr-TR" b="1" dirty="0">
                <a:solidFill>
                  <a:schemeClr val="dk1"/>
                </a:solidFill>
              </a:rPr>
              <a:t> </a:t>
            </a:r>
            <a:r>
              <a:rPr lang="tr-TR" b="1" dirty="0" err="1">
                <a:solidFill>
                  <a:schemeClr val="dk1"/>
                </a:solidFill>
              </a:rPr>
              <a:t>the</a:t>
            </a:r>
            <a:r>
              <a:rPr lang="tr-TR" b="1" dirty="0">
                <a:solidFill>
                  <a:schemeClr val="dk1"/>
                </a:solidFill>
              </a:rPr>
              <a:t> </a:t>
            </a:r>
            <a:r>
              <a:rPr lang="tr-TR" b="1" dirty="0" err="1">
                <a:solidFill>
                  <a:schemeClr val="dk1"/>
                </a:solidFill>
              </a:rPr>
              <a:t>type</a:t>
            </a:r>
            <a:r>
              <a:rPr lang="tr-TR" b="1" dirty="0">
                <a:solidFill>
                  <a:schemeClr val="dk1"/>
                </a:solidFill>
              </a:rPr>
              <a:t> of </a:t>
            </a:r>
            <a:r>
              <a:rPr lang="tr-TR" b="1" dirty="0" err="1">
                <a:solidFill>
                  <a:schemeClr val="dk1"/>
                </a:solidFill>
              </a:rPr>
              <a:t>question</a:t>
            </a:r>
            <a:r>
              <a:rPr lang="tr-TR" b="1" dirty="0">
                <a:solidFill>
                  <a:schemeClr val="dk1"/>
                </a:solidFill>
              </a:rPr>
              <a:t> </a:t>
            </a:r>
            <a:r>
              <a:rPr lang="tr-TR" b="1" dirty="0" err="1">
                <a:solidFill>
                  <a:schemeClr val="dk1"/>
                </a:solidFill>
              </a:rPr>
              <a:t>or</a:t>
            </a:r>
            <a:r>
              <a:rPr lang="tr-TR" b="1" dirty="0">
                <a:solidFill>
                  <a:schemeClr val="dk1"/>
                </a:solidFill>
              </a:rPr>
              <a:t> </a:t>
            </a:r>
            <a:r>
              <a:rPr lang="tr-TR" b="1" dirty="0" err="1">
                <a:solidFill>
                  <a:schemeClr val="dk1"/>
                </a:solidFill>
              </a:rPr>
              <a:t>choices</a:t>
            </a:r>
            <a:r>
              <a:rPr lang="tr-TR" b="1" dirty="0">
                <a:solidFill>
                  <a:schemeClr val="dk1"/>
                </a:solidFill>
              </a:rPr>
              <a:t>, </a:t>
            </a:r>
            <a:r>
              <a:rPr lang="tr-TR" b="1" dirty="0" err="1">
                <a:solidFill>
                  <a:schemeClr val="dk1"/>
                </a:solidFill>
              </a:rPr>
              <a:t>go</a:t>
            </a:r>
            <a:r>
              <a:rPr lang="tr-TR" b="1" dirty="0">
                <a:solidFill>
                  <a:schemeClr val="dk1"/>
                </a:solidFill>
              </a:rPr>
              <a:t> </a:t>
            </a:r>
            <a:r>
              <a:rPr lang="tr-TR" b="1" dirty="0" err="1">
                <a:solidFill>
                  <a:schemeClr val="dk1"/>
                </a:solidFill>
              </a:rPr>
              <a:t>back</a:t>
            </a:r>
            <a:r>
              <a:rPr lang="tr-TR" b="1" dirty="0">
                <a:solidFill>
                  <a:schemeClr val="dk1"/>
                </a:solidFill>
              </a:rPr>
              <a:t> </a:t>
            </a:r>
            <a:r>
              <a:rPr lang="tr-TR" b="1" dirty="0" err="1">
                <a:solidFill>
                  <a:schemeClr val="dk1"/>
                </a:solidFill>
              </a:rPr>
              <a:t>to</a:t>
            </a:r>
            <a:r>
              <a:rPr lang="tr-TR" b="1" dirty="0">
                <a:solidFill>
                  <a:schemeClr val="dk1"/>
                </a:solidFill>
              </a:rPr>
              <a:t> </a:t>
            </a:r>
            <a:r>
              <a:rPr lang="tr-TR" b="1" dirty="0" err="1">
                <a:solidFill>
                  <a:schemeClr val="dk1"/>
                </a:solidFill>
              </a:rPr>
              <a:t>the</a:t>
            </a:r>
            <a:r>
              <a:rPr lang="tr-TR" b="1" dirty="0">
                <a:solidFill>
                  <a:schemeClr val="dk1"/>
                </a:solidFill>
              </a:rPr>
              <a:t> "Ask </a:t>
            </a:r>
            <a:r>
              <a:rPr lang="tr-TR" b="1" dirty="0" err="1">
                <a:solidFill>
                  <a:schemeClr val="dk1"/>
                </a:solidFill>
              </a:rPr>
              <a:t>Students</a:t>
            </a:r>
            <a:r>
              <a:rPr lang="tr-TR" b="1" dirty="0">
                <a:solidFill>
                  <a:schemeClr val="dk1"/>
                </a:solidFill>
              </a:rPr>
              <a:t> a </a:t>
            </a:r>
            <a:r>
              <a:rPr lang="tr-TR" b="1" dirty="0" err="1">
                <a:solidFill>
                  <a:schemeClr val="dk1"/>
                </a:solidFill>
              </a:rPr>
              <a:t>Question</a:t>
            </a:r>
            <a:r>
              <a:rPr lang="tr-TR" b="1" dirty="0">
                <a:solidFill>
                  <a:schemeClr val="dk1"/>
                </a:solidFill>
              </a:rPr>
              <a:t>" in </a:t>
            </a:r>
            <a:r>
              <a:rPr lang="tr-TR" b="1" dirty="0" err="1">
                <a:solidFill>
                  <a:schemeClr val="dk1"/>
                </a:solidFill>
              </a:rPr>
              <a:t>the</a:t>
            </a:r>
            <a:r>
              <a:rPr lang="tr-TR" b="1" dirty="0">
                <a:solidFill>
                  <a:schemeClr val="dk1"/>
                </a:solidFill>
              </a:rPr>
              <a:t> </a:t>
            </a:r>
            <a:r>
              <a:rPr lang="tr-TR" b="1" dirty="0" err="1">
                <a:solidFill>
                  <a:schemeClr val="dk1"/>
                </a:solidFill>
              </a:rPr>
              <a:t>Pear</a:t>
            </a:r>
            <a:r>
              <a:rPr lang="tr-TR" b="1" dirty="0">
                <a:solidFill>
                  <a:schemeClr val="dk1"/>
                </a:solidFill>
              </a:rPr>
              <a:t> </a:t>
            </a:r>
            <a:r>
              <a:rPr lang="tr-TR" b="1" dirty="0" err="1">
                <a:solidFill>
                  <a:schemeClr val="dk1"/>
                </a:solidFill>
              </a:rPr>
              <a:t>Deck</a:t>
            </a:r>
            <a:r>
              <a:rPr lang="tr-TR" b="1" dirty="0">
                <a:solidFill>
                  <a:schemeClr val="dk1"/>
                </a:solidFill>
              </a:rPr>
              <a:t> </a:t>
            </a:r>
            <a:r>
              <a:rPr lang="tr-TR" b="1" dirty="0" err="1">
                <a:solidFill>
                  <a:schemeClr val="dk1"/>
                </a:solidFill>
              </a:rPr>
              <a:t>sidebar</a:t>
            </a:r>
            <a:r>
              <a:rPr lang="tr-TR" b="1" dirty="0">
                <a:solidFill>
                  <a:schemeClr val="dk1"/>
                </a:solidFill>
              </a:rPr>
              <a:t>.</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tr-TR" b="1" dirty="0" err="1">
                <a:solidFill>
                  <a:schemeClr val="dk1"/>
                </a:solidFill>
              </a:rPr>
              <a:t>Lets</a:t>
            </a:r>
            <a:r>
              <a:rPr lang="tr-TR" b="1" dirty="0">
                <a:solidFill>
                  <a:schemeClr val="dk1"/>
                </a:solidFill>
              </a:rPr>
              <a:t> </a:t>
            </a:r>
            <a:r>
              <a:rPr lang="tr-TR" b="1" dirty="0" err="1">
                <a:solidFill>
                  <a:schemeClr val="dk1"/>
                </a:solidFill>
              </a:rPr>
              <a:t>answer</a:t>
            </a:r>
            <a:r>
              <a:rPr lang="tr-TR" b="1" dirty="0">
                <a:solidFill>
                  <a:schemeClr val="dk1"/>
                </a:solidFill>
              </a:rPr>
              <a:t> </a:t>
            </a:r>
            <a:r>
              <a:rPr lang="tr-TR" b="1" dirty="0" err="1">
                <a:solidFill>
                  <a:schemeClr val="dk1"/>
                </a:solidFill>
              </a:rPr>
              <a:t>this</a:t>
            </a:r>
            <a:r>
              <a:rPr lang="tr-TR" b="1" dirty="0">
                <a:solidFill>
                  <a:schemeClr val="dk1"/>
                </a:solidFill>
              </a:rPr>
              <a:t> </a:t>
            </a:r>
            <a:r>
              <a:rPr lang="tr-TR" b="1" dirty="0" err="1">
                <a:solidFill>
                  <a:schemeClr val="dk1"/>
                </a:solidFill>
              </a:rPr>
              <a:t>question</a:t>
            </a:r>
            <a:endParaRPr lang="tr-TR" b="1" dirty="0">
              <a:solidFill>
                <a:schemeClr val="dk1"/>
              </a:solidFill>
            </a:endParaRPr>
          </a:p>
          <a:p>
            <a:pPr marL="0" lvl="0" indent="0" algn="l" rtl="0">
              <a:spcBef>
                <a:spcPts val="0"/>
              </a:spcBef>
              <a:spcAft>
                <a:spcPts val="0"/>
              </a:spcAft>
              <a:buNone/>
            </a:pPr>
            <a:endParaRPr lang="tr-TR" b="1" dirty="0">
              <a:solidFill>
                <a:schemeClr val="dk1"/>
              </a:solidFill>
            </a:endParaRPr>
          </a:p>
          <a:p>
            <a:pPr marL="0" lvl="0" indent="0" algn="l" rtl="0">
              <a:spcBef>
                <a:spcPts val="0"/>
              </a:spcBef>
              <a:spcAft>
                <a:spcPts val="0"/>
              </a:spcAft>
              <a:buNone/>
            </a:pPr>
            <a:r>
              <a:rPr lang="tr-TR" b="1" dirty="0">
                <a:solidFill>
                  <a:schemeClr val="dk1"/>
                </a:solidFill>
              </a:rPr>
              <a:t>Hangisi projeye müşterinin bakış açısından bakar?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bb74fd3b0a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0" name="Google Shape;1240;gbb74fd3b0a_0_9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dirty="0"/>
              <a:t>Geliştirme Ekibi, </a:t>
            </a:r>
          </a:p>
          <a:p>
            <a:pPr marL="0" lvl="0" indent="0" algn="l" rtl="0">
              <a:spcBef>
                <a:spcPts val="0"/>
              </a:spcBef>
              <a:spcAft>
                <a:spcPts val="0"/>
              </a:spcAft>
              <a:buClr>
                <a:schemeClr val="dk1"/>
              </a:buClr>
              <a:buSzPts val="1100"/>
              <a:buFont typeface="Arial"/>
              <a:buNone/>
            </a:pPr>
            <a:r>
              <a:rPr lang="tr-TR" dirty="0"/>
              <a:t>her </a:t>
            </a:r>
            <a:r>
              <a:rPr lang="tr-TR" dirty="0" err="1"/>
              <a:t>Sprint'in</a:t>
            </a:r>
            <a:r>
              <a:rPr lang="tr-TR" dirty="0"/>
              <a:t> (yineleme) sonunda "</a:t>
            </a:r>
            <a:r>
              <a:rPr lang="tr-TR" b="1" dirty="0"/>
              <a:t>Bitti" tanımını karşılayan, ürünün </a:t>
            </a:r>
            <a:r>
              <a:rPr lang="tr-TR" dirty="0"/>
              <a:t>potansiyel olarak serbest bırakılabilir bir bölümünü </a:t>
            </a:r>
            <a:r>
              <a:rPr lang="tr-TR" b="1" dirty="0"/>
              <a:t>teslim etmekten </a:t>
            </a:r>
            <a:r>
              <a:rPr lang="tr-TR" dirty="0"/>
              <a:t>sorumlu profesyonellerden oluşur.</a:t>
            </a:r>
          </a:p>
          <a:p>
            <a:pPr marL="0" lvl="0" indent="0" algn="l" rtl="0">
              <a:spcBef>
                <a:spcPts val="0"/>
              </a:spcBef>
              <a:spcAft>
                <a:spcPts val="0"/>
              </a:spcAft>
              <a:buClr>
                <a:schemeClr val="dk1"/>
              </a:buClr>
              <a:buSzPts val="1100"/>
              <a:buFont typeface="Arial"/>
              <a:buNone/>
            </a:pPr>
            <a:endParaRPr lang="tr-TR" dirty="0"/>
          </a:p>
          <a:p>
            <a:pPr marL="0" lvl="0" indent="0" algn="l" rtl="0">
              <a:spcBef>
                <a:spcPts val="0"/>
              </a:spcBef>
              <a:spcAft>
                <a:spcPts val="0"/>
              </a:spcAft>
              <a:buClr>
                <a:schemeClr val="dk1"/>
              </a:buClr>
              <a:buSzPts val="1100"/>
              <a:buFont typeface="Arial"/>
              <a:buNone/>
            </a:pPr>
            <a:r>
              <a:rPr lang="tr-TR" dirty="0"/>
              <a:t>Sprint İncelemesinde "Bitti" tanımını karşılayan bir ürün parçası gereklidir.</a:t>
            </a:r>
          </a:p>
          <a:p>
            <a:pPr marL="0" lvl="0" indent="0" algn="l" rtl="0">
              <a:spcBef>
                <a:spcPts val="0"/>
              </a:spcBef>
              <a:spcAft>
                <a:spcPts val="0"/>
              </a:spcAft>
              <a:buClr>
                <a:schemeClr val="dk1"/>
              </a:buClr>
              <a:buSzPts val="1100"/>
              <a:buFont typeface="Arial"/>
              <a:buNone/>
            </a:pPr>
            <a:r>
              <a:rPr lang="tr-TR" dirty="0"/>
              <a:t>Ürün Parçasını yalnızca Geliştirme Ekibinin üyeleri geliştirir.</a:t>
            </a:r>
          </a:p>
          <a:p>
            <a:pPr marL="0" lvl="0" indent="0" algn="l" rtl="0">
              <a:spcBef>
                <a:spcPts val="0"/>
              </a:spcBef>
              <a:spcAft>
                <a:spcPts val="0"/>
              </a:spcAft>
              <a:buClr>
                <a:schemeClr val="dk1"/>
              </a:buClr>
              <a:buSzPts val="1100"/>
              <a:buFont typeface="Arial"/>
              <a:buNone/>
            </a:pPr>
            <a:endParaRPr lang="tr-TR" dirty="0"/>
          </a:p>
          <a:p>
            <a:pPr marL="0" lvl="0" indent="0" algn="l" rtl="0">
              <a:spcBef>
                <a:spcPts val="0"/>
              </a:spcBef>
              <a:spcAft>
                <a:spcPts val="0"/>
              </a:spcAft>
              <a:buClr>
                <a:schemeClr val="dk1"/>
              </a:buClr>
              <a:buSzPts val="1100"/>
              <a:buFont typeface="Arial"/>
              <a:buNone/>
            </a:pPr>
            <a:r>
              <a:rPr lang="tr-TR" dirty="0"/>
              <a:t>Geliştirme Ekipleri, kendi çalışmalarını organize etmek ve yönetmek için kuruluş tarafından kurulan ve yetkilendirilen ekiplerdir.</a:t>
            </a:r>
          </a:p>
          <a:p>
            <a:pPr marL="0" lvl="0" indent="0" algn="l" rtl="0">
              <a:spcBef>
                <a:spcPts val="0"/>
              </a:spcBef>
              <a:spcAft>
                <a:spcPts val="0"/>
              </a:spcAft>
              <a:buClr>
                <a:schemeClr val="dk1"/>
              </a:buClr>
              <a:buSzPts val="1100"/>
              <a:buFont typeface="Arial"/>
              <a:buNone/>
            </a:pPr>
            <a:r>
              <a:rPr lang="tr-TR" dirty="0"/>
              <a:t>Ortaya çıkan </a:t>
            </a:r>
            <a:r>
              <a:rPr lang="tr-TR" b="1" dirty="0"/>
              <a:t>sinerji, </a:t>
            </a:r>
            <a:r>
              <a:rPr lang="tr-TR" dirty="0"/>
              <a:t>Geliştirme Ekibinin genel </a:t>
            </a:r>
            <a:r>
              <a:rPr lang="tr-TR" b="1" dirty="0"/>
              <a:t>verimliliğini ve etkinliğini en üst düzeye çıkarır</a:t>
            </a:r>
            <a:r>
              <a:rPr lang="tr-TR" dirty="0"/>
              <a:t>.</a:t>
            </a:r>
          </a:p>
          <a:p>
            <a:pPr marL="0" lvl="0" indent="0" algn="l" rtl="0">
              <a:spcBef>
                <a:spcPts val="0"/>
              </a:spcBef>
              <a:spcAft>
                <a:spcPts val="0"/>
              </a:spcAft>
              <a:buClr>
                <a:schemeClr val="dk1"/>
              </a:buClr>
              <a:buSzPts val="1100"/>
              <a:buFont typeface="Arial"/>
              <a:buNone/>
            </a:pPr>
            <a:endParaRPr lang="tr-TR" dirty="0"/>
          </a:p>
          <a:p>
            <a:pPr marL="0" lvl="0" indent="0" algn="l" rtl="0">
              <a:spcBef>
                <a:spcPts val="0"/>
              </a:spcBef>
              <a:spcAft>
                <a:spcPts val="0"/>
              </a:spcAft>
              <a:buClr>
                <a:schemeClr val="dk1"/>
              </a:buClr>
              <a:buSzPts val="1100"/>
              <a:buFont typeface="Arial"/>
              <a:buNone/>
            </a:pPr>
            <a:r>
              <a:rPr lang="tr-TR" dirty="0" err="1"/>
              <a:t>The</a:t>
            </a:r>
            <a:r>
              <a:rPr lang="tr-TR" dirty="0"/>
              <a:t> Development Team </a:t>
            </a:r>
            <a:r>
              <a:rPr lang="tr-TR" dirty="0" err="1"/>
              <a:t>consists</a:t>
            </a:r>
            <a:r>
              <a:rPr lang="tr-TR" dirty="0"/>
              <a:t> of </a:t>
            </a:r>
            <a:r>
              <a:rPr lang="tr-TR" dirty="0" err="1"/>
              <a:t>professionals</a:t>
            </a:r>
            <a:r>
              <a:rPr lang="tr-TR" dirty="0"/>
              <a:t> </a:t>
            </a:r>
            <a:r>
              <a:rPr lang="tr-TR" dirty="0" err="1"/>
              <a:t>who</a:t>
            </a:r>
            <a:r>
              <a:rPr lang="tr-TR" dirty="0"/>
              <a:t> </a:t>
            </a:r>
            <a:r>
              <a:rPr lang="tr-TR" dirty="0" err="1"/>
              <a:t>are</a:t>
            </a:r>
            <a:r>
              <a:rPr lang="tr-TR" dirty="0"/>
              <a:t> </a:t>
            </a:r>
            <a:r>
              <a:rPr lang="tr-TR" dirty="0" err="1"/>
              <a:t>responsible</a:t>
            </a:r>
            <a:r>
              <a:rPr lang="tr-TR" dirty="0"/>
              <a:t> </a:t>
            </a:r>
            <a:r>
              <a:rPr lang="tr-TR" dirty="0" err="1"/>
              <a:t>for</a:t>
            </a:r>
            <a:r>
              <a:rPr lang="tr-TR" dirty="0"/>
              <a:t> </a:t>
            </a:r>
            <a:r>
              <a:rPr lang="tr-TR" dirty="0" err="1"/>
              <a:t>delivering</a:t>
            </a:r>
            <a:r>
              <a:rPr lang="tr-TR" dirty="0"/>
              <a:t> a </a:t>
            </a:r>
            <a:r>
              <a:rPr lang="tr-TR" dirty="0" err="1"/>
              <a:t>potentially</a:t>
            </a:r>
            <a:r>
              <a:rPr lang="tr-TR" dirty="0"/>
              <a:t> </a:t>
            </a:r>
            <a:r>
              <a:rPr lang="tr-TR" dirty="0" err="1"/>
              <a:t>releasable</a:t>
            </a:r>
            <a:r>
              <a:rPr lang="tr-TR" dirty="0"/>
              <a:t> </a:t>
            </a:r>
            <a:r>
              <a:rPr lang="tr-TR" dirty="0" err="1"/>
              <a:t>part</a:t>
            </a:r>
            <a:r>
              <a:rPr lang="tr-TR" dirty="0"/>
              <a:t> of </a:t>
            </a:r>
            <a:r>
              <a:rPr lang="tr-TR" dirty="0" err="1"/>
              <a:t>the</a:t>
            </a:r>
            <a:r>
              <a:rPr lang="tr-TR" dirty="0"/>
              <a:t> </a:t>
            </a:r>
            <a:r>
              <a:rPr lang="tr-TR" dirty="0" err="1"/>
              <a:t>product</a:t>
            </a:r>
            <a:r>
              <a:rPr lang="tr-TR" dirty="0"/>
              <a:t> </a:t>
            </a:r>
            <a:r>
              <a:rPr lang="tr-TR" dirty="0" err="1"/>
              <a:t>that</a:t>
            </a:r>
            <a:r>
              <a:rPr lang="tr-TR" dirty="0"/>
              <a:t> </a:t>
            </a:r>
            <a:r>
              <a:rPr lang="tr-TR" dirty="0" err="1"/>
              <a:t>meets</a:t>
            </a:r>
            <a:r>
              <a:rPr lang="tr-TR" dirty="0"/>
              <a:t> </a:t>
            </a:r>
            <a:r>
              <a:rPr lang="tr-TR" dirty="0" err="1"/>
              <a:t>the</a:t>
            </a:r>
            <a:r>
              <a:rPr lang="tr-TR" dirty="0"/>
              <a:t> </a:t>
            </a:r>
            <a:r>
              <a:rPr lang="tr-TR" dirty="0" err="1"/>
              <a:t>definition</a:t>
            </a:r>
            <a:r>
              <a:rPr lang="tr-TR" dirty="0"/>
              <a:t> of "Done" at </a:t>
            </a:r>
            <a:r>
              <a:rPr lang="tr-TR" dirty="0" err="1"/>
              <a:t>the</a:t>
            </a:r>
            <a:r>
              <a:rPr lang="tr-TR" dirty="0"/>
              <a:t> </a:t>
            </a:r>
            <a:r>
              <a:rPr lang="tr-TR" dirty="0" err="1"/>
              <a:t>end</a:t>
            </a:r>
            <a:r>
              <a:rPr lang="tr-TR" dirty="0"/>
              <a:t> of </a:t>
            </a:r>
            <a:r>
              <a:rPr lang="tr-TR" dirty="0" err="1"/>
              <a:t>each</a:t>
            </a:r>
            <a:r>
              <a:rPr lang="tr-TR" dirty="0"/>
              <a:t> Sprint (</a:t>
            </a:r>
            <a:r>
              <a:rPr lang="tr-TR" dirty="0" err="1"/>
              <a:t>iteration</a:t>
            </a:r>
            <a:r>
              <a:rPr lang="tr-TR"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tr-TR" dirty="0"/>
              <a:t>A </a:t>
            </a:r>
            <a:r>
              <a:rPr lang="tr-TR" dirty="0" err="1"/>
              <a:t>piece</a:t>
            </a:r>
            <a:r>
              <a:rPr lang="tr-TR" dirty="0"/>
              <a:t> of </a:t>
            </a:r>
            <a:r>
              <a:rPr lang="tr-TR" dirty="0" err="1"/>
              <a:t>product</a:t>
            </a:r>
            <a:r>
              <a:rPr lang="tr-TR" dirty="0"/>
              <a:t> </a:t>
            </a:r>
            <a:r>
              <a:rPr lang="tr-TR" dirty="0" err="1"/>
              <a:t>that</a:t>
            </a:r>
            <a:r>
              <a:rPr lang="tr-TR" dirty="0"/>
              <a:t> </a:t>
            </a:r>
            <a:r>
              <a:rPr lang="tr-TR" dirty="0" err="1"/>
              <a:t>meets</a:t>
            </a:r>
            <a:r>
              <a:rPr lang="tr-TR" dirty="0"/>
              <a:t> </a:t>
            </a:r>
            <a:r>
              <a:rPr lang="tr-TR" dirty="0" err="1"/>
              <a:t>the</a:t>
            </a:r>
            <a:r>
              <a:rPr lang="tr-TR" dirty="0"/>
              <a:t> </a:t>
            </a:r>
            <a:r>
              <a:rPr lang="tr-TR" dirty="0" err="1"/>
              <a:t>definition</a:t>
            </a:r>
            <a:r>
              <a:rPr lang="tr-TR" dirty="0"/>
              <a:t> of "Done" in </a:t>
            </a:r>
            <a:r>
              <a:rPr lang="tr-TR" dirty="0" err="1"/>
              <a:t>the</a:t>
            </a:r>
            <a:r>
              <a:rPr lang="tr-TR" dirty="0"/>
              <a:t> Sprint </a:t>
            </a:r>
            <a:r>
              <a:rPr lang="tr-TR" dirty="0" err="1"/>
              <a:t>Review</a:t>
            </a:r>
            <a:r>
              <a:rPr lang="tr-TR" dirty="0"/>
              <a:t> is </a:t>
            </a:r>
            <a:r>
              <a:rPr lang="tr-TR" dirty="0" err="1"/>
              <a:t>required</a:t>
            </a:r>
            <a:r>
              <a:rPr lang="tr-TR" dirty="0"/>
              <a:t>. </a:t>
            </a:r>
            <a:r>
              <a:rPr lang="tr-TR" dirty="0" err="1"/>
              <a:t>Only</a:t>
            </a:r>
            <a:r>
              <a:rPr lang="tr-TR" dirty="0"/>
              <a:t> </a:t>
            </a:r>
            <a:r>
              <a:rPr lang="tr-TR" dirty="0" err="1"/>
              <a:t>members</a:t>
            </a:r>
            <a:r>
              <a:rPr lang="tr-TR" dirty="0"/>
              <a:t> of </a:t>
            </a:r>
            <a:r>
              <a:rPr lang="tr-TR" dirty="0" err="1"/>
              <a:t>the</a:t>
            </a:r>
            <a:r>
              <a:rPr lang="tr-TR" dirty="0"/>
              <a:t> Development Team </a:t>
            </a:r>
            <a:r>
              <a:rPr lang="tr-TR" dirty="0" err="1"/>
              <a:t>develop</a:t>
            </a:r>
            <a:r>
              <a:rPr lang="tr-TR" dirty="0"/>
              <a:t> </a:t>
            </a:r>
            <a:r>
              <a:rPr lang="tr-TR" dirty="0" err="1"/>
              <a:t>the</a:t>
            </a:r>
            <a:r>
              <a:rPr lang="tr-TR" dirty="0"/>
              <a:t> </a:t>
            </a:r>
            <a:r>
              <a:rPr lang="tr-TR" dirty="0" err="1"/>
              <a:t>Increment</a:t>
            </a:r>
            <a:r>
              <a:rPr lang="tr-TR" dirty="0"/>
              <a: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tr-TR" dirty="0"/>
              <a:t>Development </a:t>
            </a:r>
            <a:r>
              <a:rPr lang="tr-TR" dirty="0" err="1"/>
              <a:t>Teams</a:t>
            </a:r>
            <a:r>
              <a:rPr lang="tr-TR" dirty="0"/>
              <a:t> </a:t>
            </a:r>
            <a:r>
              <a:rPr lang="tr-TR" dirty="0" err="1"/>
              <a:t>are</a:t>
            </a:r>
            <a:r>
              <a:rPr lang="tr-TR" dirty="0"/>
              <a:t> </a:t>
            </a:r>
            <a:r>
              <a:rPr lang="tr-TR" dirty="0" err="1"/>
              <a:t>teams</a:t>
            </a:r>
            <a:r>
              <a:rPr lang="tr-TR" dirty="0"/>
              <a:t> </a:t>
            </a:r>
            <a:r>
              <a:rPr lang="tr-TR" dirty="0" err="1"/>
              <a:t>established</a:t>
            </a:r>
            <a:r>
              <a:rPr lang="tr-TR" dirty="0"/>
              <a:t> </a:t>
            </a:r>
            <a:r>
              <a:rPr lang="tr-TR" dirty="0" err="1"/>
              <a:t>and</a:t>
            </a:r>
            <a:r>
              <a:rPr lang="tr-TR" dirty="0"/>
              <a:t> </a:t>
            </a:r>
            <a:r>
              <a:rPr lang="tr-TR" dirty="0" err="1"/>
              <a:t>empowered</a:t>
            </a:r>
            <a:r>
              <a:rPr lang="tr-TR" dirty="0"/>
              <a:t> </a:t>
            </a:r>
            <a:r>
              <a:rPr lang="tr-TR" dirty="0" err="1"/>
              <a:t>by</a:t>
            </a:r>
            <a:r>
              <a:rPr lang="tr-TR" dirty="0"/>
              <a:t> </a:t>
            </a:r>
            <a:r>
              <a:rPr lang="tr-TR" dirty="0" err="1"/>
              <a:t>the</a:t>
            </a:r>
            <a:r>
              <a:rPr lang="tr-TR" dirty="0"/>
              <a:t> </a:t>
            </a:r>
            <a:r>
              <a:rPr lang="tr-TR" dirty="0" err="1"/>
              <a:t>organization</a:t>
            </a:r>
            <a:r>
              <a:rPr lang="tr-TR" dirty="0"/>
              <a:t> </a:t>
            </a:r>
            <a:r>
              <a:rPr lang="tr-TR" dirty="0" err="1"/>
              <a:t>to</a:t>
            </a:r>
            <a:r>
              <a:rPr lang="tr-TR" dirty="0"/>
              <a:t> organize </a:t>
            </a:r>
            <a:r>
              <a:rPr lang="tr-TR" dirty="0" err="1"/>
              <a:t>and</a:t>
            </a:r>
            <a:r>
              <a:rPr lang="tr-TR" dirty="0"/>
              <a:t> </a:t>
            </a:r>
            <a:r>
              <a:rPr lang="tr-TR" dirty="0" err="1"/>
              <a:t>manage</a:t>
            </a:r>
            <a:r>
              <a:rPr lang="tr-TR" dirty="0"/>
              <a:t> </a:t>
            </a:r>
            <a:r>
              <a:rPr lang="tr-TR" dirty="0" err="1"/>
              <a:t>their</a:t>
            </a:r>
            <a:r>
              <a:rPr lang="tr-TR" dirty="0"/>
              <a:t> </a:t>
            </a:r>
            <a:r>
              <a:rPr lang="tr-TR" dirty="0" err="1"/>
              <a:t>own</a:t>
            </a:r>
            <a:r>
              <a:rPr lang="tr-TR" dirty="0"/>
              <a:t> </a:t>
            </a:r>
            <a:r>
              <a:rPr lang="tr-TR" dirty="0" err="1"/>
              <a:t>work</a:t>
            </a:r>
            <a:r>
              <a:rPr lang="tr-TR" dirty="0"/>
              <a:t>. </a:t>
            </a:r>
            <a:r>
              <a:rPr lang="tr-TR" dirty="0" err="1"/>
              <a:t>The</a:t>
            </a:r>
            <a:r>
              <a:rPr lang="tr-TR" dirty="0"/>
              <a:t> </a:t>
            </a:r>
            <a:r>
              <a:rPr lang="tr-TR" dirty="0" err="1"/>
              <a:t>resulting</a:t>
            </a:r>
            <a:r>
              <a:rPr lang="tr-TR" dirty="0"/>
              <a:t> </a:t>
            </a:r>
            <a:r>
              <a:rPr lang="tr-TR" dirty="0" err="1"/>
              <a:t>synergy</a:t>
            </a:r>
            <a:r>
              <a:rPr lang="tr-TR" dirty="0"/>
              <a:t> </a:t>
            </a:r>
            <a:r>
              <a:rPr lang="tr-TR" dirty="0" err="1"/>
              <a:t>maximizes</a:t>
            </a:r>
            <a:r>
              <a:rPr lang="tr-TR" dirty="0"/>
              <a:t> </a:t>
            </a:r>
            <a:r>
              <a:rPr lang="tr-TR" dirty="0" err="1"/>
              <a:t>the</a:t>
            </a:r>
            <a:r>
              <a:rPr lang="tr-TR" dirty="0"/>
              <a:t> Development </a:t>
            </a:r>
            <a:r>
              <a:rPr lang="tr-TR" dirty="0" err="1"/>
              <a:t>Team's</a:t>
            </a:r>
            <a:r>
              <a:rPr lang="tr-TR" dirty="0"/>
              <a:t> </a:t>
            </a:r>
            <a:r>
              <a:rPr lang="tr-TR" dirty="0" err="1"/>
              <a:t>overall</a:t>
            </a:r>
            <a:r>
              <a:rPr lang="tr-TR" dirty="0"/>
              <a:t> </a:t>
            </a:r>
            <a:r>
              <a:rPr lang="tr-TR" dirty="0" err="1"/>
              <a:t>efficiency</a:t>
            </a:r>
            <a:r>
              <a:rPr lang="tr-TR" dirty="0"/>
              <a:t> </a:t>
            </a:r>
            <a:r>
              <a:rPr lang="tr-TR" dirty="0" err="1"/>
              <a:t>and</a:t>
            </a:r>
            <a:r>
              <a:rPr lang="tr-TR" dirty="0"/>
              <a:t> </a:t>
            </a:r>
            <a:r>
              <a:rPr lang="tr-TR" dirty="0" err="1"/>
              <a:t>effectiveness</a:t>
            </a:r>
            <a:r>
              <a:rPr lang="tr-TR" dirty="0"/>
              <a:t>.</a:t>
            </a:r>
            <a:endParaRPr dirty="0"/>
          </a:p>
          <a:p>
            <a:pPr marL="0" lvl="0" indent="0" algn="l" rtl="0">
              <a:spcBef>
                <a:spcPts val="0"/>
              </a:spcBef>
              <a:spcAft>
                <a:spcPts val="0"/>
              </a:spcAft>
              <a:buNone/>
            </a:pPr>
            <a:endParaRPr dirty="0"/>
          </a:p>
          <a:p>
            <a:pPr marL="0" lvl="0" indent="0" algn="l" rtl="0">
              <a:lnSpc>
                <a:spcPct val="218181"/>
              </a:lnSpc>
              <a:spcBef>
                <a:spcPts val="1700"/>
              </a:spcBef>
              <a:spcAft>
                <a:spcPts val="0"/>
              </a:spcAft>
              <a:buNone/>
            </a:pPr>
            <a:endParaRPr sz="12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39cf9b2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1139cf9b2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dirty="0" err="1"/>
              <a:t>Agile'ın</a:t>
            </a:r>
            <a:r>
              <a:rPr lang="tr-TR" sz="1800" dirty="0"/>
              <a:t> derinliklerine dalmadan önce, SDLC hakkında bir özet yapalım;</a:t>
            </a:r>
          </a:p>
          <a:p>
            <a:pPr marL="0" lvl="0" indent="0" algn="l" rtl="0">
              <a:lnSpc>
                <a:spcPct val="100000"/>
              </a:lnSpc>
              <a:spcBef>
                <a:spcPts val="0"/>
              </a:spcBef>
              <a:spcAft>
                <a:spcPts val="0"/>
              </a:spcAft>
              <a:buClr>
                <a:schemeClr val="dk1"/>
              </a:buClr>
              <a:buSzPts val="1100"/>
              <a:buFont typeface="Arial"/>
              <a:buNone/>
            </a:pPr>
            <a:r>
              <a:rPr lang="tr-TR" sz="1800" dirty="0" err="1"/>
              <a:t>SDLC'nin</a:t>
            </a:r>
            <a:r>
              <a:rPr lang="tr-TR" sz="1800" dirty="0"/>
              <a:t> amacı, bizi başarılı bir ürün geliştirmeye yönlendirecek bir disiplini takip etmektir.</a:t>
            </a:r>
          </a:p>
          <a:p>
            <a:pPr marL="0" lvl="0" indent="0" algn="l" rtl="0">
              <a:lnSpc>
                <a:spcPct val="100000"/>
              </a:lnSpc>
              <a:spcBef>
                <a:spcPts val="0"/>
              </a:spcBef>
              <a:spcAft>
                <a:spcPts val="0"/>
              </a:spcAft>
              <a:buClr>
                <a:schemeClr val="dk1"/>
              </a:buClr>
              <a:buSzPts val="1100"/>
              <a:buFont typeface="Arial"/>
              <a:buNone/>
            </a:pPr>
            <a:r>
              <a:rPr lang="tr-TR" sz="1800" dirty="0"/>
              <a:t>planlama, zamanlama ve maliyet tahmini yapmamızı sağlar.</a:t>
            </a:r>
          </a:p>
          <a:p>
            <a:pPr marL="0" lvl="0" indent="0" algn="l" rtl="0">
              <a:lnSpc>
                <a:spcPct val="100000"/>
              </a:lnSpc>
              <a:spcBef>
                <a:spcPts val="0"/>
              </a:spcBef>
              <a:spcAft>
                <a:spcPts val="0"/>
              </a:spcAft>
              <a:buClr>
                <a:schemeClr val="dk1"/>
              </a:buClr>
              <a:buSzPts val="1100"/>
              <a:buFont typeface="Arial"/>
              <a:buNone/>
            </a:pPr>
            <a:r>
              <a:rPr lang="tr-TR" sz="1800" dirty="0"/>
              <a:t>Proje sürecini kolaylıkla kontrol edebiliyoruz.</a:t>
            </a:r>
          </a:p>
          <a:p>
            <a:pPr marL="0" lvl="0" indent="0" algn="l" rtl="0">
              <a:lnSpc>
                <a:spcPct val="100000"/>
              </a:lnSpc>
              <a:spcBef>
                <a:spcPts val="0"/>
              </a:spcBef>
              <a:spcAft>
                <a:spcPts val="0"/>
              </a:spcAft>
              <a:buClr>
                <a:schemeClr val="dk1"/>
              </a:buClr>
              <a:buSzPts val="1100"/>
              <a:buFont typeface="Arial"/>
              <a:buNone/>
            </a:pPr>
            <a:r>
              <a:rPr lang="tr-TR" sz="1800" dirty="0"/>
              <a:t>Böylece geliştirme sürecini daha organize hale getirir. </a:t>
            </a:r>
          </a:p>
          <a:p>
            <a:pPr marL="0" lvl="0" indent="0" algn="l" rtl="0">
              <a:lnSpc>
                <a:spcPct val="100000"/>
              </a:lnSpc>
              <a:spcBef>
                <a:spcPts val="0"/>
              </a:spcBef>
              <a:spcAft>
                <a:spcPts val="0"/>
              </a:spcAft>
              <a:buClr>
                <a:schemeClr val="dk1"/>
              </a:buClr>
              <a:buSzPts val="1100"/>
              <a:buFont typeface="Arial"/>
              <a:buNone/>
            </a:pPr>
            <a:r>
              <a:rPr lang="tr-TR" sz="1800" dirty="0"/>
              <a:t>Bu bir ekip işi olduğu için ekip iyi organize edilmelidir.</a:t>
            </a:r>
          </a:p>
          <a:p>
            <a:pPr marL="0" lvl="0" indent="0" algn="l" rtl="0">
              <a:lnSpc>
                <a:spcPct val="100000"/>
              </a:lnSpc>
              <a:spcBef>
                <a:spcPts val="0"/>
              </a:spcBef>
              <a:spcAft>
                <a:spcPts val="0"/>
              </a:spcAft>
              <a:buClr>
                <a:schemeClr val="dk1"/>
              </a:buClr>
              <a:buSzPts val="1100"/>
              <a:buFont typeface="Arial"/>
              <a:buNone/>
            </a:pPr>
            <a:r>
              <a:rPr lang="tr-TR" sz="1800" dirty="0" err="1"/>
              <a:t>SDLC'nin</a:t>
            </a:r>
            <a:r>
              <a:rPr lang="tr-TR" sz="1800" dirty="0"/>
              <a:t> temel amacı en kısa sürede en yüksek kalitede ve en düşük maliyetle yazılım üretmektir.</a:t>
            </a:r>
          </a:p>
          <a:p>
            <a:pPr marL="0" lvl="0" indent="0" algn="l" rtl="0">
              <a:lnSpc>
                <a:spcPct val="100000"/>
              </a:lnSpc>
              <a:spcBef>
                <a:spcPts val="0"/>
              </a:spcBef>
              <a:spcAft>
                <a:spcPts val="0"/>
              </a:spcAft>
              <a:buClr>
                <a:schemeClr val="dk1"/>
              </a:buClr>
              <a:buSzPts val="1100"/>
              <a:buFont typeface="Arial"/>
              <a:buNone/>
            </a:pPr>
            <a:r>
              <a:rPr lang="tr-TR" sz="1800" dirty="0" err="1"/>
              <a:t>SDLC'de</a:t>
            </a:r>
            <a:r>
              <a:rPr lang="tr-TR" sz="1800" dirty="0"/>
              <a:t> 6 faz vardır</a:t>
            </a:r>
          </a:p>
          <a:p>
            <a:pPr marL="0" lvl="0" indent="0" algn="l" rtl="0">
              <a:lnSpc>
                <a:spcPct val="100000"/>
              </a:lnSpc>
              <a:spcBef>
                <a:spcPts val="0"/>
              </a:spcBef>
              <a:spcAft>
                <a:spcPts val="0"/>
              </a:spcAft>
              <a:buClr>
                <a:schemeClr val="dk1"/>
              </a:buClr>
              <a:buSzPts val="1100"/>
              <a:buFont typeface="Arial"/>
              <a:buNone/>
            </a:pPr>
            <a:r>
              <a:rPr lang="tr-TR" sz="1800" dirty="0"/>
              <a:t>Farklı yazılım geliştirme yaşam döngüsü modelleri vardır.</a:t>
            </a:r>
          </a:p>
          <a:p>
            <a:pPr marL="0" lvl="0" indent="0" algn="l" rtl="0">
              <a:lnSpc>
                <a:spcPct val="100000"/>
              </a:lnSpc>
              <a:spcBef>
                <a:spcPts val="0"/>
              </a:spcBef>
              <a:spcAft>
                <a:spcPts val="0"/>
              </a:spcAft>
              <a:buClr>
                <a:schemeClr val="dk1"/>
              </a:buClr>
              <a:buSzPts val="1100"/>
              <a:buFont typeface="Arial"/>
              <a:buNone/>
            </a:pPr>
            <a:r>
              <a:rPr lang="tr-TR" sz="1800" dirty="0"/>
              <a:t>Şelale, yapılandırılmış en eski SDLC modeli olarak kabul edilir.</a:t>
            </a:r>
          </a:p>
          <a:p>
            <a:pPr marL="0" lvl="0" indent="0" algn="l" rtl="0">
              <a:lnSpc>
                <a:spcPct val="100000"/>
              </a:lnSpc>
              <a:spcBef>
                <a:spcPts val="0"/>
              </a:spcBef>
              <a:spcAft>
                <a:spcPts val="0"/>
              </a:spcAft>
              <a:buClr>
                <a:schemeClr val="dk1"/>
              </a:buClr>
              <a:buSzPts val="1100"/>
              <a:buFont typeface="Arial"/>
              <a:buNone/>
            </a:pPr>
            <a:r>
              <a:rPr lang="tr-TR" sz="1800" dirty="0"/>
              <a:t>Bu geleneksel bir modeldir.</a:t>
            </a:r>
          </a:p>
          <a:p>
            <a:pPr marL="0" lvl="0" indent="0" algn="l" rtl="0">
              <a:lnSpc>
                <a:spcPct val="100000"/>
              </a:lnSpc>
              <a:spcBef>
                <a:spcPts val="0"/>
              </a:spcBef>
              <a:spcAft>
                <a:spcPts val="0"/>
              </a:spcAft>
              <a:buClr>
                <a:schemeClr val="dk1"/>
              </a:buClr>
              <a:buSzPts val="1100"/>
              <a:buFont typeface="Arial"/>
              <a:buNone/>
            </a:pPr>
            <a:r>
              <a:rPr lang="tr-TR" sz="1800" dirty="0"/>
              <a:t>Şelalenin ana noktası nedir? Şelale modelinde aşamalar çakışmaz. </a:t>
            </a:r>
          </a:p>
          <a:p>
            <a:pPr marL="0" lvl="0" indent="0" algn="l" rtl="0">
              <a:lnSpc>
                <a:spcPct val="100000"/>
              </a:lnSpc>
              <a:spcBef>
                <a:spcPts val="0"/>
              </a:spcBef>
              <a:spcAft>
                <a:spcPts val="0"/>
              </a:spcAft>
              <a:buClr>
                <a:schemeClr val="dk1"/>
              </a:buClr>
              <a:buSzPts val="1100"/>
              <a:buFont typeface="Arial"/>
              <a:buNone/>
            </a:pPr>
            <a:r>
              <a:rPr lang="tr-TR" sz="1800" dirty="0"/>
              <a:t>bir aşama tamamlandıktan sonra bir sonraki aşama başlar.</a:t>
            </a:r>
          </a:p>
          <a:p>
            <a:pPr marL="0" lvl="0" indent="0" algn="l" rtl="0">
              <a:lnSpc>
                <a:spcPct val="100000"/>
              </a:lnSpc>
              <a:spcBef>
                <a:spcPts val="0"/>
              </a:spcBef>
              <a:spcAft>
                <a:spcPts val="0"/>
              </a:spcAft>
              <a:buClr>
                <a:schemeClr val="dk1"/>
              </a:buClr>
              <a:buSzPts val="1100"/>
              <a:buFont typeface="Arial"/>
              <a:buNone/>
            </a:pPr>
            <a:r>
              <a:rPr lang="tr-TR" sz="1800" dirty="0"/>
              <a:t>biraz belge odaklı diyebiliriz.</a:t>
            </a:r>
          </a:p>
          <a:p>
            <a:pPr marL="0" lvl="0" indent="0" algn="l" rtl="0">
              <a:lnSpc>
                <a:spcPct val="100000"/>
              </a:lnSpc>
              <a:spcBef>
                <a:spcPts val="0"/>
              </a:spcBef>
              <a:spcAft>
                <a:spcPts val="0"/>
              </a:spcAft>
              <a:buClr>
                <a:schemeClr val="dk1"/>
              </a:buClr>
              <a:buSzPts val="1100"/>
              <a:buFont typeface="Arial"/>
              <a:buNone/>
            </a:pPr>
            <a:r>
              <a:rPr lang="tr-TR" sz="1800" dirty="0"/>
              <a:t>Ve eksikliklerine rağmen yazılım geliştirme disiplini bu model ile ortaya çıkmış ve 50 yıllık geçmişine rağmen hala kullanılabilir durumdadır.</a:t>
            </a:r>
          </a:p>
          <a:p>
            <a:pPr marL="0" lvl="0" indent="0" algn="l" rtl="0">
              <a:lnSpc>
                <a:spcPct val="100000"/>
              </a:lnSpc>
              <a:spcBef>
                <a:spcPts val="0"/>
              </a:spcBef>
              <a:spcAft>
                <a:spcPts val="0"/>
              </a:spcAft>
              <a:buClr>
                <a:schemeClr val="dk1"/>
              </a:buClr>
              <a:buSzPts val="1100"/>
              <a:buFont typeface="Arial"/>
              <a:buNone/>
            </a:pPr>
            <a:endParaRPr lang="tr-TR" sz="1800" dirty="0"/>
          </a:p>
          <a:p>
            <a:pPr marL="0" lvl="0" indent="0" algn="l" rtl="0">
              <a:lnSpc>
                <a:spcPct val="100000"/>
              </a:lnSpc>
              <a:spcBef>
                <a:spcPts val="0"/>
              </a:spcBef>
              <a:spcAft>
                <a:spcPts val="0"/>
              </a:spcAft>
              <a:buClr>
                <a:schemeClr val="dk1"/>
              </a:buClr>
              <a:buSzPts val="1100"/>
              <a:buFont typeface="Arial"/>
              <a:buNone/>
            </a:pPr>
            <a:r>
              <a:rPr lang="tr-TR" sz="1800" dirty="0" err="1"/>
              <a:t>Before</a:t>
            </a:r>
            <a:r>
              <a:rPr lang="tr-TR" sz="1800" dirty="0"/>
              <a:t> </a:t>
            </a:r>
            <a:r>
              <a:rPr lang="tr-TR" sz="1800" dirty="0" err="1"/>
              <a:t>diving</a:t>
            </a:r>
            <a:r>
              <a:rPr lang="tr-TR" sz="1800" dirty="0"/>
              <a:t> </a:t>
            </a:r>
            <a:r>
              <a:rPr lang="tr-TR" sz="1800" dirty="0" err="1"/>
              <a:t>deep</a:t>
            </a:r>
            <a:r>
              <a:rPr lang="tr-TR" sz="1800" dirty="0"/>
              <a:t> </a:t>
            </a:r>
            <a:r>
              <a:rPr lang="tr-TR" sz="1800" dirty="0" err="1"/>
              <a:t>into</a:t>
            </a:r>
            <a:r>
              <a:rPr lang="tr-TR" sz="1800" dirty="0"/>
              <a:t> Agile, </a:t>
            </a:r>
            <a:r>
              <a:rPr lang="tr-TR" sz="1800" dirty="0" err="1"/>
              <a:t>let’s</a:t>
            </a:r>
            <a:r>
              <a:rPr lang="tr-TR" sz="1800" dirty="0"/>
              <a:t> </a:t>
            </a:r>
            <a:r>
              <a:rPr lang="tr-TR" sz="1800" dirty="0" err="1"/>
              <a:t>make</a:t>
            </a:r>
            <a:r>
              <a:rPr lang="tr-TR" sz="1800" dirty="0"/>
              <a:t> a </a:t>
            </a:r>
            <a:r>
              <a:rPr lang="tr-TR" sz="1800" dirty="0" err="1"/>
              <a:t>recap</a:t>
            </a:r>
            <a:r>
              <a:rPr lang="tr-TR" sz="1800" dirty="0"/>
              <a:t> </a:t>
            </a:r>
            <a:r>
              <a:rPr lang="tr-TR" sz="1800" dirty="0" err="1"/>
              <a:t>about</a:t>
            </a:r>
            <a:r>
              <a:rPr lang="tr-TR" sz="1800" dirty="0"/>
              <a:t> SDLC; </a:t>
            </a:r>
            <a:endParaRPr sz="1800" dirty="0"/>
          </a:p>
          <a:p>
            <a:pPr marL="0" lvl="0" indent="0" algn="l" rtl="0">
              <a:lnSpc>
                <a:spcPct val="100000"/>
              </a:lnSpc>
              <a:spcBef>
                <a:spcPts val="0"/>
              </a:spcBef>
              <a:spcAft>
                <a:spcPts val="0"/>
              </a:spcAft>
              <a:buSzPts val="1400"/>
              <a:buNone/>
            </a:pPr>
            <a:endParaRPr lang="tr-TR" sz="1800" dirty="0">
              <a:solidFill>
                <a:srgbClr val="373A3C"/>
              </a:solidFill>
              <a:highlight>
                <a:srgbClr val="FFFFFF"/>
              </a:highlight>
            </a:endParaRPr>
          </a:p>
          <a:p>
            <a:pPr marL="0" lvl="0" indent="0" algn="l" rtl="0">
              <a:spcBef>
                <a:spcPts val="0"/>
              </a:spcBef>
              <a:spcAft>
                <a:spcPts val="0"/>
              </a:spcAft>
              <a:buClr>
                <a:schemeClr val="dk1"/>
              </a:buClr>
              <a:buSzPts val="1400"/>
              <a:buFont typeface="Arial"/>
              <a:buNone/>
            </a:pPr>
            <a:r>
              <a:rPr lang="en-US" sz="1800" dirty="0">
                <a:solidFill>
                  <a:schemeClr val="dk1"/>
                </a:solidFill>
                <a:highlight>
                  <a:schemeClr val="lt1"/>
                </a:highlight>
              </a:rPr>
              <a:t>The purpose of SDLC is to follow a discipline that will lead us to develop a successful product.</a:t>
            </a:r>
          </a:p>
          <a:p>
            <a:pPr marL="457200" lvl="0" indent="-342900" algn="l" rtl="0">
              <a:spcBef>
                <a:spcPts val="0"/>
              </a:spcBef>
              <a:spcAft>
                <a:spcPts val="0"/>
              </a:spcAft>
              <a:buClr>
                <a:srgbClr val="002060"/>
              </a:buClr>
              <a:buSzPts val="1800"/>
              <a:buChar char="●"/>
            </a:pPr>
            <a:r>
              <a:rPr lang="en-US" sz="1800" dirty="0">
                <a:solidFill>
                  <a:schemeClr val="dk1"/>
                </a:solidFill>
              </a:rPr>
              <a:t>it allows us to make </a:t>
            </a:r>
            <a:r>
              <a:rPr lang="en-US" sz="1800" dirty="0" err="1">
                <a:solidFill>
                  <a:schemeClr val="dk1"/>
                </a:solidFill>
              </a:rPr>
              <a:t>planning,timing</a:t>
            </a:r>
            <a:r>
              <a:rPr lang="en-US" sz="1800" dirty="0">
                <a:solidFill>
                  <a:schemeClr val="dk1"/>
                </a:solidFill>
              </a:rPr>
              <a:t> and cost estimation </a:t>
            </a:r>
          </a:p>
          <a:p>
            <a:pPr marL="457200" lvl="0" indent="-342900" algn="l" rtl="0">
              <a:spcBef>
                <a:spcPts val="0"/>
              </a:spcBef>
              <a:spcAft>
                <a:spcPts val="0"/>
              </a:spcAft>
              <a:buClr>
                <a:srgbClr val="002060"/>
              </a:buClr>
              <a:buSzPts val="1800"/>
              <a:buChar char="●"/>
            </a:pPr>
            <a:r>
              <a:rPr lang="en-US" sz="1800" dirty="0">
                <a:solidFill>
                  <a:schemeClr val="dk1"/>
                </a:solidFill>
              </a:rPr>
              <a:t>We can easily control  the process of the project.</a:t>
            </a:r>
          </a:p>
          <a:p>
            <a:pPr marL="457200" lvl="0" indent="-342900" algn="l" rtl="0">
              <a:spcBef>
                <a:spcPts val="0"/>
              </a:spcBef>
              <a:spcAft>
                <a:spcPts val="0"/>
              </a:spcAft>
              <a:buClr>
                <a:srgbClr val="002060"/>
              </a:buClr>
              <a:buSzPts val="1800"/>
              <a:buChar char="●"/>
            </a:pPr>
            <a:r>
              <a:rPr lang="en-US" sz="1800" dirty="0">
                <a:solidFill>
                  <a:schemeClr val="dk1"/>
                </a:solidFill>
              </a:rPr>
              <a:t>So It makes the development process more organized. Because this is a teamwork, the team must be well organized.</a:t>
            </a:r>
          </a:p>
          <a:p>
            <a:pPr marL="457200" lvl="0" indent="-342900" algn="l" rtl="0">
              <a:spcBef>
                <a:spcPts val="0"/>
              </a:spcBef>
              <a:spcAft>
                <a:spcPts val="0"/>
              </a:spcAft>
              <a:buClr>
                <a:srgbClr val="FF0000"/>
              </a:buClr>
              <a:buSzPts val="1800"/>
              <a:buChar char="●"/>
            </a:pPr>
            <a:r>
              <a:rPr lang="en-US" sz="1800" b="1" dirty="0">
                <a:solidFill>
                  <a:srgbClr val="FF0000"/>
                </a:solidFill>
              </a:rPr>
              <a:t>he main purpose of SDLC is to produce software with the highest quality and lowest cost  in the shortest time.</a:t>
            </a:r>
          </a:p>
          <a:p>
            <a:pPr marL="457200" lvl="0" indent="0" algn="l" rtl="0">
              <a:spcBef>
                <a:spcPts val="0"/>
              </a:spcBef>
              <a:spcAft>
                <a:spcPts val="0"/>
              </a:spcAft>
              <a:buNone/>
            </a:pPr>
            <a:endParaRPr lang="en-US" sz="1800" b="1" dirty="0">
              <a:solidFill>
                <a:srgbClr val="FF0000"/>
              </a:solidFill>
            </a:endParaRPr>
          </a:p>
          <a:p>
            <a:pPr marL="0" lvl="0" indent="0" algn="l" rtl="0">
              <a:spcBef>
                <a:spcPts val="0"/>
              </a:spcBef>
              <a:spcAft>
                <a:spcPts val="0"/>
              </a:spcAft>
              <a:buNone/>
            </a:pPr>
            <a:r>
              <a:rPr lang="en-US" sz="1800" b="1" dirty="0">
                <a:solidFill>
                  <a:srgbClr val="FF0000"/>
                </a:solidFill>
              </a:rPr>
              <a:t>There are 6 phases in SDLC</a:t>
            </a:r>
          </a:p>
          <a:p>
            <a:pPr marL="0" lvl="0" indent="0" algn="l" rtl="0">
              <a:lnSpc>
                <a:spcPct val="100000"/>
              </a:lnSpc>
              <a:spcBef>
                <a:spcPts val="0"/>
              </a:spcBef>
              <a:spcAft>
                <a:spcPts val="0"/>
              </a:spcAft>
              <a:buSzPts val="1400"/>
              <a:buNone/>
            </a:pPr>
            <a:endParaRPr lang="tr-TR" sz="1800" dirty="0">
              <a:solidFill>
                <a:srgbClr val="373A3C"/>
              </a:solidFill>
              <a:highlight>
                <a:srgbClr val="FFFFFF"/>
              </a:highlight>
            </a:endParaRPr>
          </a:p>
          <a:p>
            <a:pPr marL="0" lvl="0" indent="0" algn="l" rtl="0">
              <a:lnSpc>
                <a:spcPct val="115000"/>
              </a:lnSpc>
              <a:spcBef>
                <a:spcPts val="0"/>
              </a:spcBef>
              <a:spcAft>
                <a:spcPts val="0"/>
              </a:spcAft>
              <a:buSzPts val="1100"/>
              <a:buNone/>
            </a:pPr>
            <a:r>
              <a:rPr lang="en-US" sz="1800" dirty="0">
                <a:solidFill>
                  <a:schemeClr val="dk1"/>
                </a:solidFill>
                <a:highlight>
                  <a:schemeClr val="lt1"/>
                </a:highlight>
              </a:rPr>
              <a:t>There are different software development life cycle models</a:t>
            </a:r>
          </a:p>
          <a:p>
            <a:pPr marL="0" lvl="0" indent="0" algn="l" rtl="0">
              <a:lnSpc>
                <a:spcPct val="115000"/>
              </a:lnSpc>
              <a:spcBef>
                <a:spcPts val="0"/>
              </a:spcBef>
              <a:spcAft>
                <a:spcPts val="0"/>
              </a:spcAft>
              <a:buSzPts val="1100"/>
              <a:buNone/>
            </a:pPr>
            <a:endParaRPr lang="en-US" sz="1800" dirty="0">
              <a:solidFill>
                <a:schemeClr val="dk1"/>
              </a:solidFill>
              <a:highlight>
                <a:schemeClr val="lt1"/>
              </a:highlight>
            </a:endParaRPr>
          </a:p>
          <a:p>
            <a:pPr marL="0" lvl="0" indent="0" algn="l" rtl="0">
              <a:lnSpc>
                <a:spcPct val="115000"/>
              </a:lnSpc>
              <a:spcBef>
                <a:spcPts val="0"/>
              </a:spcBef>
              <a:spcAft>
                <a:spcPts val="0"/>
              </a:spcAft>
              <a:buSzPts val="1400"/>
              <a:buNone/>
            </a:pPr>
            <a:r>
              <a:rPr lang="en-US" sz="1800" dirty="0">
                <a:solidFill>
                  <a:schemeClr val="dk1"/>
                </a:solidFill>
              </a:rPr>
              <a:t>Waterfall is considered to be the oldest configured SDLC model.</a:t>
            </a:r>
          </a:p>
          <a:p>
            <a:pPr marL="0" lvl="0" indent="0" algn="l" rtl="0">
              <a:lnSpc>
                <a:spcPct val="115000"/>
              </a:lnSpc>
              <a:spcBef>
                <a:spcPts val="0"/>
              </a:spcBef>
              <a:spcAft>
                <a:spcPts val="0"/>
              </a:spcAft>
              <a:buSzPts val="1400"/>
              <a:buNone/>
            </a:pPr>
            <a:r>
              <a:rPr lang="en-US" sz="1800" dirty="0">
                <a:solidFill>
                  <a:schemeClr val="dk1"/>
                </a:solidFill>
              </a:rPr>
              <a:t>This is a traditional model.</a:t>
            </a:r>
          </a:p>
          <a:p>
            <a:pPr marL="0" lvl="0" indent="0" algn="l" rtl="0">
              <a:lnSpc>
                <a:spcPct val="115000"/>
              </a:lnSpc>
              <a:spcBef>
                <a:spcPts val="0"/>
              </a:spcBef>
              <a:spcAft>
                <a:spcPts val="0"/>
              </a:spcAft>
              <a:buSzPts val="1400"/>
              <a:buNone/>
            </a:pPr>
            <a:endParaRPr lang="en-US" sz="1800" dirty="0">
              <a:solidFill>
                <a:schemeClr val="dk1"/>
              </a:solidFill>
            </a:endParaRPr>
          </a:p>
          <a:p>
            <a:pPr marL="0" lvl="0" indent="0" algn="l" rtl="0">
              <a:lnSpc>
                <a:spcPct val="115000"/>
              </a:lnSpc>
              <a:spcBef>
                <a:spcPts val="0"/>
              </a:spcBef>
              <a:spcAft>
                <a:spcPts val="0"/>
              </a:spcAft>
              <a:buSzPts val="1400"/>
              <a:buNone/>
            </a:pPr>
            <a:r>
              <a:rPr lang="en-US" sz="1800" dirty="0">
                <a:solidFill>
                  <a:schemeClr val="dk1"/>
                </a:solidFill>
              </a:rPr>
              <a:t>What is the main point of waterfall?</a:t>
            </a:r>
          </a:p>
          <a:p>
            <a:pPr marL="0" marR="38100" lvl="0" indent="0" algn="l" rtl="0">
              <a:lnSpc>
                <a:spcPct val="128571"/>
              </a:lnSpc>
              <a:spcBef>
                <a:spcPts val="1200"/>
              </a:spcBef>
              <a:spcAft>
                <a:spcPts val="0"/>
              </a:spcAft>
              <a:buSzPts val="1400"/>
              <a:buNone/>
            </a:pPr>
            <a:r>
              <a:rPr lang="en-US" sz="1800" dirty="0">
                <a:solidFill>
                  <a:schemeClr val="dk1"/>
                </a:solidFill>
              </a:rPr>
              <a:t>In waterfall model phases do not overlap.. </a:t>
            </a:r>
          </a:p>
          <a:p>
            <a:pPr marL="0" marR="38100" lvl="0" indent="0" algn="l" rtl="0">
              <a:lnSpc>
                <a:spcPct val="128571"/>
              </a:lnSpc>
              <a:spcBef>
                <a:spcPts val="1200"/>
              </a:spcBef>
              <a:spcAft>
                <a:spcPts val="0"/>
              </a:spcAft>
              <a:buSzPts val="1400"/>
              <a:buNone/>
            </a:pPr>
            <a:r>
              <a:rPr lang="en-US" sz="1800" dirty="0">
                <a:solidFill>
                  <a:schemeClr val="dk1"/>
                </a:solidFill>
              </a:rPr>
              <a:t>after one stage has completed then the next stage starts.</a:t>
            </a:r>
          </a:p>
          <a:p>
            <a:pPr marL="0" lvl="0" indent="0" algn="l" rtl="0">
              <a:lnSpc>
                <a:spcPct val="115000"/>
              </a:lnSpc>
              <a:spcBef>
                <a:spcPts val="1200"/>
              </a:spcBef>
              <a:spcAft>
                <a:spcPts val="0"/>
              </a:spcAft>
              <a:buSzPts val="1400"/>
              <a:buNone/>
            </a:pPr>
            <a:r>
              <a:rPr lang="en-US" sz="1800" dirty="0">
                <a:solidFill>
                  <a:schemeClr val="dk1"/>
                </a:solidFill>
              </a:rPr>
              <a:t>we can say that it is somewhat </a:t>
            </a:r>
            <a:r>
              <a:rPr lang="en-US" sz="1800" b="1" dirty="0">
                <a:solidFill>
                  <a:schemeClr val="dk1"/>
                </a:solidFill>
              </a:rPr>
              <a:t>document driven</a:t>
            </a:r>
            <a:r>
              <a:rPr lang="en-US" sz="1800" dirty="0">
                <a:solidFill>
                  <a:schemeClr val="dk1"/>
                </a:solidFill>
              </a:rPr>
              <a:t>.</a:t>
            </a:r>
          </a:p>
          <a:p>
            <a:pPr marL="0" lvl="0" indent="0" algn="l" rtl="0">
              <a:lnSpc>
                <a:spcPct val="115000"/>
              </a:lnSpc>
              <a:spcBef>
                <a:spcPts val="1200"/>
              </a:spcBef>
              <a:spcAft>
                <a:spcPts val="0"/>
              </a:spcAft>
              <a:buSzPts val="1400"/>
              <a:buNone/>
            </a:pPr>
            <a:r>
              <a:rPr lang="en-US" sz="1800" dirty="0">
                <a:solidFill>
                  <a:schemeClr val="dk1"/>
                </a:solidFill>
              </a:rPr>
              <a:t>and </a:t>
            </a:r>
          </a:p>
          <a:p>
            <a:pPr marL="0" lvl="0" indent="0" algn="l" rtl="0">
              <a:spcBef>
                <a:spcPts val="0"/>
              </a:spcBef>
              <a:spcAft>
                <a:spcPts val="0"/>
              </a:spcAft>
              <a:buClr>
                <a:schemeClr val="dk1"/>
              </a:buClr>
              <a:buSzPts val="1100"/>
              <a:buFont typeface="Arial"/>
              <a:buNone/>
            </a:pPr>
            <a:r>
              <a:rPr lang="en-US" sz="1800" dirty="0">
                <a:solidFill>
                  <a:schemeClr val="dk1"/>
                </a:solidFill>
              </a:rPr>
              <a:t>Despite its shortcomings, the software development discipline has emerged with this model and is still usable despite its 50-year history.</a:t>
            </a:r>
          </a:p>
          <a:p>
            <a:pPr marL="0" lvl="0" indent="0" algn="l" rtl="0">
              <a:lnSpc>
                <a:spcPct val="100000"/>
              </a:lnSpc>
              <a:spcBef>
                <a:spcPts val="0"/>
              </a:spcBef>
              <a:spcAft>
                <a:spcPts val="0"/>
              </a:spcAft>
              <a:buSzPts val="1400"/>
              <a:buNone/>
            </a:pPr>
            <a:endParaRPr sz="1800" dirty="0">
              <a:solidFill>
                <a:srgbClr val="373A3C"/>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bb74fd3b0a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3" name="Google Shape;1253;gbb74fd3b0a_0_9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dirty="0">
                <a:solidFill>
                  <a:srgbClr val="292929"/>
                </a:solidFill>
                <a:highlight>
                  <a:srgbClr val="FFFFFF"/>
                </a:highlight>
                <a:latin typeface="Georgia"/>
                <a:ea typeface="Georgia"/>
                <a:cs typeface="Georgia"/>
                <a:sym typeface="Georgia"/>
              </a:rPr>
              <a:t>Kendilerini organize ediyorlar</a:t>
            </a:r>
            <a:r>
              <a:rPr lang="tr-TR" sz="1200" dirty="0">
                <a:solidFill>
                  <a:srgbClr val="292929"/>
                </a:solidFill>
                <a:highlight>
                  <a:srgbClr val="FFFFFF"/>
                </a:highlight>
                <a:latin typeface="Georgia"/>
                <a:ea typeface="Georgia"/>
                <a:cs typeface="Georgia"/>
                <a:sym typeface="Georgia"/>
              </a:rPr>
              <a:t>. </a:t>
            </a:r>
          </a:p>
          <a:p>
            <a:pPr marL="0" lvl="0" indent="0" algn="l" rtl="0">
              <a:spcBef>
                <a:spcPts val="0"/>
              </a:spcBef>
              <a:spcAft>
                <a:spcPts val="0"/>
              </a:spcAft>
              <a:buClr>
                <a:schemeClr val="dk1"/>
              </a:buClr>
              <a:buSzPts val="1100"/>
              <a:buFont typeface="Arial"/>
              <a:buNone/>
            </a:pPr>
            <a:endParaRPr lang="tr-TR" sz="12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TR" sz="1200" dirty="0">
                <a:solidFill>
                  <a:srgbClr val="292929"/>
                </a:solidFill>
                <a:highlight>
                  <a:srgbClr val="FFFFFF"/>
                </a:highlight>
                <a:latin typeface="Georgia"/>
                <a:ea typeface="Georgia"/>
                <a:cs typeface="Georgia"/>
                <a:sym typeface="Georgia"/>
              </a:rPr>
              <a:t>Geliştirme Takımı üyeleri '</a:t>
            </a:r>
            <a:r>
              <a:rPr lang="tr-TR" sz="1200" dirty="0" err="1">
                <a:solidFill>
                  <a:srgbClr val="292929"/>
                </a:solidFill>
                <a:highlight>
                  <a:srgbClr val="FFFFFF"/>
                </a:highlight>
                <a:latin typeface="Georgia"/>
                <a:ea typeface="Georgia"/>
                <a:cs typeface="Georgia"/>
                <a:sym typeface="Georgia"/>
              </a:rPr>
              <a:t>programcılar'dır</a:t>
            </a:r>
            <a:r>
              <a:rPr lang="tr-TR" sz="1200" dirty="0">
                <a:solidFill>
                  <a:srgbClr val="292929"/>
                </a:solidFill>
                <a:highlight>
                  <a:srgbClr val="FFFFFF"/>
                </a:highlight>
                <a:latin typeface="Georgia"/>
                <a:ea typeface="Georgia"/>
                <a:cs typeface="Georgia"/>
                <a:sym typeface="Georgia"/>
              </a:rPr>
              <a:t>.</a:t>
            </a:r>
          </a:p>
          <a:p>
            <a:pPr marL="0" lvl="0" indent="0" algn="l" rtl="0">
              <a:spcBef>
                <a:spcPts val="0"/>
              </a:spcBef>
              <a:spcAft>
                <a:spcPts val="0"/>
              </a:spcAft>
              <a:buClr>
                <a:schemeClr val="dk1"/>
              </a:buClr>
              <a:buSzPts val="1100"/>
              <a:buFont typeface="Arial"/>
              <a:buNone/>
            </a:pPr>
            <a:r>
              <a:rPr lang="tr-TR" sz="1200" dirty="0">
                <a:solidFill>
                  <a:srgbClr val="292929"/>
                </a:solidFill>
                <a:highlight>
                  <a:srgbClr val="FFFFFF"/>
                </a:highlight>
                <a:latin typeface="Georgia"/>
                <a:ea typeface="Georgia"/>
                <a:cs typeface="Georgia"/>
                <a:sym typeface="Georgia"/>
              </a:rPr>
              <a:t>Bunun anlamı, Geliştirme Ekibinin tüm üyelerinin karmaşık ortamlarda ürün veya hizmetler geliştirmek için birlikte çalışmasıdır.</a:t>
            </a:r>
          </a:p>
          <a:p>
            <a:pPr marL="0" lvl="0" indent="0" algn="l" rtl="0">
              <a:spcBef>
                <a:spcPts val="0"/>
              </a:spcBef>
              <a:spcAft>
                <a:spcPts val="0"/>
              </a:spcAft>
              <a:buClr>
                <a:schemeClr val="dk1"/>
              </a:buClr>
              <a:buSzPts val="1100"/>
              <a:buFont typeface="Arial"/>
              <a:buNone/>
            </a:pPr>
            <a:r>
              <a:rPr lang="tr-TR" sz="1200" dirty="0">
                <a:solidFill>
                  <a:srgbClr val="292929"/>
                </a:solidFill>
                <a:highlight>
                  <a:srgbClr val="FFFFFF"/>
                </a:highlight>
                <a:latin typeface="Georgia"/>
                <a:ea typeface="Georgia"/>
                <a:cs typeface="Georgia"/>
                <a:sym typeface="Georgia"/>
              </a:rPr>
              <a:t>Geliştirme Takımları aşağıdaki özelliklere sahiptir:</a:t>
            </a:r>
          </a:p>
          <a:p>
            <a:pPr marL="0" lvl="0" indent="0" algn="l" rtl="0">
              <a:spcBef>
                <a:spcPts val="0"/>
              </a:spcBef>
              <a:spcAft>
                <a:spcPts val="0"/>
              </a:spcAft>
              <a:buClr>
                <a:schemeClr val="dk1"/>
              </a:buClr>
              <a:buSzPts val="1100"/>
              <a:buFont typeface="Arial"/>
              <a:buNone/>
            </a:pPr>
            <a:r>
              <a:rPr lang="tr-TR" sz="1200" dirty="0">
                <a:solidFill>
                  <a:srgbClr val="292929"/>
                </a:solidFill>
                <a:highlight>
                  <a:srgbClr val="FFFFFF"/>
                </a:highlight>
                <a:latin typeface="Georgia"/>
                <a:ea typeface="Georgia"/>
                <a:cs typeface="Georgia"/>
                <a:sym typeface="Georgia"/>
              </a:rPr>
              <a:t>Hiç </a:t>
            </a:r>
            <a:r>
              <a:rPr lang="tr-TR" sz="1200" b="1" dirty="0">
                <a:solidFill>
                  <a:srgbClr val="292929"/>
                </a:solidFill>
                <a:highlight>
                  <a:srgbClr val="FFFFFF"/>
                </a:highlight>
                <a:latin typeface="Georgia"/>
                <a:ea typeface="Georgia"/>
                <a:cs typeface="Georgia"/>
                <a:sym typeface="Georgia"/>
              </a:rPr>
              <a:t>kimse (Scrum Master bile</a:t>
            </a:r>
            <a:r>
              <a:rPr lang="tr-TR" sz="1200" dirty="0">
                <a:solidFill>
                  <a:srgbClr val="292929"/>
                </a:solidFill>
                <a:highlight>
                  <a:srgbClr val="FFFFFF"/>
                </a:highlight>
                <a:latin typeface="Georgia"/>
                <a:ea typeface="Georgia"/>
                <a:cs typeface="Georgia"/>
                <a:sym typeface="Georgia"/>
              </a:rPr>
              <a:t>) Geliştirme Takımına Ürün İş Listesini potansiyel olarak yayınlanabilir işlevsellik Parçalarına </a:t>
            </a:r>
            <a:r>
              <a:rPr lang="tr-TR" sz="1200" b="1" dirty="0">
                <a:solidFill>
                  <a:srgbClr val="292929"/>
                </a:solidFill>
                <a:highlight>
                  <a:srgbClr val="FFFFFF"/>
                </a:highlight>
                <a:latin typeface="Georgia"/>
                <a:ea typeface="Georgia"/>
                <a:cs typeface="Georgia"/>
                <a:sym typeface="Georgia"/>
              </a:rPr>
              <a:t>nasıl</a:t>
            </a:r>
            <a:r>
              <a:rPr lang="tr-TR" sz="1200" dirty="0">
                <a:solidFill>
                  <a:srgbClr val="292929"/>
                </a:solidFill>
                <a:highlight>
                  <a:srgbClr val="FFFFFF"/>
                </a:highlight>
                <a:latin typeface="Georgia"/>
                <a:ea typeface="Georgia"/>
                <a:cs typeface="Georgia"/>
                <a:sym typeface="Georgia"/>
              </a:rPr>
              <a:t> dönüştüreceğini </a:t>
            </a:r>
            <a:r>
              <a:rPr lang="tr-TR" sz="1200" b="1" dirty="0">
                <a:solidFill>
                  <a:srgbClr val="292929"/>
                </a:solidFill>
                <a:highlight>
                  <a:srgbClr val="FFFFFF"/>
                </a:highlight>
                <a:latin typeface="Georgia"/>
                <a:ea typeface="Georgia"/>
                <a:cs typeface="Georgia"/>
                <a:sym typeface="Georgia"/>
              </a:rPr>
              <a:t>söylemez</a:t>
            </a:r>
            <a:r>
              <a:rPr lang="tr-TR" sz="1200" dirty="0">
                <a:solidFill>
                  <a:srgbClr val="292929"/>
                </a:solidFill>
                <a:highlight>
                  <a:srgbClr val="FFFFFF"/>
                </a:highlight>
                <a:latin typeface="Georgia"/>
                <a:ea typeface="Georgia"/>
                <a:cs typeface="Georgia"/>
                <a:sym typeface="Georgia"/>
              </a:rPr>
              <a:t>;</a:t>
            </a:r>
          </a:p>
          <a:p>
            <a:pPr marL="0" lvl="0" indent="0" algn="l" rtl="0">
              <a:spcBef>
                <a:spcPts val="0"/>
              </a:spcBef>
              <a:spcAft>
                <a:spcPts val="0"/>
              </a:spcAft>
              <a:buClr>
                <a:schemeClr val="dk1"/>
              </a:buClr>
              <a:buSzPts val="1100"/>
              <a:buFont typeface="Arial"/>
              <a:buNone/>
            </a:pPr>
            <a:r>
              <a:rPr lang="tr-TR" sz="1200" dirty="0">
                <a:solidFill>
                  <a:srgbClr val="292929"/>
                </a:solidFill>
                <a:highlight>
                  <a:srgbClr val="FFFFFF"/>
                </a:highlight>
                <a:latin typeface="Georgia"/>
                <a:ea typeface="Georgia"/>
                <a:cs typeface="Georgia"/>
                <a:sym typeface="Georgia"/>
              </a:rPr>
              <a:t>Geliştirme Ekipleri,</a:t>
            </a:r>
            <a:r>
              <a:rPr lang="tr-TR" sz="1200" b="1" dirty="0">
                <a:solidFill>
                  <a:srgbClr val="292929"/>
                </a:solidFill>
                <a:highlight>
                  <a:srgbClr val="FFFFFF"/>
                </a:highlight>
                <a:latin typeface="Georgia"/>
                <a:ea typeface="Georgia"/>
                <a:cs typeface="Georgia"/>
                <a:sym typeface="Georgia"/>
              </a:rPr>
              <a:t> bir ürün Parçası oluşturmak için gerekli tüm becerilere sahip</a:t>
            </a:r>
            <a:r>
              <a:rPr lang="tr-TR" sz="1200" dirty="0">
                <a:solidFill>
                  <a:srgbClr val="292929"/>
                </a:solidFill>
                <a:highlight>
                  <a:srgbClr val="FFFFFF"/>
                </a:highlight>
                <a:latin typeface="Georgia"/>
                <a:ea typeface="Georgia"/>
                <a:cs typeface="Georgia"/>
                <a:sym typeface="Georgia"/>
              </a:rPr>
              <a:t>, çapraz işlevlidir;</a:t>
            </a:r>
          </a:p>
          <a:p>
            <a:pPr marL="0" lvl="0" indent="0" algn="l" rtl="0">
              <a:spcBef>
                <a:spcPts val="0"/>
              </a:spcBef>
              <a:spcAft>
                <a:spcPts val="0"/>
              </a:spcAft>
              <a:buClr>
                <a:schemeClr val="dk1"/>
              </a:buClr>
              <a:buSzPts val="1100"/>
              <a:buFont typeface="Arial"/>
              <a:buNone/>
            </a:pPr>
            <a:r>
              <a:rPr lang="tr-TR" sz="1200" dirty="0">
                <a:solidFill>
                  <a:srgbClr val="292929"/>
                </a:solidFill>
                <a:highlight>
                  <a:srgbClr val="FFFFFF"/>
                </a:highlight>
                <a:latin typeface="Georgia"/>
                <a:ea typeface="Georgia"/>
                <a:cs typeface="Georgia"/>
                <a:sym typeface="Georgia"/>
              </a:rPr>
              <a:t>Scrum, kişi tarafından gerçekleştirilen işe bakılmaksızın Geliştirme Takımı üyeleri için hiçbir unvan tanımaz;</a:t>
            </a:r>
          </a:p>
          <a:p>
            <a:pPr marL="0" lvl="0" indent="0" algn="l" rtl="0">
              <a:spcBef>
                <a:spcPts val="0"/>
              </a:spcBef>
              <a:spcAft>
                <a:spcPts val="0"/>
              </a:spcAft>
              <a:buClr>
                <a:schemeClr val="dk1"/>
              </a:buClr>
              <a:buSzPts val="1100"/>
              <a:buFont typeface="Arial"/>
              <a:buNone/>
            </a:pPr>
            <a:r>
              <a:rPr lang="tr-TR" sz="1200" dirty="0">
                <a:solidFill>
                  <a:srgbClr val="292929"/>
                </a:solidFill>
                <a:highlight>
                  <a:srgbClr val="FFFFFF"/>
                </a:highlight>
                <a:latin typeface="Georgia"/>
                <a:ea typeface="Georgia"/>
                <a:cs typeface="Georgia"/>
                <a:sym typeface="Georgia"/>
              </a:rPr>
              <a:t>Scrum, test, mimari, operasyonlar veya iş analizi gibi ele alınması gereken alanlardan bağımsız olarak Geliştirme Takımında hiçbir alt takımı tanımaz; </a:t>
            </a:r>
            <a:r>
              <a:rPr lang="tr-TR" sz="1200" dirty="0" err="1">
                <a:solidFill>
                  <a:srgbClr val="292929"/>
                </a:solidFill>
                <a:highlight>
                  <a:srgbClr val="FFFFFF"/>
                </a:highlight>
                <a:latin typeface="Georgia"/>
                <a:ea typeface="Georgia"/>
                <a:cs typeface="Georgia"/>
                <a:sym typeface="Georgia"/>
              </a:rPr>
              <a:t>ve,</a:t>
            </a:r>
            <a:r>
              <a:rPr lang="tr-TR" sz="1200" b="1" dirty="0" err="1">
                <a:solidFill>
                  <a:srgbClr val="292929"/>
                </a:solidFill>
                <a:highlight>
                  <a:srgbClr val="FFFFFF"/>
                </a:highlight>
                <a:latin typeface="Georgia"/>
                <a:ea typeface="Georgia"/>
                <a:cs typeface="Georgia"/>
                <a:sym typeface="Georgia"/>
              </a:rPr>
              <a:t>Bireysel</a:t>
            </a:r>
            <a:r>
              <a:rPr lang="tr-TR" sz="1200" dirty="0">
                <a:solidFill>
                  <a:srgbClr val="292929"/>
                </a:solidFill>
                <a:highlight>
                  <a:srgbClr val="FFFFFF"/>
                </a:highlight>
                <a:latin typeface="Georgia"/>
                <a:ea typeface="Georgia"/>
                <a:cs typeface="Georgia"/>
                <a:sym typeface="Georgia"/>
              </a:rPr>
              <a:t> Geliştirme Ekibi üyelerinin </a:t>
            </a:r>
            <a:r>
              <a:rPr lang="tr-TR" sz="1200" b="1" dirty="0">
                <a:solidFill>
                  <a:srgbClr val="292929"/>
                </a:solidFill>
                <a:highlight>
                  <a:srgbClr val="FFFFFF"/>
                </a:highlight>
                <a:latin typeface="Georgia"/>
                <a:ea typeface="Georgia"/>
                <a:cs typeface="Georgia"/>
                <a:sym typeface="Georgia"/>
              </a:rPr>
              <a:t>özel becerileri ve odak alanları olabilir</a:t>
            </a:r>
            <a:r>
              <a:rPr lang="tr-TR" sz="1200" dirty="0">
                <a:solidFill>
                  <a:srgbClr val="292929"/>
                </a:solidFill>
                <a:highlight>
                  <a:srgbClr val="FFFFFF"/>
                </a:highlight>
                <a:latin typeface="Georgia"/>
                <a:ea typeface="Georgia"/>
                <a:cs typeface="Georgia"/>
                <a:sym typeface="Georgia"/>
              </a:rPr>
              <a:t>, ancak </a:t>
            </a:r>
            <a:r>
              <a:rPr lang="tr-TR" sz="1200" b="1" dirty="0">
                <a:solidFill>
                  <a:srgbClr val="292929"/>
                </a:solidFill>
                <a:highlight>
                  <a:srgbClr val="FFFFFF"/>
                </a:highlight>
                <a:latin typeface="Georgia"/>
                <a:ea typeface="Georgia"/>
                <a:cs typeface="Georgia"/>
                <a:sym typeface="Georgia"/>
              </a:rPr>
              <a:t>hesap verme </a:t>
            </a:r>
            <a:r>
              <a:rPr lang="tr-TR" sz="1200" dirty="0">
                <a:solidFill>
                  <a:srgbClr val="292929"/>
                </a:solidFill>
                <a:highlight>
                  <a:srgbClr val="FFFFFF"/>
                </a:highlight>
                <a:latin typeface="Georgia"/>
                <a:ea typeface="Georgia"/>
                <a:cs typeface="Georgia"/>
                <a:sym typeface="Georgia"/>
              </a:rPr>
              <a:t>sorumluluğu bir bütün olarak </a:t>
            </a:r>
            <a:r>
              <a:rPr lang="tr-TR" sz="1200" b="1" dirty="0">
                <a:solidFill>
                  <a:srgbClr val="292929"/>
                </a:solidFill>
                <a:highlight>
                  <a:srgbClr val="FFFFFF"/>
                </a:highlight>
                <a:latin typeface="Georgia"/>
                <a:ea typeface="Georgia"/>
                <a:cs typeface="Georgia"/>
                <a:sym typeface="Georgia"/>
              </a:rPr>
              <a:t>Geliştirme Ekibine </a:t>
            </a:r>
            <a:r>
              <a:rPr lang="tr-TR" sz="1200" dirty="0">
                <a:solidFill>
                  <a:srgbClr val="292929"/>
                </a:solidFill>
                <a:highlight>
                  <a:srgbClr val="FFFFFF"/>
                </a:highlight>
                <a:latin typeface="Georgia"/>
                <a:ea typeface="Georgia"/>
                <a:cs typeface="Georgia"/>
                <a:sym typeface="Georgia"/>
              </a:rPr>
              <a:t>aittir.</a:t>
            </a:r>
          </a:p>
          <a:p>
            <a:pPr marL="0" lvl="0" indent="0" algn="l" rtl="0">
              <a:spcBef>
                <a:spcPts val="0"/>
              </a:spcBef>
              <a:spcAft>
                <a:spcPts val="0"/>
              </a:spcAft>
              <a:buClr>
                <a:schemeClr val="dk1"/>
              </a:buClr>
              <a:buSzPts val="1100"/>
              <a:buFont typeface="Arial"/>
              <a:buNone/>
            </a:pPr>
            <a:endParaRPr lang="tr-TR" sz="12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TR" sz="1200" dirty="0">
                <a:solidFill>
                  <a:srgbClr val="292929"/>
                </a:solidFill>
                <a:highlight>
                  <a:srgbClr val="FFFFFF"/>
                </a:highlight>
                <a:latin typeface="Georgia"/>
                <a:ea typeface="Georgia"/>
                <a:cs typeface="Georgia"/>
                <a:sym typeface="Georgia"/>
              </a:rPr>
              <a:t>Development Team </a:t>
            </a:r>
            <a:r>
              <a:rPr lang="tr-TR" sz="1200" dirty="0" err="1">
                <a:solidFill>
                  <a:srgbClr val="292929"/>
                </a:solidFill>
                <a:highlight>
                  <a:srgbClr val="FFFFFF"/>
                </a:highlight>
                <a:latin typeface="Georgia"/>
                <a:ea typeface="Georgia"/>
                <a:cs typeface="Georgia"/>
                <a:sym typeface="Georgia"/>
              </a:rPr>
              <a:t>members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are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programmers</a:t>
            </a:r>
            <a:r>
              <a:rPr lang="tr-TR" sz="1200" dirty="0">
                <a:solidFill>
                  <a:srgbClr val="292929"/>
                </a:solidFill>
                <a:highlight>
                  <a:srgbClr val="FFFFFF"/>
                </a:highlight>
                <a:latin typeface="Georgia"/>
                <a:ea typeface="Georgia"/>
                <a:cs typeface="Georgia"/>
                <a:sym typeface="Georgia"/>
              </a:rPr>
              <a:t>’. </a:t>
            </a:r>
            <a:endParaRPr sz="12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TR" sz="1200" dirty="0" err="1">
                <a:solidFill>
                  <a:srgbClr val="292929"/>
                </a:solidFill>
                <a:highlight>
                  <a:srgbClr val="FFFFFF"/>
                </a:highlight>
                <a:latin typeface="Georgia"/>
                <a:ea typeface="Georgia"/>
                <a:cs typeface="Georgia"/>
                <a:sym typeface="Georgia"/>
              </a:rPr>
              <a:t>What</a:t>
            </a:r>
            <a:r>
              <a:rPr lang="tr-TR" sz="1200" dirty="0">
                <a:solidFill>
                  <a:srgbClr val="292929"/>
                </a:solidFill>
                <a:highlight>
                  <a:srgbClr val="FFFFFF"/>
                </a:highlight>
                <a:latin typeface="Georgia"/>
                <a:ea typeface="Georgia"/>
                <a:cs typeface="Georgia"/>
                <a:sym typeface="Georgia"/>
              </a:rPr>
              <a:t> it </a:t>
            </a:r>
            <a:r>
              <a:rPr lang="tr-TR" sz="1200" dirty="0" err="1">
                <a:solidFill>
                  <a:srgbClr val="292929"/>
                </a:solidFill>
                <a:highlight>
                  <a:srgbClr val="FFFFFF"/>
                </a:highlight>
                <a:latin typeface="Georgia"/>
                <a:ea typeface="Georgia"/>
                <a:cs typeface="Georgia"/>
                <a:sym typeface="Georgia"/>
              </a:rPr>
              <a:t>means</a:t>
            </a:r>
            <a:r>
              <a:rPr lang="tr-TR" sz="1200" dirty="0">
                <a:solidFill>
                  <a:srgbClr val="292929"/>
                </a:solidFill>
                <a:highlight>
                  <a:srgbClr val="FFFFFF"/>
                </a:highlight>
                <a:latin typeface="Georgia"/>
                <a:ea typeface="Georgia"/>
                <a:cs typeface="Georgia"/>
                <a:sym typeface="Georgia"/>
              </a:rPr>
              <a:t> is </a:t>
            </a:r>
            <a:r>
              <a:rPr lang="tr-TR" sz="1200" dirty="0" err="1">
                <a:solidFill>
                  <a:srgbClr val="292929"/>
                </a:solidFill>
                <a:highlight>
                  <a:srgbClr val="FFFFFF"/>
                </a:highlight>
                <a:latin typeface="Georgia"/>
                <a:ea typeface="Georgia"/>
                <a:cs typeface="Georgia"/>
                <a:sym typeface="Georgia"/>
              </a:rPr>
              <a:t>that</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all</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members</a:t>
            </a:r>
            <a:r>
              <a:rPr lang="tr-TR" sz="1200" dirty="0">
                <a:solidFill>
                  <a:srgbClr val="292929"/>
                </a:solidFill>
                <a:highlight>
                  <a:srgbClr val="FFFFFF"/>
                </a:highlight>
                <a:latin typeface="Georgia"/>
                <a:ea typeface="Georgia"/>
                <a:cs typeface="Georgia"/>
                <a:sym typeface="Georgia"/>
              </a:rPr>
              <a:t> of </a:t>
            </a:r>
            <a:r>
              <a:rPr lang="tr-TR" sz="1200" dirty="0" err="1">
                <a:solidFill>
                  <a:srgbClr val="292929"/>
                </a:solidFill>
                <a:highlight>
                  <a:srgbClr val="FFFFFF"/>
                </a:highlight>
                <a:latin typeface="Georgia"/>
                <a:ea typeface="Georgia"/>
                <a:cs typeface="Georgia"/>
                <a:sym typeface="Georgia"/>
              </a:rPr>
              <a:t>the</a:t>
            </a:r>
            <a:r>
              <a:rPr lang="tr-TR" sz="1200" dirty="0">
                <a:solidFill>
                  <a:srgbClr val="292929"/>
                </a:solidFill>
                <a:highlight>
                  <a:srgbClr val="FFFFFF"/>
                </a:highlight>
                <a:latin typeface="Georgia"/>
                <a:ea typeface="Georgia"/>
                <a:cs typeface="Georgia"/>
                <a:sym typeface="Georgia"/>
              </a:rPr>
              <a:t> Development Team </a:t>
            </a:r>
            <a:r>
              <a:rPr lang="tr-TR" sz="1200" dirty="0" err="1">
                <a:solidFill>
                  <a:srgbClr val="292929"/>
                </a:solidFill>
                <a:highlight>
                  <a:srgbClr val="FFFFFF"/>
                </a:highlight>
                <a:latin typeface="Georgia"/>
                <a:ea typeface="Georgia"/>
                <a:cs typeface="Georgia"/>
                <a:sym typeface="Georgia"/>
              </a:rPr>
              <a:t>are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working</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together</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to</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develop</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products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or</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services</a:t>
            </a:r>
            <a:r>
              <a:rPr lang="tr-TR" sz="1200" dirty="0">
                <a:solidFill>
                  <a:srgbClr val="292929"/>
                </a:solidFill>
                <a:highlight>
                  <a:srgbClr val="FFFFFF"/>
                </a:highlight>
                <a:latin typeface="Georgia"/>
                <a:ea typeface="Georgia"/>
                <a:cs typeface="Georgia"/>
                <a:sym typeface="Georgia"/>
              </a:rPr>
              <a:t> in </a:t>
            </a:r>
            <a:r>
              <a:rPr lang="tr-TR" sz="1200" dirty="0" err="1">
                <a:solidFill>
                  <a:srgbClr val="292929"/>
                </a:solidFill>
                <a:highlight>
                  <a:srgbClr val="FFFFFF"/>
                </a:highlight>
                <a:latin typeface="Georgia"/>
                <a:ea typeface="Georgia"/>
                <a:cs typeface="Georgia"/>
                <a:sym typeface="Georgia"/>
              </a:rPr>
              <a:t>complex</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environments</a:t>
            </a:r>
            <a:r>
              <a:rPr lang="tr-TR" sz="1200" dirty="0">
                <a:solidFill>
                  <a:srgbClr val="292929"/>
                </a:solidFill>
                <a:highlight>
                  <a:srgbClr val="FFFFFF"/>
                </a:highlight>
                <a:latin typeface="Georgia"/>
                <a:ea typeface="Georgia"/>
                <a:cs typeface="Georgia"/>
                <a:sym typeface="Georgia"/>
              </a:rPr>
              <a:t>. </a:t>
            </a:r>
            <a:endParaRPr sz="12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TR" sz="1200" dirty="0">
                <a:solidFill>
                  <a:srgbClr val="292929"/>
                </a:solidFill>
                <a:highlight>
                  <a:srgbClr val="FFFFFF"/>
                </a:highlight>
                <a:latin typeface="Georgia"/>
                <a:ea typeface="Georgia"/>
                <a:cs typeface="Georgia"/>
                <a:sym typeface="Georgia"/>
              </a:rPr>
              <a:t>Development </a:t>
            </a:r>
            <a:r>
              <a:rPr lang="tr-TR" sz="1200" dirty="0" err="1">
                <a:solidFill>
                  <a:srgbClr val="292929"/>
                </a:solidFill>
                <a:highlight>
                  <a:srgbClr val="FFFFFF"/>
                </a:highlight>
                <a:latin typeface="Georgia"/>
                <a:ea typeface="Georgia"/>
                <a:cs typeface="Georgia"/>
                <a:sym typeface="Georgia"/>
              </a:rPr>
              <a:t>Teams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have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the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following</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characteristics</a:t>
            </a:r>
            <a:r>
              <a:rPr lang="tr-TR" sz="1200" dirty="0">
                <a:solidFill>
                  <a:srgbClr val="292929"/>
                </a:solidFill>
                <a:highlight>
                  <a:srgbClr val="FFFFFF"/>
                </a:highlight>
                <a:latin typeface="Georgia"/>
                <a:ea typeface="Georgia"/>
                <a:cs typeface="Georgia"/>
                <a:sym typeface="Georgia"/>
              </a:rPr>
              <a:t>:</a:t>
            </a:r>
            <a:endParaRPr sz="1200" dirty="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3200"/>
              </a:spcBef>
              <a:spcAft>
                <a:spcPts val="0"/>
              </a:spcAft>
              <a:buClr>
                <a:srgbClr val="292929"/>
              </a:buClr>
              <a:buSzPts val="1200"/>
              <a:buFont typeface="Georgia"/>
              <a:buAutoNum type="arabicPeriod"/>
            </a:pPr>
            <a:r>
              <a:rPr lang="tr-TR" sz="1200" dirty="0" err="1">
                <a:solidFill>
                  <a:srgbClr val="292929"/>
                </a:solidFill>
                <a:highlight>
                  <a:srgbClr val="FFFFFF"/>
                </a:highlight>
                <a:latin typeface="Georgia"/>
                <a:ea typeface="Georgia"/>
                <a:cs typeface="Georgia"/>
                <a:sym typeface="Georgia"/>
              </a:rPr>
              <a:t>They</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are</a:t>
            </a:r>
            <a:r>
              <a:rPr lang="tr-TR" sz="1200" dirty="0">
                <a:solidFill>
                  <a:srgbClr val="292929"/>
                </a:solidFill>
                <a:highlight>
                  <a:srgbClr val="FFFFFF"/>
                </a:highlight>
                <a:latin typeface="Georgia"/>
                <a:ea typeface="Georgia"/>
                <a:cs typeface="Georgia"/>
                <a:sym typeface="Georgia"/>
              </a:rPr>
              <a:t> self-</a:t>
            </a:r>
            <a:r>
              <a:rPr lang="tr-TR" sz="1200" dirty="0" err="1">
                <a:solidFill>
                  <a:srgbClr val="292929"/>
                </a:solidFill>
                <a:highlight>
                  <a:srgbClr val="FFFFFF"/>
                </a:highlight>
                <a:latin typeface="Georgia"/>
                <a:ea typeface="Georgia"/>
                <a:cs typeface="Georgia"/>
                <a:sym typeface="Georgia"/>
              </a:rPr>
              <a:t>organizing</a:t>
            </a:r>
            <a:r>
              <a:rPr lang="tr-TR" sz="1200" dirty="0">
                <a:solidFill>
                  <a:srgbClr val="292929"/>
                </a:solidFill>
                <a:highlight>
                  <a:srgbClr val="FFFFFF"/>
                </a:highlight>
                <a:latin typeface="Georgia"/>
                <a:ea typeface="Georgia"/>
                <a:cs typeface="Georgia"/>
                <a:sym typeface="Georgia"/>
              </a:rPr>
              <a:t>. No </a:t>
            </a:r>
            <a:r>
              <a:rPr lang="tr-TR" sz="1200" dirty="0" err="1">
                <a:solidFill>
                  <a:srgbClr val="292929"/>
                </a:solidFill>
                <a:highlight>
                  <a:srgbClr val="FFFFFF"/>
                </a:highlight>
                <a:latin typeface="Georgia"/>
                <a:ea typeface="Georgia"/>
                <a:cs typeface="Georgia"/>
                <a:sym typeface="Georgia"/>
              </a:rPr>
              <a:t>one</a:t>
            </a:r>
            <a:r>
              <a:rPr lang="tr-TR" sz="1200" dirty="0">
                <a:solidFill>
                  <a:srgbClr val="292929"/>
                </a:solidFill>
                <a:highlight>
                  <a:srgbClr val="FFFFFF"/>
                </a:highlight>
                <a:latin typeface="Georgia"/>
                <a:ea typeface="Georgia"/>
                <a:cs typeface="Georgia"/>
                <a:sym typeface="Georgia"/>
              </a:rPr>
              <a:t> (not </a:t>
            </a:r>
            <a:r>
              <a:rPr lang="tr-TR" sz="1200" dirty="0" err="1">
                <a:solidFill>
                  <a:srgbClr val="292929"/>
                </a:solidFill>
                <a:highlight>
                  <a:srgbClr val="FFFFFF"/>
                </a:highlight>
                <a:latin typeface="Georgia"/>
                <a:ea typeface="Georgia"/>
                <a:cs typeface="Georgia"/>
                <a:sym typeface="Georgia"/>
              </a:rPr>
              <a:t>even</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the</a:t>
            </a:r>
            <a:r>
              <a:rPr lang="tr-TR" sz="1200" dirty="0">
                <a:solidFill>
                  <a:srgbClr val="292929"/>
                </a:solidFill>
                <a:highlight>
                  <a:srgbClr val="FFFFFF"/>
                </a:highlight>
                <a:latin typeface="Georgia"/>
                <a:ea typeface="Georgia"/>
                <a:cs typeface="Georgia"/>
                <a:sym typeface="Georgia"/>
              </a:rPr>
              <a:t> Scrum Master) </a:t>
            </a:r>
            <a:r>
              <a:rPr lang="tr-TR" sz="1200" dirty="0" err="1">
                <a:solidFill>
                  <a:srgbClr val="292929"/>
                </a:solidFill>
                <a:highlight>
                  <a:srgbClr val="FFFFFF"/>
                </a:highlight>
                <a:latin typeface="Georgia"/>
                <a:ea typeface="Georgia"/>
                <a:cs typeface="Georgia"/>
                <a:sym typeface="Georgia"/>
              </a:rPr>
              <a:t>tells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the</a:t>
            </a:r>
            <a:r>
              <a:rPr lang="tr-TR" sz="1200" dirty="0">
                <a:solidFill>
                  <a:srgbClr val="292929"/>
                </a:solidFill>
                <a:highlight>
                  <a:srgbClr val="FFFFFF"/>
                </a:highlight>
                <a:latin typeface="Georgia"/>
                <a:ea typeface="Georgia"/>
                <a:cs typeface="Georgia"/>
                <a:sym typeface="Georgia"/>
              </a:rPr>
              <a:t> Development Team how </a:t>
            </a:r>
            <a:r>
              <a:rPr lang="tr-TR" sz="1200" dirty="0" err="1">
                <a:solidFill>
                  <a:srgbClr val="292929"/>
                </a:solidFill>
                <a:highlight>
                  <a:srgbClr val="FFFFFF"/>
                </a:highlight>
                <a:latin typeface="Georgia"/>
                <a:ea typeface="Georgia"/>
                <a:cs typeface="Georgia"/>
                <a:sym typeface="Georgia"/>
              </a:rPr>
              <a:t>to</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turn</a:t>
            </a:r>
            <a:r>
              <a:rPr lang="tr-TR" sz="1200" dirty="0">
                <a:solidFill>
                  <a:srgbClr val="292929"/>
                </a:solidFill>
                <a:highlight>
                  <a:srgbClr val="FFFFFF"/>
                </a:highlight>
                <a:latin typeface="Georgia"/>
                <a:ea typeface="Georgia"/>
                <a:cs typeface="Georgia"/>
                <a:sym typeface="Georgia"/>
              </a:rPr>
              <a:t> Product </a:t>
            </a:r>
            <a:r>
              <a:rPr lang="tr-TR" sz="1200" dirty="0" err="1">
                <a:solidFill>
                  <a:srgbClr val="292929"/>
                </a:solidFill>
                <a:highlight>
                  <a:srgbClr val="FFFFFF"/>
                </a:highlight>
                <a:latin typeface="Georgia"/>
                <a:ea typeface="Georgia"/>
                <a:cs typeface="Georgia"/>
                <a:sym typeface="Georgia"/>
              </a:rPr>
              <a:t>Backlog</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into</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Increments</a:t>
            </a:r>
            <a:r>
              <a:rPr lang="tr-TR" sz="1200" dirty="0">
                <a:solidFill>
                  <a:srgbClr val="292929"/>
                </a:solidFill>
                <a:highlight>
                  <a:srgbClr val="FFFFFF"/>
                </a:highlight>
                <a:latin typeface="Georgia"/>
                <a:ea typeface="Georgia"/>
                <a:cs typeface="Georgia"/>
                <a:sym typeface="Georgia"/>
              </a:rPr>
              <a:t> of </a:t>
            </a:r>
            <a:r>
              <a:rPr lang="tr-TR" sz="1200" dirty="0" err="1">
                <a:solidFill>
                  <a:srgbClr val="292929"/>
                </a:solidFill>
                <a:highlight>
                  <a:srgbClr val="FFFFFF"/>
                </a:highlight>
                <a:latin typeface="Georgia"/>
                <a:ea typeface="Georgia"/>
                <a:cs typeface="Georgia"/>
                <a:sym typeface="Georgia"/>
              </a:rPr>
              <a:t>potentially</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releasable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functionality</a:t>
            </a:r>
            <a:r>
              <a:rPr lang="tr-TR" sz="1200" dirty="0">
                <a:solidFill>
                  <a:srgbClr val="292929"/>
                </a:solidFill>
                <a:highlight>
                  <a:srgbClr val="FFFFFF"/>
                </a:highlight>
                <a:latin typeface="Georgia"/>
                <a:ea typeface="Georgia"/>
                <a:cs typeface="Georgia"/>
                <a:sym typeface="Georgia"/>
              </a:rPr>
              <a:t>;</a:t>
            </a:r>
            <a:endParaRPr sz="1200" dirty="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dirty="0">
                <a:solidFill>
                  <a:srgbClr val="292929"/>
                </a:solidFill>
                <a:highlight>
                  <a:srgbClr val="FFFFFF"/>
                </a:highlight>
                <a:latin typeface="Georgia"/>
                <a:ea typeface="Georgia"/>
                <a:cs typeface="Georgia"/>
                <a:sym typeface="Georgia"/>
              </a:rPr>
              <a:t>Development </a:t>
            </a:r>
            <a:r>
              <a:rPr lang="tr-TR" sz="1200" dirty="0" err="1">
                <a:solidFill>
                  <a:srgbClr val="292929"/>
                </a:solidFill>
                <a:highlight>
                  <a:srgbClr val="FFFFFF"/>
                </a:highlight>
                <a:latin typeface="Georgia"/>
                <a:ea typeface="Georgia"/>
                <a:cs typeface="Georgia"/>
                <a:sym typeface="Georgia"/>
              </a:rPr>
              <a:t>Teams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are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cross-functional</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with</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all</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the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skills</a:t>
            </a:r>
            <a:r>
              <a:rPr lang="tr-TR" sz="1200" dirty="0">
                <a:solidFill>
                  <a:srgbClr val="292929"/>
                </a:solidFill>
                <a:highlight>
                  <a:srgbClr val="FFFFFF"/>
                </a:highlight>
                <a:latin typeface="Georgia"/>
                <a:ea typeface="Georgia"/>
                <a:cs typeface="Georgia"/>
                <a:sym typeface="Georgia"/>
              </a:rPr>
              <a:t> as a </a:t>
            </a:r>
            <a:r>
              <a:rPr lang="tr-TR" sz="1200" dirty="0" err="1">
                <a:solidFill>
                  <a:srgbClr val="292929"/>
                </a:solidFill>
                <a:highlight>
                  <a:srgbClr val="FFFFFF"/>
                </a:highlight>
                <a:latin typeface="Georgia"/>
                <a:ea typeface="Georgia"/>
                <a:cs typeface="Georgia"/>
                <a:sym typeface="Georgia"/>
              </a:rPr>
              <a:t>team</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necessary</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to</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create</a:t>
            </a:r>
            <a:r>
              <a:rPr lang="tr-TR" sz="1200" dirty="0">
                <a:solidFill>
                  <a:srgbClr val="292929"/>
                </a:solidFill>
                <a:highlight>
                  <a:srgbClr val="FFFFFF"/>
                </a:highlight>
                <a:latin typeface="Georgia"/>
                <a:ea typeface="Georgia"/>
                <a:cs typeface="Georgia"/>
                <a:sym typeface="Georgia"/>
              </a:rPr>
              <a:t> a </a:t>
            </a:r>
            <a:r>
              <a:rPr lang="tr-TR" sz="1200" dirty="0" err="1">
                <a:solidFill>
                  <a:srgbClr val="292929"/>
                </a:solidFill>
                <a:highlight>
                  <a:srgbClr val="FFFFFF"/>
                </a:highlight>
                <a:latin typeface="Georgia"/>
                <a:ea typeface="Georgia"/>
                <a:cs typeface="Georgia"/>
                <a:sym typeface="Georgia"/>
              </a:rPr>
              <a:t>product</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Increment</a:t>
            </a:r>
            <a:r>
              <a:rPr lang="tr-TR" sz="1200" dirty="0">
                <a:solidFill>
                  <a:srgbClr val="292929"/>
                </a:solidFill>
                <a:highlight>
                  <a:srgbClr val="FFFFFF"/>
                </a:highlight>
                <a:latin typeface="Georgia"/>
                <a:ea typeface="Georgia"/>
                <a:cs typeface="Georgia"/>
                <a:sym typeface="Georgia"/>
              </a:rPr>
              <a:t>;</a:t>
            </a:r>
            <a:endParaRPr sz="1200" dirty="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dirty="0">
                <a:solidFill>
                  <a:srgbClr val="292929"/>
                </a:solidFill>
                <a:highlight>
                  <a:srgbClr val="FFFFFF"/>
                </a:highlight>
                <a:latin typeface="Georgia"/>
                <a:ea typeface="Georgia"/>
                <a:cs typeface="Georgia"/>
                <a:sym typeface="Georgia"/>
              </a:rPr>
              <a:t>Scrum </a:t>
            </a:r>
            <a:r>
              <a:rPr lang="tr-TR" sz="1200" dirty="0" err="1">
                <a:solidFill>
                  <a:srgbClr val="292929"/>
                </a:solidFill>
                <a:highlight>
                  <a:srgbClr val="FFFFFF"/>
                </a:highlight>
                <a:latin typeface="Georgia"/>
                <a:ea typeface="Georgia"/>
                <a:cs typeface="Georgia"/>
                <a:sym typeface="Georgia"/>
              </a:rPr>
              <a:t>recognizes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no</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titles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for</a:t>
            </a:r>
            <a:r>
              <a:rPr lang="tr-TR" sz="1200" dirty="0">
                <a:solidFill>
                  <a:srgbClr val="292929"/>
                </a:solidFill>
                <a:highlight>
                  <a:srgbClr val="FFFFFF"/>
                </a:highlight>
                <a:latin typeface="Georgia"/>
                <a:ea typeface="Georgia"/>
                <a:cs typeface="Georgia"/>
                <a:sym typeface="Georgia"/>
              </a:rPr>
              <a:t> Development Team </a:t>
            </a:r>
            <a:r>
              <a:rPr lang="tr-TR" sz="1200" dirty="0" err="1">
                <a:solidFill>
                  <a:srgbClr val="292929"/>
                </a:solidFill>
                <a:highlight>
                  <a:srgbClr val="FFFFFF"/>
                </a:highlight>
                <a:latin typeface="Georgia"/>
                <a:ea typeface="Georgia"/>
                <a:cs typeface="Georgia"/>
                <a:sym typeface="Georgia"/>
              </a:rPr>
              <a:t>members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regardless</a:t>
            </a:r>
            <a:r>
              <a:rPr lang="tr-TR" sz="1200" dirty="0">
                <a:solidFill>
                  <a:srgbClr val="292929"/>
                </a:solidFill>
                <a:highlight>
                  <a:srgbClr val="FFFFFF"/>
                </a:highlight>
                <a:latin typeface="Georgia"/>
                <a:ea typeface="Georgia"/>
                <a:cs typeface="Georgia"/>
                <a:sym typeface="Georgia"/>
              </a:rPr>
              <a:t> of </a:t>
            </a:r>
            <a:r>
              <a:rPr lang="tr-TR" sz="1200" dirty="0" err="1">
                <a:solidFill>
                  <a:srgbClr val="292929"/>
                </a:solidFill>
                <a:highlight>
                  <a:srgbClr val="FFFFFF"/>
                </a:highlight>
                <a:latin typeface="Georgia"/>
                <a:ea typeface="Georgia"/>
                <a:cs typeface="Georgia"/>
                <a:sym typeface="Georgia"/>
              </a:rPr>
              <a:t>the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work</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being</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performed</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by</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the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person</a:t>
            </a:r>
            <a:r>
              <a:rPr lang="tr-TR" sz="1200" dirty="0">
                <a:solidFill>
                  <a:srgbClr val="292929"/>
                </a:solidFill>
                <a:highlight>
                  <a:srgbClr val="FFFFFF"/>
                </a:highlight>
                <a:latin typeface="Georgia"/>
                <a:ea typeface="Georgia"/>
                <a:cs typeface="Georgia"/>
                <a:sym typeface="Georgia"/>
              </a:rPr>
              <a:t>;</a:t>
            </a:r>
            <a:endParaRPr sz="1200" dirty="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dirty="0">
                <a:solidFill>
                  <a:srgbClr val="292929"/>
                </a:solidFill>
                <a:highlight>
                  <a:srgbClr val="FFFFFF"/>
                </a:highlight>
                <a:latin typeface="Georgia"/>
                <a:ea typeface="Georgia"/>
                <a:cs typeface="Georgia"/>
                <a:sym typeface="Georgia"/>
              </a:rPr>
              <a:t>Scrum </a:t>
            </a:r>
            <a:r>
              <a:rPr lang="tr-TR" sz="1200" dirty="0" err="1">
                <a:solidFill>
                  <a:srgbClr val="292929"/>
                </a:solidFill>
                <a:highlight>
                  <a:srgbClr val="FFFFFF"/>
                </a:highlight>
                <a:latin typeface="Georgia"/>
                <a:ea typeface="Georgia"/>
                <a:cs typeface="Georgia"/>
                <a:sym typeface="Georgia"/>
              </a:rPr>
              <a:t>recognizes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no</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sub-teams</a:t>
            </a:r>
            <a:r>
              <a:rPr lang="tr-TR" sz="1200" dirty="0">
                <a:solidFill>
                  <a:srgbClr val="292929"/>
                </a:solidFill>
                <a:highlight>
                  <a:srgbClr val="FFFFFF"/>
                </a:highlight>
                <a:latin typeface="Georgia"/>
                <a:ea typeface="Georgia"/>
                <a:cs typeface="Georgia"/>
                <a:sym typeface="Georgia"/>
              </a:rPr>
              <a:t> in </a:t>
            </a:r>
            <a:r>
              <a:rPr lang="tr-TR" sz="1200" dirty="0" err="1">
                <a:solidFill>
                  <a:srgbClr val="292929"/>
                </a:solidFill>
                <a:highlight>
                  <a:srgbClr val="FFFFFF"/>
                </a:highlight>
                <a:latin typeface="Georgia"/>
                <a:ea typeface="Georgia"/>
                <a:cs typeface="Georgia"/>
                <a:sym typeface="Georgia"/>
              </a:rPr>
              <a:t>the</a:t>
            </a:r>
            <a:r>
              <a:rPr lang="tr-TR" sz="1200" dirty="0">
                <a:solidFill>
                  <a:srgbClr val="292929"/>
                </a:solidFill>
                <a:highlight>
                  <a:srgbClr val="FFFFFF"/>
                </a:highlight>
                <a:latin typeface="Georgia"/>
                <a:ea typeface="Georgia"/>
                <a:cs typeface="Georgia"/>
                <a:sym typeface="Georgia"/>
              </a:rPr>
              <a:t> Development Team, </a:t>
            </a:r>
            <a:r>
              <a:rPr lang="tr-TR" sz="1200" dirty="0" err="1">
                <a:solidFill>
                  <a:srgbClr val="292929"/>
                </a:solidFill>
                <a:highlight>
                  <a:srgbClr val="FFFFFF"/>
                </a:highlight>
                <a:latin typeface="Georgia"/>
                <a:ea typeface="Georgia"/>
                <a:cs typeface="Georgia"/>
                <a:sym typeface="Georgia"/>
              </a:rPr>
              <a:t>regardless</a:t>
            </a:r>
            <a:r>
              <a:rPr lang="tr-TR" sz="1200" dirty="0">
                <a:solidFill>
                  <a:srgbClr val="292929"/>
                </a:solidFill>
                <a:highlight>
                  <a:srgbClr val="FFFFFF"/>
                </a:highlight>
                <a:latin typeface="Georgia"/>
                <a:ea typeface="Georgia"/>
                <a:cs typeface="Georgia"/>
                <a:sym typeface="Georgia"/>
              </a:rPr>
              <a:t> of </a:t>
            </a:r>
            <a:r>
              <a:rPr lang="tr-TR" sz="1200" dirty="0" err="1">
                <a:solidFill>
                  <a:srgbClr val="292929"/>
                </a:solidFill>
                <a:highlight>
                  <a:srgbClr val="FFFFFF"/>
                </a:highlight>
                <a:latin typeface="Georgia"/>
                <a:ea typeface="Georgia"/>
                <a:cs typeface="Georgia"/>
                <a:sym typeface="Georgia"/>
              </a:rPr>
              <a:t>domains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that</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need</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to</a:t>
            </a:r>
            <a:r>
              <a:rPr lang="tr-TR" sz="1200" dirty="0">
                <a:solidFill>
                  <a:srgbClr val="292929"/>
                </a:solidFill>
                <a:highlight>
                  <a:srgbClr val="FFFFFF"/>
                </a:highlight>
                <a:latin typeface="Georgia"/>
                <a:ea typeface="Georgia"/>
                <a:cs typeface="Georgia"/>
                <a:sym typeface="Georgia"/>
              </a:rPr>
              <a:t> be </a:t>
            </a:r>
            <a:r>
              <a:rPr lang="tr-TR" sz="1200" dirty="0" err="1">
                <a:solidFill>
                  <a:srgbClr val="292929"/>
                </a:solidFill>
                <a:highlight>
                  <a:srgbClr val="FFFFFF"/>
                </a:highlight>
                <a:latin typeface="Georgia"/>
                <a:ea typeface="Georgia"/>
                <a:cs typeface="Georgia"/>
                <a:sym typeface="Georgia"/>
              </a:rPr>
              <a:t>addressed</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like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testing</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architecture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operations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or</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business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analysis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and</a:t>
            </a:r>
            <a:r>
              <a:rPr lang="tr-TR" sz="1200" dirty="0">
                <a:solidFill>
                  <a:srgbClr val="292929"/>
                </a:solidFill>
                <a:highlight>
                  <a:srgbClr val="FFFFFF"/>
                </a:highlight>
                <a:latin typeface="Georgia"/>
                <a:ea typeface="Georgia"/>
                <a:cs typeface="Georgia"/>
                <a:sym typeface="Georgia"/>
              </a:rPr>
              <a:t>,</a:t>
            </a:r>
            <a:endParaRPr sz="1200" dirty="0">
              <a:solidFill>
                <a:srgbClr val="292929"/>
              </a:solidFill>
              <a:highlight>
                <a:srgbClr val="FFFFFF"/>
              </a:highlight>
              <a:latin typeface="Georgia"/>
              <a:ea typeface="Georgia"/>
              <a:cs typeface="Georgia"/>
              <a:sym typeface="Georgia"/>
            </a:endParaRPr>
          </a:p>
          <a:p>
            <a:pPr marL="749300" lvl="0" indent="-304800" algn="l" rtl="0">
              <a:lnSpc>
                <a:spcPct val="218181"/>
              </a:lnSpc>
              <a:spcBef>
                <a:spcPts val="0"/>
              </a:spcBef>
              <a:spcAft>
                <a:spcPts val="0"/>
              </a:spcAft>
              <a:buClr>
                <a:srgbClr val="292929"/>
              </a:buClr>
              <a:buSzPts val="1200"/>
              <a:buFont typeface="Georgia"/>
              <a:buAutoNum type="arabicPeriod"/>
            </a:pPr>
            <a:r>
              <a:rPr lang="tr-TR" sz="1200" dirty="0" err="1">
                <a:solidFill>
                  <a:srgbClr val="292929"/>
                </a:solidFill>
                <a:highlight>
                  <a:srgbClr val="FFFFFF"/>
                </a:highlight>
                <a:latin typeface="Georgia"/>
                <a:ea typeface="Georgia"/>
                <a:cs typeface="Georgia"/>
                <a:sym typeface="Georgia"/>
              </a:rPr>
              <a:t>Individual</a:t>
            </a:r>
            <a:r>
              <a:rPr lang="tr-TR" sz="1200" dirty="0">
                <a:solidFill>
                  <a:srgbClr val="292929"/>
                </a:solidFill>
                <a:highlight>
                  <a:srgbClr val="FFFFFF"/>
                </a:highlight>
                <a:latin typeface="Georgia"/>
                <a:ea typeface="Georgia"/>
                <a:cs typeface="Georgia"/>
                <a:sym typeface="Georgia"/>
              </a:rPr>
              <a:t> Development Team </a:t>
            </a:r>
            <a:r>
              <a:rPr lang="tr-TR" sz="1200" dirty="0" err="1">
                <a:solidFill>
                  <a:srgbClr val="292929"/>
                </a:solidFill>
                <a:highlight>
                  <a:srgbClr val="FFFFFF"/>
                </a:highlight>
                <a:latin typeface="Georgia"/>
                <a:ea typeface="Georgia"/>
                <a:cs typeface="Georgia"/>
                <a:sym typeface="Georgia"/>
              </a:rPr>
              <a:t>members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may</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have</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specialized</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skills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and</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areas</a:t>
            </a:r>
            <a:r>
              <a:rPr lang="tr-TR" sz="1200" dirty="0">
                <a:solidFill>
                  <a:srgbClr val="292929"/>
                </a:solidFill>
                <a:highlight>
                  <a:srgbClr val="FFFFFF"/>
                </a:highlight>
                <a:latin typeface="Georgia"/>
                <a:ea typeface="Georgia"/>
                <a:cs typeface="Georgia"/>
                <a:sym typeface="Georgia"/>
              </a:rPr>
              <a:t> of </a:t>
            </a:r>
            <a:r>
              <a:rPr lang="tr-TR" sz="1200" dirty="0" err="1">
                <a:solidFill>
                  <a:srgbClr val="292929"/>
                </a:solidFill>
                <a:highlight>
                  <a:srgbClr val="FFFFFF"/>
                </a:highlight>
                <a:latin typeface="Georgia"/>
                <a:ea typeface="Georgia"/>
                <a:cs typeface="Georgia"/>
                <a:sym typeface="Georgia"/>
              </a:rPr>
              <a:t>focus</a:t>
            </a:r>
            <a:r>
              <a:rPr lang="tr-TR" sz="1200" dirty="0">
                <a:solidFill>
                  <a:srgbClr val="292929"/>
                </a:solidFill>
                <a:highlight>
                  <a:srgbClr val="FFFFFF"/>
                </a:highlight>
                <a:latin typeface="Georgia"/>
                <a:ea typeface="Georgia"/>
                <a:cs typeface="Georgia"/>
                <a:sym typeface="Georgia"/>
              </a:rPr>
              <a:t>, but </a:t>
            </a:r>
            <a:r>
              <a:rPr lang="tr-TR" sz="1200" dirty="0" err="1">
                <a:solidFill>
                  <a:srgbClr val="292929"/>
                </a:solidFill>
                <a:highlight>
                  <a:srgbClr val="FFFFFF"/>
                </a:highlight>
                <a:latin typeface="Georgia"/>
                <a:ea typeface="Georgia"/>
                <a:cs typeface="Georgia"/>
                <a:sym typeface="Georgia"/>
              </a:rPr>
              <a:t>accountability</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belongs</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to</a:t>
            </a:r>
            <a:r>
              <a:rPr lang="tr-TR" sz="1200" dirty="0">
                <a:solidFill>
                  <a:srgbClr val="292929"/>
                </a:solidFill>
                <a:highlight>
                  <a:srgbClr val="FFFFFF"/>
                </a:highlight>
                <a:latin typeface="Georgia"/>
                <a:ea typeface="Georgia"/>
                <a:cs typeface="Georgia"/>
                <a:sym typeface="Georgia"/>
              </a:rPr>
              <a:t> </a:t>
            </a:r>
            <a:r>
              <a:rPr lang="tr-TR" sz="1200" dirty="0" err="1">
                <a:solidFill>
                  <a:srgbClr val="292929"/>
                </a:solidFill>
                <a:highlight>
                  <a:srgbClr val="FFFFFF"/>
                </a:highlight>
                <a:latin typeface="Georgia"/>
                <a:ea typeface="Georgia"/>
                <a:cs typeface="Georgia"/>
                <a:sym typeface="Georgia"/>
              </a:rPr>
              <a:t>the</a:t>
            </a:r>
            <a:r>
              <a:rPr lang="tr-TR" sz="1200" dirty="0">
                <a:solidFill>
                  <a:srgbClr val="292929"/>
                </a:solidFill>
                <a:highlight>
                  <a:srgbClr val="FFFFFF"/>
                </a:highlight>
                <a:latin typeface="Georgia"/>
                <a:ea typeface="Georgia"/>
                <a:cs typeface="Georgia"/>
                <a:sym typeface="Georgia"/>
              </a:rPr>
              <a:t> Development Team as a </a:t>
            </a:r>
            <a:r>
              <a:rPr lang="tr-TR" sz="1200" dirty="0" err="1">
                <a:solidFill>
                  <a:srgbClr val="292929"/>
                </a:solidFill>
                <a:highlight>
                  <a:srgbClr val="FFFFFF"/>
                </a:highlight>
                <a:latin typeface="Georgia"/>
                <a:ea typeface="Georgia"/>
                <a:cs typeface="Georgia"/>
                <a:sym typeface="Georgia"/>
              </a:rPr>
              <a:t>whole</a:t>
            </a:r>
            <a:r>
              <a:rPr lang="tr-TR" sz="1200" dirty="0">
                <a:solidFill>
                  <a:srgbClr val="292929"/>
                </a:solidFill>
                <a:highlight>
                  <a:srgbClr val="FFFFFF"/>
                </a:highlight>
                <a:latin typeface="Georgia"/>
                <a:ea typeface="Georgia"/>
                <a:cs typeface="Georgia"/>
                <a:sym typeface="Georgia"/>
              </a:rPr>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87604b6a1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87604b6a1a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Now</a:t>
            </a:r>
            <a:r>
              <a:rPr lang="tr-TR" dirty="0"/>
              <a:t> here </a:t>
            </a:r>
            <a:r>
              <a:rPr lang="tr-TR" dirty="0" err="1"/>
              <a:t>comes</a:t>
            </a:r>
            <a:r>
              <a:rPr lang="tr-TR" dirty="0"/>
              <a:t> </a:t>
            </a:r>
            <a:r>
              <a:rPr lang="tr-TR" dirty="0" err="1"/>
              <a:t>the</a:t>
            </a:r>
            <a:r>
              <a:rPr lang="tr-TR" dirty="0"/>
              <a:t> </a:t>
            </a:r>
            <a:r>
              <a:rPr lang="tr-TR" dirty="0" err="1"/>
              <a:t>today’s</a:t>
            </a:r>
            <a:r>
              <a:rPr lang="tr-TR" dirty="0"/>
              <a:t> </a:t>
            </a:r>
            <a:r>
              <a:rPr lang="tr-TR" dirty="0" err="1"/>
              <a:t>topics</a:t>
            </a:r>
            <a:r>
              <a:rPr lang="tr-TR" dirty="0"/>
              <a:t>.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8076383dd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8076383dd3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300" dirty="0">
                <a:solidFill>
                  <a:srgbClr val="202124"/>
                </a:solidFill>
                <a:highlight>
                  <a:srgbClr val="F8F9FA"/>
                </a:highlight>
              </a:rPr>
              <a:t>Scrum projelerinde kullanılan üç temel terim </a:t>
            </a:r>
            <a:r>
              <a:rPr lang="tr-TR" sz="1300" dirty="0" err="1">
                <a:solidFill>
                  <a:srgbClr val="202124"/>
                </a:solidFill>
                <a:highlight>
                  <a:srgbClr val="F8F9FA"/>
                </a:highlight>
              </a:rPr>
              <a:t>Epic</a:t>
            </a:r>
            <a:r>
              <a:rPr lang="tr-TR" sz="1300" dirty="0">
                <a:solidFill>
                  <a:srgbClr val="202124"/>
                </a:solidFill>
                <a:highlight>
                  <a:srgbClr val="F8F9FA"/>
                </a:highlight>
              </a:rPr>
              <a:t>, User </a:t>
            </a:r>
            <a:r>
              <a:rPr lang="tr-TR" sz="1300" dirty="0" err="1">
                <a:solidFill>
                  <a:srgbClr val="202124"/>
                </a:solidFill>
                <a:highlight>
                  <a:srgbClr val="F8F9FA"/>
                </a:highlight>
              </a:rPr>
              <a:t>Story</a:t>
            </a:r>
            <a:r>
              <a:rPr lang="tr-TR" sz="1300" dirty="0">
                <a:solidFill>
                  <a:srgbClr val="202124"/>
                </a:solidFill>
                <a:highlight>
                  <a:srgbClr val="F8F9FA"/>
                </a:highlight>
              </a:rPr>
              <a:t> ve </a:t>
            </a:r>
            <a:r>
              <a:rPr lang="tr-TR" sz="1300" dirty="0" err="1">
                <a:solidFill>
                  <a:srgbClr val="202124"/>
                </a:solidFill>
                <a:highlight>
                  <a:srgbClr val="F8F9FA"/>
                </a:highlight>
              </a:rPr>
              <a:t>Task'tır</a:t>
            </a:r>
            <a:r>
              <a:rPr lang="tr-TR" sz="13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Bir </a:t>
            </a:r>
            <a:r>
              <a:rPr lang="tr-TR" sz="1300" dirty="0" err="1">
                <a:solidFill>
                  <a:srgbClr val="202124"/>
                </a:solidFill>
                <a:highlight>
                  <a:srgbClr val="F8F9FA"/>
                </a:highlight>
              </a:rPr>
              <a:t>scrum</a:t>
            </a:r>
            <a:r>
              <a:rPr lang="tr-TR" sz="1300" dirty="0">
                <a:solidFill>
                  <a:srgbClr val="202124"/>
                </a:solidFill>
                <a:highlight>
                  <a:srgbClr val="F8F9FA"/>
                </a:highlight>
              </a:rPr>
              <a:t> projesini tam olarak anlamak için bu kavramların ne olduğunu anlamak gerekir. </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Bu kavramlar arasında hiyerarşi vardır.</a:t>
            </a:r>
          </a:p>
          <a:p>
            <a:pPr marL="0" lvl="0" indent="0" algn="l" rtl="0">
              <a:lnSpc>
                <a:spcPct val="100000"/>
              </a:lnSpc>
              <a:spcBef>
                <a:spcPts val="0"/>
              </a:spcBef>
              <a:spcAft>
                <a:spcPts val="0"/>
              </a:spcAft>
              <a:buSzPts val="1400"/>
              <a:buNone/>
            </a:pPr>
            <a:endParaRPr lang="tr-T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Epic</a:t>
            </a:r>
            <a:r>
              <a:rPr lang="tr-TR" sz="1300" dirty="0">
                <a:solidFill>
                  <a:srgbClr val="202124"/>
                </a:solidFill>
                <a:highlight>
                  <a:srgbClr val="F8F9FA"/>
                </a:highlight>
              </a:rPr>
              <a:t>, iş ihtiyaçlarını tanımlar.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300" dirty="0">
                <a:solidFill>
                  <a:srgbClr val="202124"/>
                </a:solidFill>
                <a:highlight>
                  <a:srgbClr val="F8F9FA"/>
                </a:highlight>
              </a:rPr>
              <a:t>	</a:t>
            </a:r>
            <a:r>
              <a:rPr lang="tr-TR" sz="1300" dirty="0" err="1">
                <a:solidFill>
                  <a:srgbClr val="202124"/>
                </a:solidFill>
                <a:highlight>
                  <a:srgbClr val="F8F9FA"/>
                </a:highlight>
              </a:rPr>
              <a:t>Epic</a:t>
            </a:r>
            <a:r>
              <a:rPr lang="tr-TR" sz="1300" dirty="0">
                <a:solidFill>
                  <a:srgbClr val="202124"/>
                </a:solidFill>
                <a:highlight>
                  <a:srgbClr val="F8F9FA"/>
                </a:highlight>
              </a:rPr>
              <a:t> çok genel  proje ismi gibi başlık bazen bir </a:t>
            </a:r>
            <a:r>
              <a:rPr lang="tr-TR" sz="1300" dirty="0" err="1">
                <a:solidFill>
                  <a:srgbClr val="202124"/>
                </a:solidFill>
                <a:highlight>
                  <a:srgbClr val="F8F9FA"/>
                </a:highlight>
              </a:rPr>
              <a:t>epicten</a:t>
            </a:r>
            <a:r>
              <a:rPr lang="tr-TR" sz="1300" dirty="0">
                <a:solidFill>
                  <a:srgbClr val="202124"/>
                </a:solidFill>
                <a:highlight>
                  <a:srgbClr val="F8F9FA"/>
                </a:highlight>
              </a:rPr>
              <a:t> fazla olabilir</a:t>
            </a:r>
          </a:p>
          <a:p>
            <a:pPr marL="0" lvl="0" indent="0" algn="l" rtl="0">
              <a:lnSpc>
                <a:spcPct val="100000"/>
              </a:lnSpc>
              <a:spcBef>
                <a:spcPts val="0"/>
              </a:spcBef>
              <a:spcAft>
                <a:spcPts val="0"/>
              </a:spcAft>
              <a:buSzPts val="1400"/>
              <a:buNone/>
            </a:pPr>
            <a:endParaRPr lang="tr-T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Kullanıcı Hikayesi, müşteri ihtiyaçlarını tanımlar.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300" dirty="0">
                <a:solidFill>
                  <a:srgbClr val="202124"/>
                </a:solidFill>
                <a:highlight>
                  <a:srgbClr val="F8F9FA"/>
                </a:highlight>
              </a:rPr>
              <a:t>	</a:t>
            </a:r>
            <a:r>
              <a:rPr lang="tr-TR" sz="1300" dirty="0" err="1">
                <a:solidFill>
                  <a:srgbClr val="202124"/>
                </a:solidFill>
                <a:highlight>
                  <a:srgbClr val="F8F9FA"/>
                </a:highlight>
              </a:rPr>
              <a:t>Stroy</a:t>
            </a:r>
            <a:r>
              <a:rPr lang="tr-TR" sz="1300" dirty="0">
                <a:solidFill>
                  <a:srgbClr val="202124"/>
                </a:solidFill>
                <a:highlight>
                  <a:srgbClr val="F8F9FA"/>
                </a:highlight>
              </a:rPr>
              <a:t> de ne istediğini anlatıyor</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	Kullanıcı Hikayesi, müşteri ihtiyaçlarını tanımlar.</a:t>
            </a:r>
          </a:p>
          <a:p>
            <a:pPr marL="0" marR="38100" lvl="0" indent="0" algn="l" rtl="0">
              <a:lnSpc>
                <a:spcPct val="128571"/>
              </a:lnSpc>
              <a:spcBef>
                <a:spcPts val="0"/>
              </a:spcBef>
              <a:spcAft>
                <a:spcPts val="0"/>
              </a:spcAft>
              <a:buClr>
                <a:schemeClr val="dk1"/>
              </a:buClr>
              <a:buSzPts val="1100"/>
              <a:buFont typeface="Arial"/>
              <a:buNone/>
            </a:pPr>
            <a:r>
              <a:rPr lang="tr-TR" sz="1300" dirty="0">
                <a:solidFill>
                  <a:srgbClr val="202124"/>
                </a:solidFill>
                <a:highlight>
                  <a:srgbClr val="F8F9FA"/>
                </a:highlight>
              </a:rPr>
              <a:t>	Analistler </a:t>
            </a:r>
            <a:r>
              <a:rPr lang="tr-TR" sz="1300" dirty="0" err="1">
                <a:solidFill>
                  <a:srgbClr val="202124"/>
                </a:solidFill>
                <a:highlight>
                  <a:srgbClr val="F8F9FA"/>
                </a:highlight>
              </a:rPr>
              <a:t>user</a:t>
            </a:r>
            <a:r>
              <a:rPr lang="tr-TR" sz="1300" dirty="0">
                <a:solidFill>
                  <a:srgbClr val="202124"/>
                </a:solidFill>
                <a:highlight>
                  <a:srgbClr val="F8F9FA"/>
                </a:highlight>
              </a:rPr>
              <a:t> </a:t>
            </a:r>
            <a:r>
              <a:rPr lang="tr-TR" sz="1300" dirty="0" err="1">
                <a:solidFill>
                  <a:srgbClr val="202124"/>
                </a:solidFill>
                <a:highlight>
                  <a:srgbClr val="F8F9FA"/>
                </a:highlight>
              </a:rPr>
              <a:t>story</a:t>
            </a:r>
            <a:r>
              <a:rPr lang="tr-TR" sz="1300" dirty="0">
                <a:solidFill>
                  <a:srgbClr val="202124"/>
                </a:solidFill>
                <a:highlight>
                  <a:srgbClr val="F8F9FA"/>
                </a:highlight>
              </a:rPr>
              <a:t> </a:t>
            </a:r>
            <a:r>
              <a:rPr lang="tr-TR" sz="1300" dirty="0" err="1">
                <a:solidFill>
                  <a:srgbClr val="202124"/>
                </a:solidFill>
                <a:highlight>
                  <a:srgbClr val="F8F9FA"/>
                </a:highlight>
              </a:rPr>
              <a:t>leri</a:t>
            </a:r>
            <a:r>
              <a:rPr lang="tr-TR" sz="1300" dirty="0">
                <a:solidFill>
                  <a:srgbClr val="202124"/>
                </a:solidFill>
                <a:highlight>
                  <a:srgbClr val="F8F9FA"/>
                </a:highlight>
              </a:rPr>
              <a:t> teknik </a:t>
            </a:r>
            <a:r>
              <a:rPr lang="tr-TR" sz="1300" dirty="0" err="1">
                <a:solidFill>
                  <a:srgbClr val="202124"/>
                </a:solidFill>
                <a:highlight>
                  <a:srgbClr val="F8F9FA"/>
                </a:highlight>
              </a:rPr>
              <a:t>elemanlamrın</a:t>
            </a:r>
            <a:r>
              <a:rPr lang="tr-TR" sz="1300" dirty="0">
                <a:solidFill>
                  <a:srgbClr val="202124"/>
                </a:solidFill>
                <a:highlight>
                  <a:srgbClr val="F8F9FA"/>
                </a:highlight>
              </a:rPr>
              <a:t> anlayacağı şekilde tekrar yazıyor</a:t>
            </a:r>
          </a:p>
          <a:p>
            <a:pPr marL="0" marR="38100" lvl="0" indent="0" algn="l" rtl="0">
              <a:lnSpc>
                <a:spcPct val="128571"/>
              </a:lnSpc>
              <a:spcBef>
                <a:spcPts val="0"/>
              </a:spcBef>
              <a:spcAft>
                <a:spcPts val="0"/>
              </a:spcAft>
              <a:buClr>
                <a:schemeClr val="dk1"/>
              </a:buClr>
              <a:buSzPts val="1100"/>
              <a:buFont typeface="Arial"/>
              <a:buNone/>
            </a:pPr>
            <a:r>
              <a:rPr lang="tr-TR" sz="1300" dirty="0">
                <a:solidFill>
                  <a:srgbClr val="202124"/>
                </a:solidFill>
                <a:highlight>
                  <a:srgbClr val="F8F9FA"/>
                </a:highlight>
              </a:rPr>
              <a:t>	User </a:t>
            </a:r>
            <a:r>
              <a:rPr lang="tr-TR" sz="1300" dirty="0" err="1">
                <a:solidFill>
                  <a:srgbClr val="202124"/>
                </a:solidFill>
                <a:highlight>
                  <a:srgbClr val="F8F9FA"/>
                </a:highlight>
              </a:rPr>
              <a:t>storyleri</a:t>
            </a:r>
            <a:r>
              <a:rPr lang="tr-TR" sz="1300" dirty="0">
                <a:solidFill>
                  <a:srgbClr val="202124"/>
                </a:solidFill>
                <a:highlight>
                  <a:srgbClr val="F8F9FA"/>
                </a:highlight>
              </a:rPr>
              <a:t> belirlemek ve </a:t>
            </a:r>
            <a:r>
              <a:rPr lang="tr-TR" sz="1300" dirty="0" err="1">
                <a:solidFill>
                  <a:srgbClr val="202124"/>
                </a:solidFill>
                <a:highlight>
                  <a:srgbClr val="F8F9FA"/>
                </a:highlight>
              </a:rPr>
              <a:t>taskları</a:t>
            </a:r>
            <a:r>
              <a:rPr lang="tr-TR" sz="1300" dirty="0">
                <a:solidFill>
                  <a:srgbClr val="202124"/>
                </a:solidFill>
                <a:highlight>
                  <a:srgbClr val="F8F9FA"/>
                </a:highlight>
              </a:rPr>
              <a:t> çıkartmak analiz gibi</a:t>
            </a:r>
          </a:p>
          <a:p>
            <a:pPr marL="0" lvl="0" indent="0" algn="l" rtl="0">
              <a:lnSpc>
                <a:spcPct val="100000"/>
              </a:lnSpc>
              <a:spcBef>
                <a:spcPts val="0"/>
              </a:spcBef>
              <a:spcAft>
                <a:spcPts val="0"/>
              </a:spcAft>
              <a:buSzPts val="1400"/>
              <a:buNone/>
            </a:pPr>
            <a:endParaRPr lang="tr-T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Görev, müşteri ihtiyaçlarını karşılamak için yapılması gereken şeydir.</a:t>
            </a:r>
          </a:p>
          <a:p>
            <a:pPr marL="0" marR="38100" lvl="0" indent="0" algn="l" rtl="0">
              <a:lnSpc>
                <a:spcPct val="128571"/>
              </a:lnSpc>
              <a:spcBef>
                <a:spcPts val="0"/>
              </a:spcBef>
              <a:spcAft>
                <a:spcPts val="0"/>
              </a:spcAft>
              <a:buClr>
                <a:schemeClr val="dk1"/>
              </a:buClr>
              <a:buSzPts val="1100"/>
              <a:buFont typeface="Arial"/>
              <a:buNone/>
            </a:pPr>
            <a:r>
              <a:rPr lang="tr-TR" sz="1300" dirty="0">
                <a:solidFill>
                  <a:srgbClr val="202124"/>
                </a:solidFill>
                <a:highlight>
                  <a:srgbClr val="F8F9FA"/>
                </a:highlight>
              </a:rPr>
              <a:t>	</a:t>
            </a:r>
            <a:r>
              <a:rPr lang="tr-TR" sz="1300" dirty="0" err="1">
                <a:solidFill>
                  <a:srgbClr val="202124"/>
                </a:solidFill>
                <a:highlight>
                  <a:srgbClr val="F8F9FA"/>
                </a:highlight>
              </a:rPr>
              <a:t>Task</a:t>
            </a:r>
            <a:r>
              <a:rPr lang="tr-TR" sz="1300" dirty="0">
                <a:solidFill>
                  <a:srgbClr val="202124"/>
                </a:solidFill>
                <a:highlight>
                  <a:srgbClr val="F8F9FA"/>
                </a:highlight>
              </a:rPr>
              <a:t> </a:t>
            </a:r>
            <a:r>
              <a:rPr lang="tr-TR" sz="1300" dirty="0" err="1">
                <a:solidFill>
                  <a:srgbClr val="202124"/>
                </a:solidFill>
                <a:highlight>
                  <a:srgbClr val="F8F9FA"/>
                </a:highlight>
              </a:rPr>
              <a:t>lar</a:t>
            </a:r>
            <a:r>
              <a:rPr lang="tr-TR" sz="1300" dirty="0">
                <a:solidFill>
                  <a:srgbClr val="202124"/>
                </a:solidFill>
                <a:highlight>
                  <a:srgbClr val="F8F9FA"/>
                </a:highlight>
              </a:rPr>
              <a:t> </a:t>
            </a:r>
            <a:r>
              <a:rPr lang="tr-TR" sz="1300" dirty="0" err="1">
                <a:solidFill>
                  <a:srgbClr val="202124"/>
                </a:solidFill>
                <a:highlight>
                  <a:srgbClr val="F8F9FA"/>
                </a:highlight>
              </a:rPr>
              <a:t>sub</a:t>
            </a:r>
            <a:r>
              <a:rPr lang="tr-TR" sz="1300" dirty="0">
                <a:solidFill>
                  <a:srgbClr val="202124"/>
                </a:solidFill>
                <a:highlight>
                  <a:srgbClr val="F8F9FA"/>
                </a:highlight>
              </a:rPr>
              <a:t> </a:t>
            </a:r>
            <a:r>
              <a:rPr lang="tr-TR" sz="1300" dirty="0" err="1">
                <a:solidFill>
                  <a:srgbClr val="202124"/>
                </a:solidFill>
                <a:highlight>
                  <a:srgbClr val="F8F9FA"/>
                </a:highlight>
              </a:rPr>
              <a:t>task</a:t>
            </a:r>
            <a:r>
              <a:rPr lang="tr-TR" sz="1300" dirty="0">
                <a:solidFill>
                  <a:srgbClr val="202124"/>
                </a:solidFill>
                <a:highlight>
                  <a:srgbClr val="F8F9FA"/>
                </a:highlight>
              </a:rPr>
              <a:t>  a sahip olabilir </a:t>
            </a:r>
          </a:p>
          <a:p>
            <a:pPr marL="0" marR="38100" lvl="0" indent="0" algn="l" rtl="0">
              <a:lnSpc>
                <a:spcPct val="128571"/>
              </a:lnSpc>
              <a:spcBef>
                <a:spcPts val="0"/>
              </a:spcBef>
              <a:spcAft>
                <a:spcPts val="0"/>
              </a:spcAft>
              <a:buClr>
                <a:schemeClr val="dk1"/>
              </a:buClr>
              <a:buSzPts val="1100"/>
              <a:buFont typeface="Arial"/>
              <a:buNone/>
            </a:pPr>
            <a:r>
              <a:rPr lang="tr-TR" sz="1300" dirty="0">
                <a:solidFill>
                  <a:srgbClr val="202124"/>
                </a:solidFill>
                <a:highlight>
                  <a:srgbClr val="F8F9FA"/>
                </a:highlight>
              </a:rPr>
              <a:t>	</a:t>
            </a:r>
            <a:r>
              <a:rPr lang="tr-TR" sz="1300" dirty="0" err="1">
                <a:solidFill>
                  <a:srgbClr val="202124"/>
                </a:solidFill>
                <a:highlight>
                  <a:srgbClr val="F8F9FA"/>
                </a:highlight>
              </a:rPr>
              <a:t>Sub</a:t>
            </a:r>
            <a:r>
              <a:rPr lang="tr-TR" sz="1300" dirty="0">
                <a:solidFill>
                  <a:srgbClr val="202124"/>
                </a:solidFill>
                <a:highlight>
                  <a:srgbClr val="F8F9FA"/>
                </a:highlight>
              </a:rPr>
              <a:t> </a:t>
            </a:r>
            <a:r>
              <a:rPr lang="tr-TR" sz="1300" dirty="0" err="1">
                <a:solidFill>
                  <a:srgbClr val="202124"/>
                </a:solidFill>
                <a:highlight>
                  <a:srgbClr val="F8F9FA"/>
                </a:highlight>
              </a:rPr>
              <a:t>tasklar</a:t>
            </a:r>
            <a:r>
              <a:rPr lang="tr-TR" sz="1300" dirty="0">
                <a:solidFill>
                  <a:srgbClr val="202124"/>
                </a:solidFill>
                <a:highlight>
                  <a:srgbClr val="F8F9FA"/>
                </a:highlight>
              </a:rPr>
              <a:t> </a:t>
            </a:r>
            <a:r>
              <a:rPr lang="tr-TR" sz="1300" dirty="0" err="1">
                <a:solidFill>
                  <a:srgbClr val="202124"/>
                </a:solidFill>
                <a:highlight>
                  <a:srgbClr val="F8F9FA"/>
                </a:highlight>
              </a:rPr>
              <a:t>taska</a:t>
            </a:r>
            <a:r>
              <a:rPr lang="tr-TR" sz="1300" dirty="0">
                <a:solidFill>
                  <a:srgbClr val="202124"/>
                </a:solidFill>
                <a:highlight>
                  <a:srgbClr val="F8F9FA"/>
                </a:highlight>
              </a:rPr>
              <a:t> dönüştürülebilir</a:t>
            </a:r>
          </a:p>
          <a:p>
            <a:pPr marL="0" marR="38100" lvl="0" indent="0" algn="l" rtl="0">
              <a:lnSpc>
                <a:spcPct val="128571"/>
              </a:lnSpc>
              <a:spcBef>
                <a:spcPts val="0"/>
              </a:spcBef>
              <a:spcAft>
                <a:spcPts val="0"/>
              </a:spcAft>
              <a:buClr>
                <a:schemeClr val="dk1"/>
              </a:buClr>
              <a:buSzPts val="1100"/>
              <a:buFont typeface="Arial"/>
              <a:buNone/>
            </a:pPr>
            <a:r>
              <a:rPr lang="tr-TR" sz="1300" dirty="0">
                <a:solidFill>
                  <a:srgbClr val="202124"/>
                </a:solidFill>
                <a:highlight>
                  <a:srgbClr val="F8F9FA"/>
                </a:highlight>
              </a:rPr>
              <a:t>	</a:t>
            </a:r>
            <a:r>
              <a:rPr lang="tr-TR" sz="1300" dirty="0" err="1">
                <a:solidFill>
                  <a:srgbClr val="202124"/>
                </a:solidFill>
                <a:highlight>
                  <a:srgbClr val="F8F9FA"/>
                </a:highlight>
              </a:rPr>
              <a:t>Tasklar</a:t>
            </a:r>
            <a:r>
              <a:rPr lang="tr-TR" sz="1300" dirty="0">
                <a:solidFill>
                  <a:srgbClr val="202124"/>
                </a:solidFill>
                <a:highlight>
                  <a:srgbClr val="F8F9FA"/>
                </a:highlight>
              </a:rPr>
              <a:t> spesifik atomik </a:t>
            </a:r>
          </a:p>
          <a:p>
            <a:pPr marL="0" marR="38100" lvl="0" indent="0" algn="l" rtl="0">
              <a:lnSpc>
                <a:spcPct val="128571"/>
              </a:lnSpc>
              <a:spcBef>
                <a:spcPts val="0"/>
              </a:spcBef>
              <a:spcAft>
                <a:spcPts val="0"/>
              </a:spcAft>
              <a:buClr>
                <a:schemeClr val="dk1"/>
              </a:buClr>
              <a:buSzPts val="1100"/>
              <a:buFont typeface="Arial"/>
              <a:buNone/>
            </a:pPr>
            <a:r>
              <a:rPr lang="tr-TR" sz="1300" dirty="0">
                <a:solidFill>
                  <a:srgbClr val="202124"/>
                </a:solidFill>
                <a:highlight>
                  <a:srgbClr val="F8F9FA"/>
                </a:highlight>
              </a:rPr>
              <a:t>	</a:t>
            </a:r>
            <a:r>
              <a:rPr lang="tr-TR" sz="1300" dirty="0" err="1">
                <a:solidFill>
                  <a:srgbClr val="202124"/>
                </a:solidFill>
                <a:highlight>
                  <a:srgbClr val="F8F9FA"/>
                </a:highlight>
              </a:rPr>
              <a:t>Assign</a:t>
            </a:r>
            <a:r>
              <a:rPr lang="tr-TR" sz="1300" dirty="0">
                <a:solidFill>
                  <a:srgbClr val="202124"/>
                </a:solidFill>
                <a:highlight>
                  <a:srgbClr val="F8F9FA"/>
                </a:highlight>
              </a:rPr>
              <a:t> </a:t>
            </a:r>
            <a:r>
              <a:rPr lang="tr-TR" sz="1300" dirty="0" err="1">
                <a:solidFill>
                  <a:srgbClr val="202124"/>
                </a:solidFill>
                <a:highlight>
                  <a:srgbClr val="F8F9FA"/>
                </a:highlight>
              </a:rPr>
              <a:t>todo</a:t>
            </a:r>
            <a:r>
              <a:rPr lang="tr-TR" sz="1300" dirty="0">
                <a:solidFill>
                  <a:srgbClr val="202124"/>
                </a:solidFill>
                <a:highlight>
                  <a:srgbClr val="F8F9FA"/>
                </a:highlight>
              </a:rPr>
              <a:t> done</a:t>
            </a:r>
          </a:p>
          <a:p>
            <a:pPr marL="0" lvl="0" indent="0" algn="l" rtl="0">
              <a:lnSpc>
                <a:spcPct val="100000"/>
              </a:lnSpc>
              <a:spcBef>
                <a:spcPts val="0"/>
              </a:spcBef>
              <a:spcAft>
                <a:spcPts val="0"/>
              </a:spcAft>
              <a:buSzPts val="1400"/>
              <a:buNone/>
            </a:pPr>
            <a:endParaRPr lang="tr-TR" sz="1300" dirty="0">
              <a:solidFill>
                <a:srgbClr val="202124"/>
              </a:solidFill>
              <a:highlight>
                <a:srgbClr val="F8F9FA"/>
              </a:highlight>
            </a:endParaRPr>
          </a:p>
          <a:p>
            <a:pPr marL="0" lvl="0" indent="0" algn="l" rtl="0">
              <a:lnSpc>
                <a:spcPct val="100000"/>
              </a:lnSpc>
              <a:spcBef>
                <a:spcPts val="0"/>
              </a:spcBef>
              <a:spcAft>
                <a:spcPts val="0"/>
              </a:spcAft>
              <a:buSzPts val="1400"/>
              <a:buNone/>
            </a:pPr>
            <a:endParaRPr lang="tr-T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three</a:t>
            </a:r>
            <a:r>
              <a:rPr lang="tr-TR" sz="1300" dirty="0">
                <a:solidFill>
                  <a:srgbClr val="202124"/>
                </a:solidFill>
                <a:highlight>
                  <a:srgbClr val="F8F9FA"/>
                </a:highlight>
              </a:rPr>
              <a:t> </a:t>
            </a:r>
            <a:r>
              <a:rPr lang="tr-TR" sz="1300" dirty="0" err="1">
                <a:solidFill>
                  <a:srgbClr val="202124"/>
                </a:solidFill>
                <a:highlight>
                  <a:srgbClr val="F8F9FA"/>
                </a:highlight>
              </a:rPr>
              <a:t>basic</a:t>
            </a:r>
            <a:r>
              <a:rPr lang="tr-TR" sz="1300" dirty="0">
                <a:solidFill>
                  <a:srgbClr val="202124"/>
                </a:solidFill>
                <a:highlight>
                  <a:srgbClr val="F8F9FA"/>
                </a:highlight>
              </a:rPr>
              <a:t> </a:t>
            </a:r>
            <a:r>
              <a:rPr lang="tr-TR" sz="1300" dirty="0" err="1">
                <a:solidFill>
                  <a:srgbClr val="202124"/>
                </a:solidFill>
                <a:highlight>
                  <a:srgbClr val="F8F9FA"/>
                </a:highlight>
              </a:rPr>
              <a:t>terms</a:t>
            </a:r>
            <a:r>
              <a:rPr lang="tr-TR" sz="1300" dirty="0">
                <a:solidFill>
                  <a:srgbClr val="202124"/>
                </a:solidFill>
                <a:highlight>
                  <a:srgbClr val="F8F9FA"/>
                </a:highlight>
              </a:rPr>
              <a:t> </a:t>
            </a:r>
            <a:r>
              <a:rPr lang="tr-TR" sz="1300" dirty="0" err="1">
                <a:solidFill>
                  <a:srgbClr val="202124"/>
                </a:solidFill>
                <a:highlight>
                  <a:srgbClr val="F8F9FA"/>
                </a:highlight>
              </a:rPr>
              <a:t>used</a:t>
            </a:r>
            <a:r>
              <a:rPr lang="tr-TR" sz="1300" dirty="0">
                <a:solidFill>
                  <a:srgbClr val="202124"/>
                </a:solidFill>
                <a:highlight>
                  <a:srgbClr val="F8F9FA"/>
                </a:highlight>
              </a:rPr>
              <a:t> in Scrum </a:t>
            </a:r>
            <a:r>
              <a:rPr lang="tr-TR" sz="1300" dirty="0" err="1">
                <a:solidFill>
                  <a:srgbClr val="202124"/>
                </a:solidFill>
                <a:highlight>
                  <a:srgbClr val="F8F9FA"/>
                </a:highlight>
              </a:rPr>
              <a:t>projects</a:t>
            </a:r>
            <a:r>
              <a:rPr lang="tr-TR" sz="1300" dirty="0">
                <a:solidFill>
                  <a:srgbClr val="202124"/>
                </a:solidFill>
                <a:highlight>
                  <a:srgbClr val="F8F9FA"/>
                </a:highlight>
              </a:rPr>
              <a:t> </a:t>
            </a:r>
            <a:r>
              <a:rPr lang="tr-TR" sz="1300" dirty="0" err="1">
                <a:solidFill>
                  <a:srgbClr val="202124"/>
                </a:solidFill>
                <a:highlight>
                  <a:srgbClr val="F8F9FA"/>
                </a:highlight>
              </a:rPr>
              <a:t>are</a:t>
            </a:r>
            <a:r>
              <a:rPr lang="tr-TR" sz="1300" dirty="0">
                <a:solidFill>
                  <a:srgbClr val="202124"/>
                </a:solidFill>
                <a:highlight>
                  <a:srgbClr val="F8F9FA"/>
                </a:highlight>
              </a:rPr>
              <a:t> </a:t>
            </a:r>
            <a:r>
              <a:rPr lang="tr-TR" sz="1300" dirty="0" err="1">
                <a:solidFill>
                  <a:srgbClr val="202124"/>
                </a:solidFill>
                <a:highlight>
                  <a:srgbClr val="F8F9FA"/>
                </a:highlight>
              </a:rPr>
              <a:t>Epic</a:t>
            </a:r>
            <a:r>
              <a:rPr lang="tr-TR" sz="1300" dirty="0">
                <a:solidFill>
                  <a:srgbClr val="202124"/>
                </a:solidFill>
                <a:highlight>
                  <a:srgbClr val="F8F9FA"/>
                </a:highlight>
              </a:rPr>
              <a:t>, User </a:t>
            </a:r>
            <a:r>
              <a:rPr lang="tr-TR" sz="1300" dirty="0" err="1">
                <a:solidFill>
                  <a:srgbClr val="202124"/>
                </a:solidFill>
                <a:highlight>
                  <a:srgbClr val="F8F9FA"/>
                </a:highlight>
              </a:rPr>
              <a:t>Story</a:t>
            </a:r>
            <a:r>
              <a:rPr lang="tr-TR" sz="1300" dirty="0">
                <a:solidFill>
                  <a:srgbClr val="202124"/>
                </a:solidFill>
                <a:highlight>
                  <a:srgbClr val="F8F9FA"/>
                </a:highlight>
              </a:rPr>
              <a:t>  </a:t>
            </a:r>
            <a:r>
              <a:rPr lang="tr-TR" sz="1300" dirty="0" err="1">
                <a:solidFill>
                  <a:srgbClr val="202124"/>
                </a:solidFill>
                <a:highlight>
                  <a:srgbClr val="F8F9FA"/>
                </a:highlight>
              </a:rPr>
              <a:t>and</a:t>
            </a:r>
            <a:r>
              <a:rPr lang="tr-TR" sz="1300" dirty="0">
                <a:solidFill>
                  <a:srgbClr val="202124"/>
                </a:solidFill>
                <a:highlight>
                  <a:srgbClr val="F8F9FA"/>
                </a:highlight>
              </a:rPr>
              <a:t> </a:t>
            </a:r>
            <a:r>
              <a:rPr lang="tr-TR" sz="1300" dirty="0" err="1">
                <a:solidFill>
                  <a:srgbClr val="202124"/>
                </a:solidFill>
                <a:highlight>
                  <a:srgbClr val="F8F9FA"/>
                </a:highlight>
              </a:rPr>
              <a:t>Task</a:t>
            </a:r>
            <a:r>
              <a:rPr lang="tr-TR" sz="13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fully</a:t>
            </a:r>
            <a:r>
              <a:rPr lang="tr-TR" sz="1300" dirty="0">
                <a:solidFill>
                  <a:srgbClr val="202124"/>
                </a:solidFill>
                <a:highlight>
                  <a:srgbClr val="F8F9FA"/>
                </a:highlight>
              </a:rPr>
              <a:t> </a:t>
            </a:r>
            <a:r>
              <a:rPr lang="tr-TR" sz="1300" dirty="0" err="1">
                <a:solidFill>
                  <a:srgbClr val="202124"/>
                </a:solidFill>
                <a:highlight>
                  <a:srgbClr val="F8F9FA"/>
                </a:highlight>
              </a:rPr>
              <a:t>understand</a:t>
            </a:r>
            <a:r>
              <a:rPr lang="tr-TR" sz="1300" dirty="0">
                <a:solidFill>
                  <a:srgbClr val="202124"/>
                </a:solidFill>
                <a:highlight>
                  <a:srgbClr val="F8F9FA"/>
                </a:highlight>
              </a:rPr>
              <a:t> a </a:t>
            </a:r>
            <a:r>
              <a:rPr lang="tr-TR" sz="1300" dirty="0" err="1">
                <a:solidFill>
                  <a:srgbClr val="202124"/>
                </a:solidFill>
                <a:highlight>
                  <a:srgbClr val="F8F9FA"/>
                </a:highlight>
              </a:rPr>
              <a:t>scrum</a:t>
            </a:r>
            <a:r>
              <a:rPr lang="tr-TR" sz="1300" dirty="0">
                <a:solidFill>
                  <a:srgbClr val="202124"/>
                </a:solidFill>
                <a:highlight>
                  <a:srgbClr val="F8F9FA"/>
                </a:highlight>
              </a:rPr>
              <a:t> </a:t>
            </a:r>
            <a:r>
              <a:rPr lang="tr-TR" sz="1300" dirty="0" err="1">
                <a:solidFill>
                  <a:srgbClr val="202124"/>
                </a:solidFill>
                <a:highlight>
                  <a:srgbClr val="F8F9FA"/>
                </a:highlight>
              </a:rPr>
              <a:t>project</a:t>
            </a:r>
            <a:r>
              <a:rPr lang="tr-TR" sz="1300" dirty="0">
                <a:solidFill>
                  <a:srgbClr val="202124"/>
                </a:solidFill>
                <a:highlight>
                  <a:srgbClr val="F8F9FA"/>
                </a:highlight>
              </a:rPr>
              <a:t>, it is </a:t>
            </a:r>
            <a:r>
              <a:rPr lang="tr-TR" sz="1300" dirty="0" err="1">
                <a:solidFill>
                  <a:srgbClr val="202124"/>
                </a:solidFill>
                <a:highlight>
                  <a:srgbClr val="F8F9FA"/>
                </a:highlight>
              </a:rPr>
              <a:t>necessary</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understand</a:t>
            </a:r>
            <a:r>
              <a:rPr lang="tr-TR" sz="1300" dirty="0">
                <a:solidFill>
                  <a:srgbClr val="202124"/>
                </a:solidFill>
                <a:highlight>
                  <a:srgbClr val="F8F9FA"/>
                </a:highlight>
              </a:rPr>
              <a:t> </a:t>
            </a:r>
            <a:r>
              <a:rPr lang="tr-TR" sz="1300" dirty="0" err="1">
                <a:solidFill>
                  <a:srgbClr val="202124"/>
                </a:solidFill>
                <a:highlight>
                  <a:srgbClr val="F8F9FA"/>
                </a:highlight>
              </a:rPr>
              <a:t>what</a:t>
            </a:r>
            <a:r>
              <a:rPr lang="tr-TR" sz="1300" dirty="0">
                <a:solidFill>
                  <a:srgbClr val="202124"/>
                </a:solidFill>
                <a:highlight>
                  <a:srgbClr val="F8F9FA"/>
                </a:highlight>
              </a:rPr>
              <a:t> </a:t>
            </a:r>
            <a:r>
              <a:rPr lang="tr-TR" sz="1300" dirty="0" err="1">
                <a:solidFill>
                  <a:srgbClr val="202124"/>
                </a:solidFill>
                <a:highlight>
                  <a:srgbClr val="F8F9FA"/>
                </a:highlight>
              </a:rPr>
              <a:t>these</a:t>
            </a:r>
            <a:r>
              <a:rPr lang="tr-TR" sz="1300" dirty="0">
                <a:solidFill>
                  <a:srgbClr val="202124"/>
                </a:solidFill>
                <a:highlight>
                  <a:srgbClr val="F8F9FA"/>
                </a:highlight>
              </a:rPr>
              <a:t> </a:t>
            </a:r>
            <a:r>
              <a:rPr lang="tr-TR" sz="1300" dirty="0" err="1">
                <a:solidFill>
                  <a:srgbClr val="202124"/>
                </a:solidFill>
                <a:highlight>
                  <a:srgbClr val="F8F9FA"/>
                </a:highlight>
              </a:rPr>
              <a:t>concepts</a:t>
            </a:r>
            <a:r>
              <a:rPr lang="tr-TR" sz="1300" dirty="0">
                <a:solidFill>
                  <a:srgbClr val="202124"/>
                </a:solidFill>
                <a:highlight>
                  <a:srgbClr val="F8F9FA"/>
                </a:highlight>
              </a:rPr>
              <a:t> </a:t>
            </a:r>
            <a:r>
              <a:rPr lang="tr-TR" sz="1300" dirty="0" err="1">
                <a:solidFill>
                  <a:srgbClr val="202124"/>
                </a:solidFill>
                <a:highlight>
                  <a:srgbClr val="F8F9FA"/>
                </a:highlight>
              </a:rPr>
              <a:t>are</a:t>
            </a:r>
            <a:r>
              <a:rPr lang="tr-TR" sz="13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There</a:t>
            </a:r>
            <a:r>
              <a:rPr lang="tr-TR" sz="1300" dirty="0">
                <a:solidFill>
                  <a:srgbClr val="202124"/>
                </a:solidFill>
                <a:highlight>
                  <a:srgbClr val="F8F9FA"/>
                </a:highlight>
              </a:rPr>
              <a:t> is </a:t>
            </a:r>
            <a:r>
              <a:rPr lang="tr-TR" sz="1300" dirty="0" err="1">
                <a:solidFill>
                  <a:srgbClr val="202124"/>
                </a:solidFill>
                <a:highlight>
                  <a:srgbClr val="F8F9FA"/>
                </a:highlight>
              </a:rPr>
              <a:t>hierarchy</a:t>
            </a:r>
            <a:r>
              <a:rPr lang="tr-TR" sz="1300" dirty="0">
                <a:solidFill>
                  <a:srgbClr val="202124"/>
                </a:solidFill>
                <a:highlight>
                  <a:srgbClr val="F8F9FA"/>
                </a:highlight>
              </a:rPr>
              <a:t> </a:t>
            </a:r>
            <a:r>
              <a:rPr lang="tr-TR" sz="1300" dirty="0" err="1">
                <a:solidFill>
                  <a:srgbClr val="202124"/>
                </a:solidFill>
                <a:highlight>
                  <a:srgbClr val="F8F9FA"/>
                </a:highlight>
              </a:rPr>
              <a:t>among</a:t>
            </a:r>
            <a:r>
              <a:rPr lang="tr-TR" sz="1300" dirty="0">
                <a:solidFill>
                  <a:srgbClr val="202124"/>
                </a:solidFill>
                <a:highlight>
                  <a:srgbClr val="F8F9FA"/>
                </a:highlight>
              </a:rPr>
              <a:t> </a:t>
            </a:r>
            <a:r>
              <a:rPr lang="tr-TR" sz="1300" dirty="0" err="1">
                <a:solidFill>
                  <a:srgbClr val="202124"/>
                </a:solidFill>
                <a:highlight>
                  <a:srgbClr val="F8F9FA"/>
                </a:highlight>
              </a:rPr>
              <a:t>these</a:t>
            </a:r>
            <a:r>
              <a:rPr lang="tr-TR" sz="1300" dirty="0">
                <a:solidFill>
                  <a:srgbClr val="202124"/>
                </a:solidFill>
                <a:highlight>
                  <a:srgbClr val="F8F9FA"/>
                </a:highlight>
              </a:rPr>
              <a:t> </a:t>
            </a:r>
            <a:r>
              <a:rPr lang="tr-TR" sz="1300" dirty="0" err="1">
                <a:solidFill>
                  <a:srgbClr val="202124"/>
                </a:solidFill>
                <a:highlight>
                  <a:srgbClr val="F8F9FA"/>
                </a:highlight>
              </a:rPr>
              <a:t>concepts</a:t>
            </a:r>
            <a:r>
              <a:rPr lang="tr-TR" sz="1300" dirty="0">
                <a:solidFill>
                  <a:srgbClr val="202124"/>
                </a:solidFill>
                <a:highlight>
                  <a:srgbClr val="F8F9FA"/>
                </a:highlight>
              </a:rPr>
              <a:t>.</a:t>
            </a: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Epic</a:t>
            </a:r>
            <a:r>
              <a:rPr lang="tr-TR" sz="1300" dirty="0">
                <a:solidFill>
                  <a:srgbClr val="202124"/>
                </a:solidFill>
                <a:highlight>
                  <a:srgbClr val="F8F9FA"/>
                </a:highlight>
              </a:rPr>
              <a:t> </a:t>
            </a:r>
            <a:r>
              <a:rPr lang="tr-TR" sz="1300" dirty="0" err="1">
                <a:solidFill>
                  <a:srgbClr val="202124"/>
                </a:solidFill>
                <a:highlight>
                  <a:srgbClr val="F8F9FA"/>
                </a:highlight>
              </a:rPr>
              <a:t>defines</a:t>
            </a:r>
            <a:r>
              <a:rPr lang="tr-TR" sz="1300" dirty="0">
                <a:solidFill>
                  <a:srgbClr val="202124"/>
                </a:solidFill>
                <a:highlight>
                  <a:srgbClr val="F8F9FA"/>
                </a:highlight>
              </a:rPr>
              <a:t> </a:t>
            </a:r>
            <a:r>
              <a:rPr lang="tr-TR" sz="1300" dirty="0" err="1">
                <a:solidFill>
                  <a:srgbClr val="202124"/>
                </a:solidFill>
                <a:highlight>
                  <a:srgbClr val="F8F9FA"/>
                </a:highlight>
              </a:rPr>
              <a:t>business</a:t>
            </a:r>
            <a:r>
              <a:rPr lang="tr-TR" sz="1300" dirty="0">
                <a:solidFill>
                  <a:srgbClr val="202124"/>
                </a:solidFill>
                <a:highlight>
                  <a:srgbClr val="F8F9FA"/>
                </a:highlight>
              </a:rPr>
              <a:t> </a:t>
            </a:r>
            <a:r>
              <a:rPr lang="tr-TR" sz="1300" dirty="0" err="1">
                <a:solidFill>
                  <a:srgbClr val="202124"/>
                </a:solidFill>
                <a:highlight>
                  <a:srgbClr val="F8F9FA"/>
                </a:highlight>
              </a:rPr>
              <a:t>needs</a:t>
            </a:r>
            <a:r>
              <a:rPr lang="tr-TR" sz="1300" dirty="0">
                <a:solidFill>
                  <a:srgbClr val="202124"/>
                </a:solidFill>
                <a:highlight>
                  <a:srgbClr val="F8F9FA"/>
                </a:highlight>
              </a:rPr>
              <a:t>.</a:t>
            </a: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User </a:t>
            </a:r>
            <a:r>
              <a:rPr lang="tr-TR" sz="1300" dirty="0" err="1">
                <a:solidFill>
                  <a:srgbClr val="202124"/>
                </a:solidFill>
                <a:highlight>
                  <a:srgbClr val="F8F9FA"/>
                </a:highlight>
              </a:rPr>
              <a:t>Story</a:t>
            </a:r>
            <a:r>
              <a:rPr lang="tr-TR" sz="1300" dirty="0">
                <a:solidFill>
                  <a:srgbClr val="202124"/>
                </a:solidFill>
                <a:highlight>
                  <a:srgbClr val="F8F9FA"/>
                </a:highlight>
              </a:rPr>
              <a:t> </a:t>
            </a:r>
            <a:r>
              <a:rPr lang="tr-TR" sz="1300" dirty="0" err="1">
                <a:solidFill>
                  <a:srgbClr val="202124"/>
                </a:solidFill>
                <a:highlight>
                  <a:srgbClr val="F8F9FA"/>
                </a:highlight>
              </a:rPr>
              <a:t>defines</a:t>
            </a:r>
            <a:r>
              <a:rPr lang="tr-TR" sz="1300" dirty="0">
                <a:solidFill>
                  <a:srgbClr val="202124"/>
                </a:solidFill>
                <a:highlight>
                  <a:srgbClr val="F8F9FA"/>
                </a:highlight>
              </a:rPr>
              <a:t> </a:t>
            </a:r>
            <a:r>
              <a:rPr lang="tr-TR" sz="1300" dirty="0" err="1">
                <a:solidFill>
                  <a:srgbClr val="202124"/>
                </a:solidFill>
                <a:highlight>
                  <a:srgbClr val="F8F9FA"/>
                </a:highlight>
              </a:rPr>
              <a:t>customer</a:t>
            </a:r>
            <a:r>
              <a:rPr lang="tr-TR" sz="1300" dirty="0">
                <a:solidFill>
                  <a:srgbClr val="202124"/>
                </a:solidFill>
                <a:highlight>
                  <a:srgbClr val="F8F9FA"/>
                </a:highlight>
              </a:rPr>
              <a:t> </a:t>
            </a:r>
            <a:r>
              <a:rPr lang="tr-TR" sz="1300" dirty="0" err="1">
                <a:solidFill>
                  <a:srgbClr val="202124"/>
                </a:solidFill>
                <a:highlight>
                  <a:srgbClr val="F8F9FA"/>
                </a:highlight>
              </a:rPr>
              <a:t>needs</a:t>
            </a:r>
            <a:r>
              <a:rPr lang="tr-TR" sz="1300" dirty="0">
                <a:solidFill>
                  <a:srgbClr val="202124"/>
                </a:solidFill>
                <a:highlight>
                  <a:srgbClr val="F8F9FA"/>
                </a:highlight>
              </a:rPr>
              <a:t>.</a:t>
            </a:r>
            <a:endParaRPr sz="13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dirty="0" err="1">
                <a:solidFill>
                  <a:srgbClr val="202124"/>
                </a:solidFill>
                <a:highlight>
                  <a:srgbClr val="F8F9FA"/>
                </a:highlight>
              </a:rPr>
              <a:t>Task</a:t>
            </a:r>
            <a:r>
              <a:rPr lang="tr-TR" sz="1300" dirty="0">
                <a:solidFill>
                  <a:srgbClr val="202124"/>
                </a:solidFill>
                <a:highlight>
                  <a:srgbClr val="F8F9FA"/>
                </a:highlight>
              </a:rPr>
              <a:t> is </a:t>
            </a:r>
            <a:r>
              <a:rPr lang="tr-TR" sz="1300" dirty="0" err="1">
                <a:solidFill>
                  <a:srgbClr val="202124"/>
                </a:solidFill>
                <a:highlight>
                  <a:srgbClr val="F8F9FA"/>
                </a:highlight>
              </a:rPr>
              <a:t>what</a:t>
            </a:r>
            <a:r>
              <a:rPr lang="tr-TR" sz="1300" dirty="0">
                <a:solidFill>
                  <a:srgbClr val="202124"/>
                </a:solidFill>
                <a:highlight>
                  <a:srgbClr val="F8F9FA"/>
                </a:highlight>
              </a:rPr>
              <a:t> </a:t>
            </a:r>
            <a:r>
              <a:rPr lang="tr-TR" sz="1300" dirty="0" err="1">
                <a:solidFill>
                  <a:srgbClr val="202124"/>
                </a:solidFill>
                <a:highlight>
                  <a:srgbClr val="F8F9FA"/>
                </a:highlight>
              </a:rPr>
              <a:t>needs</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be done </a:t>
            </a: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meet</a:t>
            </a:r>
            <a:r>
              <a:rPr lang="tr-TR" sz="1300" dirty="0">
                <a:solidFill>
                  <a:srgbClr val="202124"/>
                </a:solidFill>
                <a:highlight>
                  <a:srgbClr val="F8F9FA"/>
                </a:highlight>
              </a:rPr>
              <a:t> </a:t>
            </a:r>
            <a:r>
              <a:rPr lang="tr-TR" sz="1300" dirty="0" err="1">
                <a:solidFill>
                  <a:srgbClr val="202124"/>
                </a:solidFill>
                <a:highlight>
                  <a:srgbClr val="F8F9FA"/>
                </a:highlight>
              </a:rPr>
              <a:t>customer</a:t>
            </a:r>
            <a:r>
              <a:rPr lang="tr-TR" sz="1300" dirty="0">
                <a:solidFill>
                  <a:srgbClr val="202124"/>
                </a:solidFill>
                <a:highlight>
                  <a:srgbClr val="F8F9FA"/>
                </a:highlight>
              </a:rPr>
              <a:t> </a:t>
            </a:r>
            <a:r>
              <a:rPr lang="tr-TR" sz="1300" dirty="0" err="1">
                <a:solidFill>
                  <a:srgbClr val="202124"/>
                </a:solidFill>
                <a:highlight>
                  <a:srgbClr val="F8F9FA"/>
                </a:highlight>
              </a:rPr>
              <a:t>needs</a:t>
            </a:r>
            <a:r>
              <a:rPr lang="tr-TR" sz="1300" dirty="0">
                <a:solidFill>
                  <a:srgbClr val="202124"/>
                </a:solidFill>
                <a:highlight>
                  <a:srgbClr val="F8F9FA"/>
                </a:highlight>
              </a:rPr>
              <a:t>. </a:t>
            </a:r>
          </a:p>
          <a:p>
            <a:pPr marL="0" marR="38100" lvl="0" indent="0" algn="l" rtl="0">
              <a:lnSpc>
                <a:spcPct val="128571"/>
              </a:lnSpc>
              <a:spcBef>
                <a:spcPts val="0"/>
              </a:spcBef>
              <a:spcAft>
                <a:spcPts val="0"/>
              </a:spcAft>
              <a:buClr>
                <a:schemeClr val="dk1"/>
              </a:buClr>
              <a:buSzPts val="1100"/>
              <a:buFont typeface="Arial"/>
              <a:buNone/>
            </a:pPr>
            <a:endParaRPr lang="tr-TR" sz="13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lang="tr-TR" sz="13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880c0c7e2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880c0c7e24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Epic</a:t>
            </a:r>
            <a:r>
              <a:rPr lang="tr-TR" sz="13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tek bir yinelemede tamamlanıp teslim edilemeyen büyük bir kullanıcı hikayesidir.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300" dirty="0" err="1">
                <a:solidFill>
                  <a:srgbClr val="202124"/>
                </a:solidFill>
                <a:highlight>
                  <a:srgbClr val="F8F9FA"/>
                </a:highlight>
              </a:rPr>
              <a:t>Few</a:t>
            </a:r>
            <a:r>
              <a:rPr lang="tr-TR" sz="1300" dirty="0">
                <a:solidFill>
                  <a:srgbClr val="202124"/>
                </a:solidFill>
                <a:highlight>
                  <a:srgbClr val="F8F9FA"/>
                </a:highlight>
              </a:rPr>
              <a:t> çok az satır </a:t>
            </a:r>
          </a:p>
          <a:p>
            <a:pPr marL="0" lvl="0" indent="0" algn="l" rtl="0">
              <a:lnSpc>
                <a:spcPct val="100000"/>
              </a:lnSpc>
              <a:spcBef>
                <a:spcPts val="0"/>
              </a:spcBef>
              <a:spcAft>
                <a:spcPts val="0"/>
              </a:spcAft>
              <a:buSzPts val="1400"/>
              <a:buNone/>
            </a:pPr>
            <a:endParaRPr lang="tr-T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Birden fazla </a:t>
            </a:r>
            <a:r>
              <a:rPr lang="tr-TR" sz="1300" dirty="0" err="1">
                <a:solidFill>
                  <a:srgbClr val="202124"/>
                </a:solidFill>
                <a:highlight>
                  <a:srgbClr val="F8F9FA"/>
                </a:highlight>
              </a:rPr>
              <a:t>user</a:t>
            </a:r>
            <a:r>
              <a:rPr lang="tr-TR" sz="1300" dirty="0">
                <a:solidFill>
                  <a:srgbClr val="202124"/>
                </a:solidFill>
                <a:highlight>
                  <a:srgbClr val="F8F9FA"/>
                </a:highlight>
              </a:rPr>
              <a:t> </a:t>
            </a:r>
            <a:r>
              <a:rPr lang="tr-TR" sz="1300" dirty="0" err="1">
                <a:solidFill>
                  <a:srgbClr val="202124"/>
                </a:solidFill>
                <a:highlight>
                  <a:srgbClr val="F8F9FA"/>
                </a:highlight>
              </a:rPr>
              <a:t>story</a:t>
            </a:r>
            <a:r>
              <a:rPr lang="tr-TR" sz="1300" dirty="0">
                <a:solidFill>
                  <a:srgbClr val="202124"/>
                </a:solidFill>
                <a:highlight>
                  <a:srgbClr val="F8F9FA"/>
                </a:highlight>
              </a:rPr>
              <a:t> içerebilir. </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Yani bir destan daha küçük fazla </a:t>
            </a:r>
            <a:r>
              <a:rPr lang="tr-TR" sz="1300" dirty="0" err="1">
                <a:solidFill>
                  <a:srgbClr val="202124"/>
                </a:solidFill>
                <a:highlight>
                  <a:srgbClr val="F8F9FA"/>
                </a:highlight>
              </a:rPr>
              <a:t>user</a:t>
            </a:r>
            <a:r>
              <a:rPr lang="tr-TR" sz="1300" dirty="0">
                <a:solidFill>
                  <a:srgbClr val="202124"/>
                </a:solidFill>
                <a:highlight>
                  <a:srgbClr val="F8F9FA"/>
                </a:highlight>
              </a:rPr>
              <a:t> </a:t>
            </a:r>
            <a:r>
              <a:rPr lang="tr-TR" sz="1300" dirty="0" err="1">
                <a:solidFill>
                  <a:srgbClr val="202124"/>
                </a:solidFill>
                <a:highlight>
                  <a:srgbClr val="F8F9FA"/>
                </a:highlight>
              </a:rPr>
              <a:t>story</a:t>
            </a:r>
            <a:r>
              <a:rPr lang="tr-TR" sz="1300" dirty="0">
                <a:solidFill>
                  <a:srgbClr val="202124"/>
                </a:solidFill>
                <a:highlight>
                  <a:srgbClr val="F8F9FA"/>
                </a:highlight>
              </a:rPr>
              <a:t> bölünecek kadar büyüktür.</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Bazı kahramanlar hakkında bir film düşünün. </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Filmde birçok olay oluyor, bu yüzden ona epik bir film diyoruz.</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Filmin tamamına epik denir. </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Ve filmdeki olaylar hikayedir.</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Aslında, </a:t>
            </a:r>
            <a:r>
              <a:rPr lang="tr-TR" sz="1300" dirty="0" err="1">
                <a:solidFill>
                  <a:srgbClr val="202124"/>
                </a:solidFill>
                <a:highlight>
                  <a:srgbClr val="F8F9FA"/>
                </a:highlight>
              </a:rPr>
              <a:t>epicleri</a:t>
            </a:r>
            <a:r>
              <a:rPr lang="tr-TR" sz="1300" dirty="0">
                <a:solidFill>
                  <a:srgbClr val="202124"/>
                </a:solidFill>
                <a:highlight>
                  <a:srgbClr val="F8F9FA"/>
                </a:highlight>
              </a:rPr>
              <a:t> temsil edecek standart bir gösterim yoktur. </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Bazı ekipler tanıdık kullanıcı hikayesi formatları kullanır.</a:t>
            </a:r>
          </a:p>
          <a:p>
            <a:pPr marL="0" lvl="0" indent="0" algn="l" rtl="0">
              <a:lnSpc>
                <a:spcPct val="100000"/>
              </a:lnSpc>
              <a:spcBef>
                <a:spcPts val="0"/>
              </a:spcBef>
              <a:spcAft>
                <a:spcPts val="0"/>
              </a:spcAft>
              <a:buSzPts val="1400"/>
              <a:buNone/>
            </a:pPr>
            <a:r>
              <a:rPr lang="tr-TR" sz="1300" dirty="0">
                <a:solidFill>
                  <a:srgbClr val="202124"/>
                </a:solidFill>
                <a:highlight>
                  <a:srgbClr val="F8F9FA"/>
                </a:highlight>
              </a:rPr>
              <a:t>Bazı takımlar destanları kısa bir cümle ile temsil eder.</a:t>
            </a:r>
          </a:p>
          <a:p>
            <a:pPr marL="0" lvl="0" indent="0" algn="l" rtl="0">
              <a:lnSpc>
                <a:spcPct val="100000"/>
              </a:lnSpc>
              <a:spcBef>
                <a:spcPts val="0"/>
              </a:spcBef>
              <a:spcAft>
                <a:spcPts val="0"/>
              </a:spcAft>
              <a:buSzPts val="1400"/>
              <a:buNone/>
            </a:pPr>
            <a:endParaRPr lang="tr-TR" sz="1300" dirty="0">
              <a:solidFill>
                <a:srgbClr val="202124"/>
              </a:solidFill>
              <a:highlight>
                <a:srgbClr val="F8F9FA"/>
              </a:highlight>
            </a:endParaRPr>
          </a:p>
          <a:p>
            <a:pPr marL="0" lvl="0" indent="0" algn="l" rtl="0">
              <a:lnSpc>
                <a:spcPct val="100000"/>
              </a:lnSpc>
              <a:spcBef>
                <a:spcPts val="0"/>
              </a:spcBef>
              <a:spcAft>
                <a:spcPts val="0"/>
              </a:spcAft>
              <a:buSzPts val="1400"/>
              <a:buNone/>
            </a:pPr>
            <a:endParaRPr lang="tr-T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Epic</a:t>
            </a:r>
            <a:r>
              <a:rPr lang="tr-TR" sz="1300" dirty="0">
                <a:solidFill>
                  <a:srgbClr val="202124"/>
                </a:solidFill>
                <a:highlight>
                  <a:srgbClr val="F8F9FA"/>
                </a:highlight>
              </a:rPr>
              <a:t> is a </a:t>
            </a:r>
            <a:r>
              <a:rPr lang="tr-TR" sz="1300" dirty="0" err="1">
                <a:solidFill>
                  <a:srgbClr val="202124"/>
                </a:solidFill>
                <a:highlight>
                  <a:srgbClr val="F8F9FA"/>
                </a:highlight>
              </a:rPr>
              <a:t>great</a:t>
            </a:r>
            <a:r>
              <a:rPr lang="tr-TR" sz="1300" dirty="0">
                <a:solidFill>
                  <a:srgbClr val="202124"/>
                </a:solidFill>
                <a:highlight>
                  <a:srgbClr val="F8F9FA"/>
                </a:highlight>
              </a:rPr>
              <a:t> </a:t>
            </a:r>
            <a:r>
              <a:rPr lang="tr-TR" sz="1300" dirty="0" err="1">
                <a:solidFill>
                  <a:srgbClr val="202124"/>
                </a:solidFill>
                <a:highlight>
                  <a:srgbClr val="F8F9FA"/>
                </a:highlight>
              </a:rPr>
              <a:t>user</a:t>
            </a:r>
            <a:r>
              <a:rPr lang="tr-TR" sz="1300" dirty="0">
                <a:solidFill>
                  <a:srgbClr val="202124"/>
                </a:solidFill>
                <a:highlight>
                  <a:srgbClr val="F8F9FA"/>
                </a:highlight>
              </a:rPr>
              <a:t> </a:t>
            </a:r>
            <a:r>
              <a:rPr lang="tr-TR" sz="1300" dirty="0" err="1">
                <a:solidFill>
                  <a:srgbClr val="202124"/>
                </a:solidFill>
                <a:highlight>
                  <a:srgbClr val="F8F9FA"/>
                </a:highlight>
              </a:rPr>
              <a:t>story</a:t>
            </a:r>
            <a:r>
              <a:rPr lang="tr-TR" sz="1300" dirty="0">
                <a:solidFill>
                  <a:srgbClr val="202124"/>
                </a:solidFill>
                <a:highlight>
                  <a:srgbClr val="F8F9FA"/>
                </a:highlight>
              </a:rPr>
              <a:t> </a:t>
            </a:r>
            <a:r>
              <a:rPr lang="tr-TR" sz="1300" dirty="0" err="1">
                <a:solidFill>
                  <a:srgbClr val="202124"/>
                </a:solidFill>
                <a:highlight>
                  <a:srgbClr val="F8F9FA"/>
                </a:highlight>
              </a:rPr>
              <a:t>that</a:t>
            </a:r>
            <a:r>
              <a:rPr lang="tr-TR" sz="1300" dirty="0">
                <a:solidFill>
                  <a:srgbClr val="202124"/>
                </a:solidFill>
                <a:highlight>
                  <a:srgbClr val="F8F9FA"/>
                </a:highlight>
              </a:rPr>
              <a:t> </a:t>
            </a:r>
            <a:r>
              <a:rPr lang="tr-TR" sz="1300" dirty="0" err="1">
                <a:solidFill>
                  <a:srgbClr val="202124"/>
                </a:solidFill>
                <a:highlight>
                  <a:srgbClr val="F8F9FA"/>
                </a:highlight>
              </a:rPr>
              <a:t>cannot</a:t>
            </a:r>
            <a:r>
              <a:rPr lang="tr-TR" sz="1300" dirty="0">
                <a:solidFill>
                  <a:srgbClr val="202124"/>
                </a:solidFill>
                <a:highlight>
                  <a:srgbClr val="F8F9FA"/>
                </a:highlight>
              </a:rPr>
              <a:t> be </a:t>
            </a:r>
            <a:r>
              <a:rPr lang="tr-TR" sz="1300" dirty="0" err="1">
                <a:solidFill>
                  <a:srgbClr val="202124"/>
                </a:solidFill>
                <a:highlight>
                  <a:srgbClr val="F8F9FA"/>
                </a:highlight>
              </a:rPr>
              <a:t>finished</a:t>
            </a:r>
            <a:r>
              <a:rPr lang="tr-TR" sz="1300" dirty="0">
                <a:solidFill>
                  <a:srgbClr val="202124"/>
                </a:solidFill>
                <a:highlight>
                  <a:srgbClr val="F8F9FA"/>
                </a:highlight>
              </a:rPr>
              <a:t> </a:t>
            </a:r>
            <a:r>
              <a:rPr lang="tr-TR" sz="1300" dirty="0" err="1">
                <a:solidFill>
                  <a:srgbClr val="202124"/>
                </a:solidFill>
                <a:highlight>
                  <a:srgbClr val="F8F9FA"/>
                </a:highlight>
              </a:rPr>
              <a:t>and</a:t>
            </a:r>
            <a:r>
              <a:rPr lang="tr-TR" sz="1300" dirty="0">
                <a:solidFill>
                  <a:srgbClr val="202124"/>
                </a:solidFill>
                <a:highlight>
                  <a:srgbClr val="F8F9FA"/>
                </a:highlight>
              </a:rPr>
              <a:t> </a:t>
            </a:r>
            <a:r>
              <a:rPr lang="tr-TR" sz="1300" dirty="0" err="1">
                <a:solidFill>
                  <a:srgbClr val="202124"/>
                </a:solidFill>
                <a:highlight>
                  <a:srgbClr val="F8F9FA"/>
                </a:highlight>
              </a:rPr>
              <a:t>delivered</a:t>
            </a:r>
            <a:r>
              <a:rPr lang="tr-TR" sz="1300" dirty="0">
                <a:solidFill>
                  <a:srgbClr val="202124"/>
                </a:solidFill>
                <a:highlight>
                  <a:srgbClr val="F8F9FA"/>
                </a:highlight>
              </a:rPr>
              <a:t> in a </a:t>
            </a:r>
            <a:r>
              <a:rPr lang="tr-TR" sz="1300" dirty="0" err="1">
                <a:solidFill>
                  <a:srgbClr val="202124"/>
                </a:solidFill>
                <a:highlight>
                  <a:srgbClr val="F8F9FA"/>
                </a:highlight>
              </a:rPr>
              <a:t>single</a:t>
            </a:r>
            <a:r>
              <a:rPr lang="tr-TR" sz="1300" dirty="0">
                <a:solidFill>
                  <a:srgbClr val="202124"/>
                </a:solidFill>
                <a:highlight>
                  <a:srgbClr val="F8F9FA"/>
                </a:highlight>
              </a:rPr>
              <a:t> </a:t>
            </a:r>
            <a:r>
              <a:rPr lang="tr-TR" sz="1300" dirty="0" err="1">
                <a:solidFill>
                  <a:srgbClr val="202124"/>
                </a:solidFill>
                <a:highlight>
                  <a:srgbClr val="F8F9FA"/>
                </a:highlight>
              </a:rPr>
              <a:t>iteration</a:t>
            </a:r>
            <a:r>
              <a:rPr lang="tr-TR" sz="1300" dirty="0">
                <a:solidFill>
                  <a:srgbClr val="202124"/>
                </a:solidFill>
                <a:highlight>
                  <a:srgbClr val="F8F9FA"/>
                </a:highlight>
              </a:rPr>
              <a:t>. </a:t>
            </a: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It</a:t>
            </a:r>
            <a:r>
              <a:rPr lang="tr-TR" sz="1300" dirty="0">
                <a:solidFill>
                  <a:srgbClr val="202124"/>
                </a:solidFill>
                <a:highlight>
                  <a:srgbClr val="F8F9FA"/>
                </a:highlight>
              </a:rPr>
              <a:t> can </a:t>
            </a:r>
            <a:r>
              <a:rPr lang="tr-TR" sz="1300" dirty="0" err="1">
                <a:solidFill>
                  <a:srgbClr val="202124"/>
                </a:solidFill>
                <a:highlight>
                  <a:srgbClr val="F8F9FA"/>
                </a:highlight>
              </a:rPr>
              <a:t>contain</a:t>
            </a:r>
            <a:r>
              <a:rPr lang="tr-TR" sz="1300" dirty="0">
                <a:solidFill>
                  <a:srgbClr val="202124"/>
                </a:solidFill>
                <a:highlight>
                  <a:srgbClr val="F8F9FA"/>
                </a:highlight>
              </a:rPr>
              <a:t> multiple </a:t>
            </a:r>
            <a:r>
              <a:rPr lang="tr-TR" sz="1300" dirty="0" err="1">
                <a:solidFill>
                  <a:srgbClr val="202124"/>
                </a:solidFill>
                <a:highlight>
                  <a:srgbClr val="F8F9FA"/>
                </a:highlight>
              </a:rPr>
              <a:t>user</a:t>
            </a:r>
            <a:r>
              <a:rPr lang="tr-TR" sz="1300" dirty="0">
                <a:solidFill>
                  <a:srgbClr val="202124"/>
                </a:solidFill>
                <a:highlight>
                  <a:srgbClr val="F8F9FA"/>
                </a:highlight>
              </a:rPr>
              <a:t> </a:t>
            </a:r>
            <a:r>
              <a:rPr lang="tr-TR" sz="1300" dirty="0" err="1">
                <a:solidFill>
                  <a:srgbClr val="202124"/>
                </a:solidFill>
                <a:highlight>
                  <a:srgbClr val="F8F9FA"/>
                </a:highlight>
              </a:rPr>
              <a:t>stories</a:t>
            </a:r>
            <a:r>
              <a:rPr lang="tr-TR" sz="13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So</a:t>
            </a:r>
            <a:r>
              <a:rPr lang="tr-TR" sz="1300" dirty="0">
                <a:solidFill>
                  <a:srgbClr val="202124"/>
                </a:solidFill>
                <a:highlight>
                  <a:srgbClr val="F8F9FA"/>
                </a:highlight>
              </a:rPr>
              <a:t> an </a:t>
            </a:r>
            <a:r>
              <a:rPr lang="tr-TR" sz="1300" dirty="0" err="1">
                <a:solidFill>
                  <a:srgbClr val="202124"/>
                </a:solidFill>
                <a:highlight>
                  <a:srgbClr val="F8F9FA"/>
                </a:highlight>
              </a:rPr>
              <a:t>epic</a:t>
            </a:r>
            <a:r>
              <a:rPr lang="tr-TR" sz="1300" dirty="0">
                <a:solidFill>
                  <a:srgbClr val="202124"/>
                </a:solidFill>
                <a:highlight>
                  <a:srgbClr val="F8F9FA"/>
                </a:highlight>
              </a:rPr>
              <a:t> is </a:t>
            </a:r>
            <a:r>
              <a:rPr lang="tr-TR" sz="1300" dirty="0" err="1">
                <a:solidFill>
                  <a:srgbClr val="202124"/>
                </a:solidFill>
                <a:highlight>
                  <a:srgbClr val="F8F9FA"/>
                </a:highlight>
              </a:rPr>
              <a:t>big</a:t>
            </a:r>
            <a:r>
              <a:rPr lang="tr-TR" sz="1300" dirty="0">
                <a:solidFill>
                  <a:srgbClr val="202124"/>
                </a:solidFill>
                <a:highlight>
                  <a:srgbClr val="F8F9FA"/>
                </a:highlight>
              </a:rPr>
              <a:t> </a:t>
            </a:r>
            <a:r>
              <a:rPr lang="tr-TR" sz="1300" dirty="0" err="1">
                <a:solidFill>
                  <a:srgbClr val="202124"/>
                </a:solidFill>
                <a:highlight>
                  <a:srgbClr val="F8F9FA"/>
                </a:highlight>
              </a:rPr>
              <a:t>enough</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be </a:t>
            </a:r>
            <a:r>
              <a:rPr lang="tr-TR" sz="1300" dirty="0" err="1">
                <a:solidFill>
                  <a:srgbClr val="202124"/>
                </a:solidFill>
                <a:highlight>
                  <a:srgbClr val="F8F9FA"/>
                </a:highlight>
              </a:rPr>
              <a:t>broken</a:t>
            </a:r>
            <a:r>
              <a:rPr lang="tr-TR" sz="1300" dirty="0">
                <a:solidFill>
                  <a:srgbClr val="202124"/>
                </a:solidFill>
                <a:highlight>
                  <a:srgbClr val="F8F9FA"/>
                </a:highlight>
              </a:rPr>
              <a:t> </a:t>
            </a:r>
            <a:r>
              <a:rPr lang="tr-TR" sz="1300" dirty="0" err="1">
                <a:solidFill>
                  <a:srgbClr val="202124"/>
                </a:solidFill>
                <a:highlight>
                  <a:srgbClr val="F8F9FA"/>
                </a:highlight>
              </a:rPr>
              <a:t>down</a:t>
            </a:r>
            <a:r>
              <a:rPr lang="tr-TR" sz="1300" dirty="0">
                <a:solidFill>
                  <a:srgbClr val="202124"/>
                </a:solidFill>
                <a:highlight>
                  <a:srgbClr val="F8F9FA"/>
                </a:highlight>
              </a:rPr>
              <a:t> </a:t>
            </a:r>
            <a:r>
              <a:rPr lang="tr-TR" sz="1300" dirty="0" err="1">
                <a:solidFill>
                  <a:srgbClr val="202124"/>
                </a:solidFill>
                <a:highlight>
                  <a:srgbClr val="F8F9FA"/>
                </a:highlight>
              </a:rPr>
              <a:t>into</a:t>
            </a:r>
            <a:r>
              <a:rPr lang="tr-TR" sz="1300" dirty="0">
                <a:solidFill>
                  <a:srgbClr val="202124"/>
                </a:solidFill>
                <a:highlight>
                  <a:srgbClr val="F8F9FA"/>
                </a:highlight>
              </a:rPr>
              <a:t> </a:t>
            </a:r>
            <a:r>
              <a:rPr lang="tr-TR" sz="1300" dirty="0" err="1">
                <a:solidFill>
                  <a:srgbClr val="202124"/>
                </a:solidFill>
                <a:highlight>
                  <a:srgbClr val="F8F9FA"/>
                </a:highlight>
              </a:rPr>
              <a:t>smaller</a:t>
            </a:r>
            <a:r>
              <a:rPr lang="tr-TR" sz="1300" dirty="0">
                <a:solidFill>
                  <a:srgbClr val="202124"/>
                </a:solidFill>
                <a:highlight>
                  <a:srgbClr val="F8F9FA"/>
                </a:highlight>
              </a:rPr>
              <a:t> </a:t>
            </a:r>
            <a:r>
              <a:rPr lang="tr-TR" sz="1300" dirty="0" err="1">
                <a:solidFill>
                  <a:srgbClr val="202124"/>
                </a:solidFill>
                <a:highlight>
                  <a:srgbClr val="F8F9FA"/>
                </a:highlight>
              </a:rPr>
              <a:t>user</a:t>
            </a:r>
            <a:r>
              <a:rPr lang="tr-TR" sz="1300" dirty="0">
                <a:solidFill>
                  <a:srgbClr val="202124"/>
                </a:solidFill>
                <a:highlight>
                  <a:srgbClr val="F8F9FA"/>
                </a:highlight>
              </a:rPr>
              <a:t> </a:t>
            </a:r>
            <a:r>
              <a:rPr lang="tr-TR" sz="1300" dirty="0" err="1">
                <a:solidFill>
                  <a:srgbClr val="202124"/>
                </a:solidFill>
                <a:highlight>
                  <a:srgbClr val="F8F9FA"/>
                </a:highlight>
              </a:rPr>
              <a:t>stories</a:t>
            </a:r>
            <a:r>
              <a:rPr lang="tr-TR" sz="1300" dirty="0">
                <a:solidFill>
                  <a:srgbClr val="202124"/>
                </a:solidFill>
                <a:highlight>
                  <a:srgbClr val="F8F9FA"/>
                </a:highlight>
              </a:rPr>
              <a:t>.</a:t>
            </a: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Think</a:t>
            </a:r>
            <a:r>
              <a:rPr lang="tr-TR" sz="1300" dirty="0">
                <a:solidFill>
                  <a:srgbClr val="202124"/>
                </a:solidFill>
                <a:highlight>
                  <a:srgbClr val="F8F9FA"/>
                </a:highlight>
              </a:rPr>
              <a:t> </a:t>
            </a:r>
            <a:r>
              <a:rPr lang="tr-TR" sz="1300" dirty="0" err="1">
                <a:solidFill>
                  <a:srgbClr val="202124"/>
                </a:solidFill>
                <a:highlight>
                  <a:srgbClr val="F8F9FA"/>
                </a:highlight>
              </a:rPr>
              <a:t>about</a:t>
            </a:r>
            <a:r>
              <a:rPr lang="tr-TR" sz="1300" dirty="0">
                <a:solidFill>
                  <a:srgbClr val="202124"/>
                </a:solidFill>
                <a:highlight>
                  <a:srgbClr val="F8F9FA"/>
                </a:highlight>
              </a:rPr>
              <a:t> a </a:t>
            </a:r>
            <a:r>
              <a:rPr lang="tr-TR" sz="1300" dirty="0" err="1">
                <a:solidFill>
                  <a:srgbClr val="202124"/>
                </a:solidFill>
                <a:highlight>
                  <a:srgbClr val="F8F9FA"/>
                </a:highlight>
              </a:rPr>
              <a:t>movie</a:t>
            </a:r>
            <a:r>
              <a:rPr lang="tr-TR" sz="1300" dirty="0">
                <a:solidFill>
                  <a:srgbClr val="202124"/>
                </a:solidFill>
                <a:highlight>
                  <a:srgbClr val="F8F9FA"/>
                </a:highlight>
              </a:rPr>
              <a:t> </a:t>
            </a:r>
            <a:r>
              <a:rPr lang="tr-TR" sz="1300" dirty="0" err="1">
                <a:solidFill>
                  <a:srgbClr val="202124"/>
                </a:solidFill>
                <a:highlight>
                  <a:srgbClr val="F8F9FA"/>
                </a:highlight>
              </a:rPr>
              <a:t>about</a:t>
            </a:r>
            <a:r>
              <a:rPr lang="tr-TR" sz="1300" dirty="0">
                <a:solidFill>
                  <a:srgbClr val="202124"/>
                </a:solidFill>
                <a:highlight>
                  <a:srgbClr val="F8F9FA"/>
                </a:highlight>
              </a:rPr>
              <a:t> </a:t>
            </a:r>
            <a:r>
              <a:rPr lang="tr-TR" sz="1300" dirty="0" err="1">
                <a:solidFill>
                  <a:srgbClr val="202124"/>
                </a:solidFill>
                <a:highlight>
                  <a:srgbClr val="F8F9FA"/>
                </a:highlight>
              </a:rPr>
              <a:t>some</a:t>
            </a:r>
            <a:r>
              <a:rPr lang="tr-TR" sz="1300" dirty="0">
                <a:solidFill>
                  <a:srgbClr val="202124"/>
                </a:solidFill>
                <a:highlight>
                  <a:srgbClr val="F8F9FA"/>
                </a:highlight>
              </a:rPr>
              <a:t> </a:t>
            </a:r>
            <a:r>
              <a:rPr lang="tr-TR" sz="1300" dirty="0" err="1">
                <a:solidFill>
                  <a:srgbClr val="202124"/>
                </a:solidFill>
                <a:highlight>
                  <a:srgbClr val="F8F9FA"/>
                </a:highlight>
              </a:rPr>
              <a:t>heroes</a:t>
            </a:r>
            <a:r>
              <a:rPr lang="tr-TR" sz="13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There</a:t>
            </a:r>
            <a:r>
              <a:rPr lang="tr-TR" sz="1300" dirty="0">
                <a:solidFill>
                  <a:srgbClr val="202124"/>
                </a:solidFill>
                <a:highlight>
                  <a:srgbClr val="F8F9FA"/>
                </a:highlight>
              </a:rPr>
              <a:t> </a:t>
            </a:r>
            <a:r>
              <a:rPr lang="tr-TR" sz="1300" dirty="0" err="1">
                <a:solidFill>
                  <a:srgbClr val="202124"/>
                </a:solidFill>
                <a:highlight>
                  <a:srgbClr val="F8F9FA"/>
                </a:highlight>
              </a:rPr>
              <a:t>are</a:t>
            </a:r>
            <a:r>
              <a:rPr lang="tr-TR" sz="1300" dirty="0">
                <a:solidFill>
                  <a:srgbClr val="202124"/>
                </a:solidFill>
                <a:highlight>
                  <a:srgbClr val="F8F9FA"/>
                </a:highlight>
              </a:rPr>
              <a:t> </a:t>
            </a:r>
            <a:r>
              <a:rPr lang="tr-TR" sz="1300" dirty="0" err="1">
                <a:solidFill>
                  <a:srgbClr val="202124"/>
                </a:solidFill>
                <a:highlight>
                  <a:srgbClr val="F8F9FA"/>
                </a:highlight>
              </a:rPr>
              <a:t>many</a:t>
            </a:r>
            <a:r>
              <a:rPr lang="tr-TR" sz="1300" dirty="0">
                <a:solidFill>
                  <a:srgbClr val="202124"/>
                </a:solidFill>
                <a:highlight>
                  <a:srgbClr val="F8F9FA"/>
                </a:highlight>
              </a:rPr>
              <a:t> </a:t>
            </a:r>
            <a:r>
              <a:rPr lang="tr-TR" sz="1300" dirty="0" err="1">
                <a:solidFill>
                  <a:srgbClr val="202124"/>
                </a:solidFill>
                <a:highlight>
                  <a:srgbClr val="F8F9FA"/>
                </a:highlight>
              </a:rPr>
              <a:t>incidents</a:t>
            </a:r>
            <a:r>
              <a:rPr lang="tr-TR" sz="1300" dirty="0">
                <a:solidFill>
                  <a:srgbClr val="202124"/>
                </a:solidFill>
                <a:highlight>
                  <a:srgbClr val="F8F9FA"/>
                </a:highlight>
              </a:rPr>
              <a:t> </a:t>
            </a:r>
            <a:r>
              <a:rPr lang="tr-TR" sz="1300" dirty="0" err="1">
                <a:solidFill>
                  <a:srgbClr val="202124"/>
                </a:solidFill>
                <a:highlight>
                  <a:srgbClr val="F8F9FA"/>
                </a:highlight>
              </a:rPr>
              <a:t>happening</a:t>
            </a:r>
            <a:r>
              <a:rPr lang="tr-TR" sz="1300" dirty="0">
                <a:solidFill>
                  <a:srgbClr val="202124"/>
                </a:solidFill>
                <a:highlight>
                  <a:srgbClr val="F8F9FA"/>
                </a:highlight>
              </a:rPr>
              <a:t> in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movie</a:t>
            </a:r>
            <a:r>
              <a:rPr lang="tr-TR" sz="1300" dirty="0">
                <a:solidFill>
                  <a:srgbClr val="202124"/>
                </a:solidFill>
                <a:highlight>
                  <a:srgbClr val="F8F9FA"/>
                </a:highlight>
              </a:rPr>
              <a:t> </a:t>
            </a:r>
            <a:r>
              <a:rPr lang="tr-TR" sz="1300" dirty="0" err="1">
                <a:solidFill>
                  <a:srgbClr val="202124"/>
                </a:solidFill>
                <a:highlight>
                  <a:srgbClr val="F8F9FA"/>
                </a:highlight>
              </a:rPr>
              <a:t>so</a:t>
            </a:r>
            <a:r>
              <a:rPr lang="tr-TR" sz="1300" dirty="0">
                <a:solidFill>
                  <a:srgbClr val="202124"/>
                </a:solidFill>
                <a:highlight>
                  <a:srgbClr val="F8F9FA"/>
                </a:highlight>
              </a:rPr>
              <a:t> </a:t>
            </a:r>
            <a:r>
              <a:rPr lang="tr-TR" sz="1300" dirty="0" err="1">
                <a:solidFill>
                  <a:srgbClr val="202124"/>
                </a:solidFill>
                <a:highlight>
                  <a:srgbClr val="F8F9FA"/>
                </a:highlight>
              </a:rPr>
              <a:t>we</a:t>
            </a:r>
            <a:r>
              <a:rPr lang="tr-TR" sz="1300" dirty="0">
                <a:solidFill>
                  <a:srgbClr val="202124"/>
                </a:solidFill>
                <a:highlight>
                  <a:srgbClr val="F8F9FA"/>
                </a:highlight>
              </a:rPr>
              <a:t> </a:t>
            </a:r>
            <a:r>
              <a:rPr lang="tr-TR" sz="1300" dirty="0" err="1">
                <a:solidFill>
                  <a:srgbClr val="202124"/>
                </a:solidFill>
                <a:highlight>
                  <a:srgbClr val="F8F9FA"/>
                </a:highlight>
              </a:rPr>
              <a:t>call</a:t>
            </a:r>
            <a:r>
              <a:rPr lang="tr-TR" sz="1300" dirty="0">
                <a:solidFill>
                  <a:srgbClr val="202124"/>
                </a:solidFill>
                <a:highlight>
                  <a:srgbClr val="F8F9FA"/>
                </a:highlight>
              </a:rPr>
              <a:t> it an </a:t>
            </a:r>
            <a:r>
              <a:rPr lang="tr-TR" sz="1300" dirty="0" err="1">
                <a:solidFill>
                  <a:srgbClr val="202124"/>
                </a:solidFill>
                <a:highlight>
                  <a:srgbClr val="F8F9FA"/>
                </a:highlight>
              </a:rPr>
              <a:t>epic</a:t>
            </a:r>
            <a:r>
              <a:rPr lang="tr-TR" sz="1300" dirty="0">
                <a:solidFill>
                  <a:srgbClr val="202124"/>
                </a:solidFill>
                <a:highlight>
                  <a:srgbClr val="F8F9FA"/>
                </a:highlight>
              </a:rPr>
              <a:t> film. </a:t>
            </a: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whole</a:t>
            </a:r>
            <a:r>
              <a:rPr lang="tr-TR" sz="1300" dirty="0">
                <a:solidFill>
                  <a:srgbClr val="202124"/>
                </a:solidFill>
                <a:highlight>
                  <a:srgbClr val="F8F9FA"/>
                </a:highlight>
              </a:rPr>
              <a:t> </a:t>
            </a:r>
            <a:r>
              <a:rPr lang="tr-TR" sz="1300" dirty="0" err="1">
                <a:solidFill>
                  <a:srgbClr val="202124"/>
                </a:solidFill>
                <a:highlight>
                  <a:srgbClr val="F8F9FA"/>
                </a:highlight>
              </a:rPr>
              <a:t>movie</a:t>
            </a:r>
            <a:r>
              <a:rPr lang="tr-TR" sz="1300" dirty="0">
                <a:solidFill>
                  <a:srgbClr val="202124"/>
                </a:solidFill>
                <a:highlight>
                  <a:srgbClr val="F8F9FA"/>
                </a:highlight>
              </a:rPr>
              <a:t> is </a:t>
            </a:r>
            <a:r>
              <a:rPr lang="tr-TR" sz="1300" dirty="0" err="1">
                <a:solidFill>
                  <a:srgbClr val="202124"/>
                </a:solidFill>
                <a:highlight>
                  <a:srgbClr val="F8F9FA"/>
                </a:highlight>
              </a:rPr>
              <a:t>called</a:t>
            </a:r>
            <a:r>
              <a:rPr lang="tr-TR" sz="1300" dirty="0">
                <a:solidFill>
                  <a:srgbClr val="202124"/>
                </a:solidFill>
                <a:highlight>
                  <a:srgbClr val="F8F9FA"/>
                </a:highlight>
              </a:rPr>
              <a:t> </a:t>
            </a:r>
            <a:r>
              <a:rPr lang="tr-TR" sz="1300" dirty="0" err="1">
                <a:solidFill>
                  <a:srgbClr val="202124"/>
                </a:solidFill>
                <a:highlight>
                  <a:srgbClr val="F8F9FA"/>
                </a:highlight>
              </a:rPr>
              <a:t>epic</a:t>
            </a:r>
            <a:r>
              <a:rPr lang="tr-TR" sz="13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And</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incidents</a:t>
            </a:r>
            <a:r>
              <a:rPr lang="tr-TR" sz="1300" dirty="0">
                <a:solidFill>
                  <a:srgbClr val="202124"/>
                </a:solidFill>
                <a:highlight>
                  <a:srgbClr val="F8F9FA"/>
                </a:highlight>
              </a:rPr>
              <a:t> in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movie</a:t>
            </a:r>
            <a:r>
              <a:rPr lang="tr-TR" sz="1300" dirty="0">
                <a:solidFill>
                  <a:srgbClr val="202124"/>
                </a:solidFill>
                <a:highlight>
                  <a:srgbClr val="F8F9FA"/>
                </a:highlight>
              </a:rPr>
              <a:t> </a:t>
            </a:r>
            <a:r>
              <a:rPr lang="tr-TR" sz="1300" dirty="0" err="1">
                <a:solidFill>
                  <a:srgbClr val="202124"/>
                </a:solidFill>
                <a:highlight>
                  <a:srgbClr val="F8F9FA"/>
                </a:highlight>
              </a:rPr>
              <a:t>are</a:t>
            </a:r>
            <a:r>
              <a:rPr lang="tr-TR" sz="1300" dirty="0">
                <a:solidFill>
                  <a:srgbClr val="202124"/>
                </a:solidFill>
                <a:highlight>
                  <a:srgbClr val="F8F9FA"/>
                </a:highlight>
              </a:rPr>
              <a:t> </a:t>
            </a:r>
            <a:r>
              <a:rPr lang="tr-TR" sz="1300" dirty="0" err="1">
                <a:solidFill>
                  <a:srgbClr val="202124"/>
                </a:solidFill>
                <a:highlight>
                  <a:srgbClr val="F8F9FA"/>
                </a:highlight>
              </a:rPr>
              <a:t>stories</a:t>
            </a:r>
            <a:r>
              <a:rPr lang="tr-TR" sz="1300" dirty="0">
                <a:solidFill>
                  <a:srgbClr val="202124"/>
                </a:solidFill>
                <a:highlight>
                  <a:srgbClr val="F8F9FA"/>
                </a:highlight>
              </a:rPr>
              <a:t>. </a:t>
            </a: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In</a:t>
            </a:r>
            <a:r>
              <a:rPr lang="tr-TR" sz="1300" dirty="0">
                <a:solidFill>
                  <a:srgbClr val="202124"/>
                </a:solidFill>
                <a:highlight>
                  <a:srgbClr val="F8F9FA"/>
                </a:highlight>
              </a:rPr>
              <a:t> </a:t>
            </a:r>
            <a:r>
              <a:rPr lang="tr-TR" sz="1300" dirty="0" err="1">
                <a:solidFill>
                  <a:srgbClr val="202124"/>
                </a:solidFill>
                <a:highlight>
                  <a:srgbClr val="F8F9FA"/>
                </a:highlight>
              </a:rPr>
              <a:t>fact</a:t>
            </a:r>
            <a:r>
              <a:rPr lang="tr-TR" sz="1300" dirty="0">
                <a:solidFill>
                  <a:srgbClr val="202124"/>
                </a:solidFill>
                <a:highlight>
                  <a:srgbClr val="F8F9FA"/>
                </a:highlight>
              </a:rPr>
              <a:t>, </a:t>
            </a:r>
            <a:r>
              <a:rPr lang="tr-TR" sz="1300" dirty="0" err="1">
                <a:solidFill>
                  <a:srgbClr val="202124"/>
                </a:solidFill>
                <a:highlight>
                  <a:srgbClr val="F8F9FA"/>
                </a:highlight>
              </a:rPr>
              <a:t>there</a:t>
            </a:r>
            <a:r>
              <a:rPr lang="tr-TR" sz="1300" dirty="0">
                <a:solidFill>
                  <a:srgbClr val="202124"/>
                </a:solidFill>
                <a:highlight>
                  <a:srgbClr val="F8F9FA"/>
                </a:highlight>
              </a:rPr>
              <a:t> is </a:t>
            </a:r>
            <a:r>
              <a:rPr lang="tr-TR" sz="1300" dirty="0" err="1">
                <a:solidFill>
                  <a:srgbClr val="202124"/>
                </a:solidFill>
                <a:highlight>
                  <a:srgbClr val="F8F9FA"/>
                </a:highlight>
              </a:rPr>
              <a:t>no</a:t>
            </a:r>
            <a:r>
              <a:rPr lang="tr-TR" sz="1300" dirty="0">
                <a:solidFill>
                  <a:srgbClr val="202124"/>
                </a:solidFill>
                <a:highlight>
                  <a:srgbClr val="F8F9FA"/>
                </a:highlight>
              </a:rPr>
              <a:t> </a:t>
            </a:r>
            <a:r>
              <a:rPr lang="tr-TR" sz="1300" dirty="0" err="1">
                <a:solidFill>
                  <a:srgbClr val="202124"/>
                </a:solidFill>
                <a:highlight>
                  <a:srgbClr val="F8F9FA"/>
                </a:highlight>
              </a:rPr>
              <a:t>standard</a:t>
            </a:r>
            <a:r>
              <a:rPr lang="tr-TR" sz="1300" dirty="0">
                <a:solidFill>
                  <a:srgbClr val="202124"/>
                </a:solidFill>
                <a:highlight>
                  <a:srgbClr val="F8F9FA"/>
                </a:highlight>
              </a:rPr>
              <a:t> </a:t>
            </a:r>
            <a:r>
              <a:rPr lang="tr-TR" sz="1300" dirty="0" err="1">
                <a:solidFill>
                  <a:srgbClr val="202124"/>
                </a:solidFill>
                <a:highlight>
                  <a:srgbClr val="F8F9FA"/>
                </a:highlight>
              </a:rPr>
              <a:t>notation</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represent</a:t>
            </a:r>
            <a:r>
              <a:rPr lang="tr-TR" sz="1300" dirty="0">
                <a:solidFill>
                  <a:srgbClr val="202124"/>
                </a:solidFill>
                <a:highlight>
                  <a:srgbClr val="F8F9FA"/>
                </a:highlight>
              </a:rPr>
              <a:t> </a:t>
            </a:r>
            <a:r>
              <a:rPr lang="tr-TR" sz="1300" dirty="0" err="1">
                <a:solidFill>
                  <a:srgbClr val="202124"/>
                </a:solidFill>
                <a:highlight>
                  <a:srgbClr val="F8F9FA"/>
                </a:highlight>
              </a:rPr>
              <a:t>Epics</a:t>
            </a:r>
            <a:r>
              <a:rPr lang="tr-TR" sz="13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300" dirty="0" err="1">
                <a:solidFill>
                  <a:srgbClr val="202124"/>
                </a:solidFill>
                <a:highlight>
                  <a:srgbClr val="F8F9FA"/>
                </a:highlight>
              </a:rPr>
              <a:t>Some</a:t>
            </a:r>
            <a:r>
              <a:rPr lang="tr-TR" sz="1300" dirty="0">
                <a:solidFill>
                  <a:srgbClr val="202124"/>
                </a:solidFill>
                <a:highlight>
                  <a:srgbClr val="F8F9FA"/>
                </a:highlight>
              </a:rPr>
              <a:t> </a:t>
            </a:r>
            <a:r>
              <a:rPr lang="tr-TR" sz="1300" dirty="0" err="1">
                <a:solidFill>
                  <a:srgbClr val="202124"/>
                </a:solidFill>
                <a:highlight>
                  <a:srgbClr val="F8F9FA"/>
                </a:highlight>
              </a:rPr>
              <a:t>teams</a:t>
            </a:r>
            <a:r>
              <a:rPr lang="tr-TR" sz="1300" dirty="0">
                <a:solidFill>
                  <a:srgbClr val="202124"/>
                </a:solidFill>
                <a:highlight>
                  <a:srgbClr val="F8F9FA"/>
                </a:highlight>
              </a:rPr>
              <a:t> </a:t>
            </a:r>
            <a:r>
              <a:rPr lang="tr-TR" sz="1300" dirty="0" err="1">
                <a:solidFill>
                  <a:srgbClr val="202124"/>
                </a:solidFill>
                <a:highlight>
                  <a:srgbClr val="F8F9FA"/>
                </a:highlight>
              </a:rPr>
              <a:t>use</a:t>
            </a:r>
            <a:r>
              <a:rPr lang="tr-TR" sz="1300" dirty="0">
                <a:solidFill>
                  <a:srgbClr val="202124"/>
                </a:solidFill>
                <a:highlight>
                  <a:srgbClr val="F8F9FA"/>
                </a:highlight>
              </a:rPr>
              <a:t> </a:t>
            </a:r>
            <a:r>
              <a:rPr lang="tr-TR" sz="1300" dirty="0" err="1">
                <a:solidFill>
                  <a:srgbClr val="202124"/>
                </a:solidFill>
                <a:highlight>
                  <a:srgbClr val="F8F9FA"/>
                </a:highlight>
              </a:rPr>
              <a:t>familiar</a:t>
            </a:r>
            <a:r>
              <a:rPr lang="tr-TR" sz="1300" dirty="0">
                <a:solidFill>
                  <a:srgbClr val="202124"/>
                </a:solidFill>
                <a:highlight>
                  <a:srgbClr val="F8F9FA"/>
                </a:highlight>
              </a:rPr>
              <a:t> </a:t>
            </a:r>
            <a:r>
              <a:rPr lang="tr-TR" sz="1300" dirty="0" err="1">
                <a:solidFill>
                  <a:srgbClr val="202124"/>
                </a:solidFill>
                <a:highlight>
                  <a:srgbClr val="F8F9FA"/>
                </a:highlight>
              </a:rPr>
              <a:t>user</a:t>
            </a:r>
            <a:r>
              <a:rPr lang="tr-TR" sz="1300" dirty="0">
                <a:solidFill>
                  <a:srgbClr val="202124"/>
                </a:solidFill>
                <a:highlight>
                  <a:srgbClr val="F8F9FA"/>
                </a:highlight>
              </a:rPr>
              <a:t> </a:t>
            </a:r>
            <a:r>
              <a:rPr lang="tr-TR" sz="1300" dirty="0" err="1">
                <a:solidFill>
                  <a:srgbClr val="202124"/>
                </a:solidFill>
                <a:highlight>
                  <a:srgbClr val="F8F9FA"/>
                </a:highlight>
              </a:rPr>
              <a:t>story</a:t>
            </a:r>
            <a:r>
              <a:rPr lang="tr-TR" sz="1300" dirty="0">
                <a:solidFill>
                  <a:srgbClr val="202124"/>
                </a:solidFill>
                <a:highlight>
                  <a:srgbClr val="F8F9FA"/>
                </a:highlight>
              </a:rPr>
              <a:t> </a:t>
            </a:r>
            <a:r>
              <a:rPr lang="tr-TR" sz="1300" dirty="0" err="1">
                <a:solidFill>
                  <a:srgbClr val="202124"/>
                </a:solidFill>
                <a:highlight>
                  <a:srgbClr val="F8F9FA"/>
                </a:highlight>
              </a:rPr>
              <a:t>formats</a:t>
            </a:r>
            <a:r>
              <a:rPr lang="tr-TR" sz="1300" dirty="0">
                <a:solidFill>
                  <a:srgbClr val="202124"/>
                </a:solidFill>
                <a:highlight>
                  <a:srgbClr val="F8F9FA"/>
                </a:highlight>
              </a:rPr>
              <a:t>.</a:t>
            </a:r>
            <a:endParaRPr sz="13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dirty="0" err="1">
                <a:solidFill>
                  <a:srgbClr val="202124"/>
                </a:solidFill>
                <a:highlight>
                  <a:srgbClr val="F8F9FA"/>
                </a:highlight>
              </a:rPr>
              <a:t>Some</a:t>
            </a:r>
            <a:r>
              <a:rPr lang="tr-TR" sz="1300" dirty="0">
                <a:solidFill>
                  <a:srgbClr val="202124"/>
                </a:solidFill>
                <a:highlight>
                  <a:srgbClr val="F8F9FA"/>
                </a:highlight>
              </a:rPr>
              <a:t> </a:t>
            </a:r>
            <a:r>
              <a:rPr lang="tr-TR" sz="1300" dirty="0" err="1">
                <a:solidFill>
                  <a:srgbClr val="202124"/>
                </a:solidFill>
                <a:highlight>
                  <a:srgbClr val="F8F9FA"/>
                </a:highlight>
              </a:rPr>
              <a:t>teams</a:t>
            </a:r>
            <a:r>
              <a:rPr lang="tr-TR" sz="1300" dirty="0">
                <a:solidFill>
                  <a:srgbClr val="202124"/>
                </a:solidFill>
                <a:highlight>
                  <a:srgbClr val="F8F9FA"/>
                </a:highlight>
              </a:rPr>
              <a:t> </a:t>
            </a:r>
            <a:r>
              <a:rPr lang="tr-TR" sz="1300" dirty="0" err="1">
                <a:solidFill>
                  <a:srgbClr val="202124"/>
                </a:solidFill>
                <a:highlight>
                  <a:srgbClr val="F8F9FA"/>
                </a:highlight>
              </a:rPr>
              <a:t>represent</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epics</a:t>
            </a:r>
            <a:r>
              <a:rPr lang="tr-TR" sz="1300" dirty="0">
                <a:solidFill>
                  <a:srgbClr val="202124"/>
                </a:solidFill>
                <a:highlight>
                  <a:srgbClr val="F8F9FA"/>
                </a:highlight>
              </a:rPr>
              <a:t> </a:t>
            </a:r>
            <a:r>
              <a:rPr lang="tr-TR" sz="1300" dirty="0" err="1">
                <a:solidFill>
                  <a:srgbClr val="202124"/>
                </a:solidFill>
                <a:highlight>
                  <a:srgbClr val="F8F9FA"/>
                </a:highlight>
              </a:rPr>
              <a:t>with</a:t>
            </a:r>
            <a:r>
              <a:rPr lang="tr-TR" sz="1300" dirty="0">
                <a:solidFill>
                  <a:srgbClr val="202124"/>
                </a:solidFill>
                <a:highlight>
                  <a:srgbClr val="F8F9FA"/>
                </a:highlight>
              </a:rPr>
              <a:t> a </a:t>
            </a:r>
            <a:r>
              <a:rPr lang="tr-TR" sz="1300" dirty="0" err="1">
                <a:solidFill>
                  <a:srgbClr val="202124"/>
                </a:solidFill>
                <a:highlight>
                  <a:srgbClr val="F8F9FA"/>
                </a:highlight>
              </a:rPr>
              <a:t>short</a:t>
            </a:r>
            <a:r>
              <a:rPr lang="tr-TR" sz="1300" dirty="0">
                <a:solidFill>
                  <a:srgbClr val="202124"/>
                </a:solidFill>
                <a:highlight>
                  <a:srgbClr val="F8F9FA"/>
                </a:highlight>
              </a:rPr>
              <a:t> </a:t>
            </a:r>
            <a:r>
              <a:rPr lang="tr-TR" sz="1300" dirty="0" err="1">
                <a:solidFill>
                  <a:srgbClr val="202124"/>
                </a:solidFill>
                <a:highlight>
                  <a:srgbClr val="F8F9FA"/>
                </a:highlight>
              </a:rPr>
              <a:t>phrase</a:t>
            </a:r>
            <a:r>
              <a:rPr lang="tr-TR" sz="1300" dirty="0">
                <a:solidFill>
                  <a:srgbClr val="202124"/>
                </a:solidFill>
                <a:highlight>
                  <a:srgbClr val="F8F9FA"/>
                </a:highlight>
              </a:rPr>
              <a:t>.</a:t>
            </a:r>
          </a:p>
          <a:p>
            <a:pPr marL="0" marR="38100" lvl="0" indent="0" algn="l" rtl="0">
              <a:lnSpc>
                <a:spcPct val="128571"/>
              </a:lnSpc>
              <a:spcBef>
                <a:spcPts val="0"/>
              </a:spcBef>
              <a:spcAft>
                <a:spcPts val="0"/>
              </a:spcAft>
              <a:buClr>
                <a:schemeClr val="dk1"/>
              </a:buClr>
              <a:buSzPts val="1100"/>
              <a:buFont typeface="Arial"/>
              <a:buNone/>
            </a:pPr>
            <a:endParaRPr lang="tr-TR" sz="13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3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880c0c7e2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g880c0c7e24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Bir kullanıcı hikayesi, son kullanıcının bakış açısından yazılmış bir yazılım özelliğinin resmi olmayan, genel bir açıklamasıdır.</a:t>
            </a:r>
          </a:p>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Yazılım, insanların bir şeyler yapmasına yardımcı olur.</a:t>
            </a:r>
          </a:p>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bir müşteri veya kullanıcı, yapamayacakları bir şeyi yapmak veya daha hızlı veya </a:t>
            </a:r>
          </a:p>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daha iyi yapmak istedikleri için bir yazılım ekibinin bir uygulama oluşturmasını ister.</a:t>
            </a:r>
          </a:p>
          <a:p>
            <a:pPr marL="0" lvl="0" indent="0" algn="l" rtl="0">
              <a:lnSpc>
                <a:spcPct val="100000"/>
              </a:lnSpc>
              <a:spcBef>
                <a:spcPts val="0"/>
              </a:spcBef>
              <a:spcAft>
                <a:spcPts val="0"/>
              </a:spcAft>
              <a:buNone/>
            </a:pPr>
            <a:endParaRPr lang="tr-TR" sz="1550" i="1"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Ekibin müşteri için doğru olanı oluşturmasını sağlamanın en etkili yolu</a:t>
            </a:r>
          </a:p>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geliştirme sürecinde bu ihtiyaçları akılda tutmak ve kullanıcı gözüyle kayıt altına almaktır.</a:t>
            </a:r>
          </a:p>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Kullanıcı hikayesi, teknik olmayan bir dil kullanılarak birkaç kısa cümleyle ifade edilen bir yazılım sistemi gereksinimidir.</a:t>
            </a:r>
          </a:p>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Aslında her kullanıcı hikayesi, yazılımın bir işlevidir.</a:t>
            </a:r>
          </a:p>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ve takımın bir veya iki haftalık bir sürat içinde bitirmeyi taahhüt edebileceği şeylerdir.</a:t>
            </a:r>
          </a:p>
          <a:p>
            <a:pPr marL="0" lvl="0" indent="0" algn="l" rtl="0">
              <a:lnSpc>
                <a:spcPct val="100000"/>
              </a:lnSpc>
              <a:spcBef>
                <a:spcPts val="0"/>
              </a:spcBef>
              <a:spcAft>
                <a:spcPts val="0"/>
              </a:spcAft>
              <a:buNone/>
            </a:pPr>
            <a:endParaRPr lang="tr-TR" sz="1550" i="1"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tr-TR" sz="1550" i="1" dirty="0">
                <a:solidFill>
                  <a:srgbClr val="091E42"/>
                </a:solidFill>
                <a:highlight>
                  <a:srgbClr val="FFFFFF"/>
                </a:highlight>
                <a:latin typeface="Roboto"/>
                <a:ea typeface="Roboto"/>
                <a:cs typeface="Roboto"/>
                <a:sym typeface="Roboto"/>
              </a:rPr>
              <a:t>A </a:t>
            </a:r>
            <a:r>
              <a:rPr lang="tr-TR" sz="1550" i="1" dirty="0" err="1">
                <a:solidFill>
                  <a:srgbClr val="091E42"/>
                </a:solidFill>
                <a:highlight>
                  <a:srgbClr val="FFFFFF"/>
                </a:highlight>
                <a:latin typeface="Roboto"/>
                <a:ea typeface="Roboto"/>
                <a:cs typeface="Roboto"/>
                <a:sym typeface="Roboto"/>
              </a:rPr>
              <a:t>user</a:t>
            </a:r>
            <a:r>
              <a:rPr lang="tr-TR" sz="1550" i="1" dirty="0">
                <a:solidFill>
                  <a:srgbClr val="091E42"/>
                </a:solidFill>
                <a:highlight>
                  <a:srgbClr val="FFFFFF"/>
                </a:highlight>
                <a:latin typeface="Roboto"/>
                <a:ea typeface="Roboto"/>
                <a:cs typeface="Roboto"/>
                <a:sym typeface="Roboto"/>
              </a:rPr>
              <a:t> </a:t>
            </a:r>
            <a:r>
              <a:rPr lang="tr-TR" sz="1550" i="1" dirty="0" err="1">
                <a:solidFill>
                  <a:srgbClr val="091E42"/>
                </a:solidFill>
                <a:highlight>
                  <a:srgbClr val="FFFFFF"/>
                </a:highlight>
                <a:latin typeface="Roboto"/>
                <a:ea typeface="Roboto"/>
                <a:cs typeface="Roboto"/>
                <a:sym typeface="Roboto"/>
              </a:rPr>
              <a:t>story</a:t>
            </a:r>
            <a:r>
              <a:rPr lang="tr-TR" sz="1550" i="1" dirty="0">
                <a:solidFill>
                  <a:srgbClr val="091E42"/>
                </a:solidFill>
                <a:highlight>
                  <a:srgbClr val="FFFFFF"/>
                </a:highlight>
                <a:latin typeface="Roboto"/>
                <a:ea typeface="Roboto"/>
                <a:cs typeface="Roboto"/>
                <a:sym typeface="Roboto"/>
              </a:rPr>
              <a:t> is an </a:t>
            </a:r>
            <a:r>
              <a:rPr lang="tr-TR" sz="1550" i="1" dirty="0" err="1">
                <a:solidFill>
                  <a:srgbClr val="091E42"/>
                </a:solidFill>
                <a:highlight>
                  <a:srgbClr val="FFFFFF"/>
                </a:highlight>
                <a:latin typeface="Roboto"/>
                <a:ea typeface="Roboto"/>
                <a:cs typeface="Roboto"/>
                <a:sym typeface="Roboto"/>
              </a:rPr>
              <a:t>informal</a:t>
            </a:r>
            <a:r>
              <a:rPr lang="tr-TR" sz="1550" i="1" dirty="0">
                <a:solidFill>
                  <a:srgbClr val="091E42"/>
                </a:solidFill>
                <a:highlight>
                  <a:srgbClr val="FFFFFF"/>
                </a:highlight>
                <a:latin typeface="Roboto"/>
                <a:ea typeface="Roboto"/>
                <a:cs typeface="Roboto"/>
                <a:sym typeface="Roboto"/>
              </a:rPr>
              <a:t>, general </a:t>
            </a:r>
            <a:r>
              <a:rPr lang="tr-TR" sz="1550" i="1" dirty="0" err="1">
                <a:solidFill>
                  <a:srgbClr val="091E42"/>
                </a:solidFill>
                <a:highlight>
                  <a:srgbClr val="FFFFFF"/>
                </a:highlight>
                <a:latin typeface="Roboto"/>
                <a:ea typeface="Roboto"/>
                <a:cs typeface="Roboto"/>
                <a:sym typeface="Roboto"/>
              </a:rPr>
              <a:t>explanation</a:t>
            </a:r>
            <a:r>
              <a:rPr lang="tr-TR" sz="1550" i="1" dirty="0">
                <a:solidFill>
                  <a:srgbClr val="091E42"/>
                </a:solidFill>
                <a:highlight>
                  <a:srgbClr val="FFFFFF"/>
                </a:highlight>
                <a:latin typeface="Roboto"/>
                <a:ea typeface="Roboto"/>
                <a:cs typeface="Roboto"/>
                <a:sym typeface="Roboto"/>
              </a:rPr>
              <a:t> of a software </a:t>
            </a:r>
            <a:r>
              <a:rPr lang="tr-TR" sz="1550" i="1" dirty="0" err="1">
                <a:solidFill>
                  <a:srgbClr val="091E42"/>
                </a:solidFill>
                <a:highlight>
                  <a:srgbClr val="FFFFFF"/>
                </a:highlight>
                <a:latin typeface="Roboto"/>
                <a:ea typeface="Roboto"/>
                <a:cs typeface="Roboto"/>
                <a:sym typeface="Roboto"/>
              </a:rPr>
              <a:t>feature</a:t>
            </a:r>
            <a:r>
              <a:rPr lang="tr-TR" sz="1550" i="1" dirty="0">
                <a:solidFill>
                  <a:srgbClr val="091E42"/>
                </a:solidFill>
                <a:highlight>
                  <a:srgbClr val="FFFFFF"/>
                </a:highlight>
                <a:latin typeface="Roboto"/>
                <a:ea typeface="Roboto"/>
                <a:cs typeface="Roboto"/>
                <a:sym typeface="Roboto"/>
              </a:rPr>
              <a:t> </a:t>
            </a:r>
            <a:r>
              <a:rPr lang="tr-TR" sz="1550" i="1" dirty="0" err="1">
                <a:solidFill>
                  <a:srgbClr val="091E42"/>
                </a:solidFill>
                <a:highlight>
                  <a:srgbClr val="FFFFFF"/>
                </a:highlight>
                <a:latin typeface="Roboto"/>
                <a:ea typeface="Roboto"/>
                <a:cs typeface="Roboto"/>
                <a:sym typeface="Roboto"/>
              </a:rPr>
              <a:t>written</a:t>
            </a:r>
            <a:r>
              <a:rPr lang="tr-TR" sz="1550" i="1" dirty="0">
                <a:solidFill>
                  <a:srgbClr val="091E42"/>
                </a:solidFill>
                <a:highlight>
                  <a:srgbClr val="FFFFFF"/>
                </a:highlight>
                <a:latin typeface="Roboto"/>
                <a:ea typeface="Roboto"/>
                <a:cs typeface="Roboto"/>
                <a:sym typeface="Roboto"/>
              </a:rPr>
              <a:t> </a:t>
            </a:r>
            <a:r>
              <a:rPr lang="tr-TR" sz="1550" i="1" dirty="0" err="1">
                <a:solidFill>
                  <a:srgbClr val="091E42"/>
                </a:solidFill>
                <a:highlight>
                  <a:srgbClr val="FFFFFF"/>
                </a:highlight>
                <a:latin typeface="Roboto"/>
                <a:ea typeface="Roboto"/>
                <a:cs typeface="Roboto"/>
                <a:sym typeface="Roboto"/>
              </a:rPr>
              <a:t>from</a:t>
            </a:r>
            <a:r>
              <a:rPr lang="tr-TR" sz="1550" i="1" dirty="0">
                <a:solidFill>
                  <a:srgbClr val="091E42"/>
                </a:solidFill>
                <a:highlight>
                  <a:srgbClr val="FFFFFF"/>
                </a:highlight>
                <a:latin typeface="Roboto"/>
                <a:ea typeface="Roboto"/>
                <a:cs typeface="Roboto"/>
                <a:sym typeface="Roboto"/>
              </a:rPr>
              <a:t> </a:t>
            </a:r>
            <a:r>
              <a:rPr lang="tr-TR" sz="1550" i="1" dirty="0" err="1">
                <a:solidFill>
                  <a:srgbClr val="091E42"/>
                </a:solidFill>
                <a:highlight>
                  <a:srgbClr val="FFFFFF"/>
                </a:highlight>
                <a:latin typeface="Roboto"/>
                <a:ea typeface="Roboto"/>
                <a:cs typeface="Roboto"/>
                <a:sym typeface="Roboto"/>
              </a:rPr>
              <a:t>the</a:t>
            </a:r>
            <a:r>
              <a:rPr lang="tr-TR" sz="1550" i="1" dirty="0">
                <a:solidFill>
                  <a:srgbClr val="091E42"/>
                </a:solidFill>
                <a:highlight>
                  <a:srgbClr val="FFFFFF"/>
                </a:highlight>
                <a:latin typeface="Roboto"/>
                <a:ea typeface="Roboto"/>
                <a:cs typeface="Roboto"/>
                <a:sym typeface="Roboto"/>
              </a:rPr>
              <a:t> </a:t>
            </a:r>
            <a:r>
              <a:rPr lang="tr-TR" sz="1550" i="1" dirty="0" err="1">
                <a:solidFill>
                  <a:srgbClr val="091E42"/>
                </a:solidFill>
                <a:highlight>
                  <a:srgbClr val="FFFFFF"/>
                </a:highlight>
                <a:latin typeface="Roboto"/>
                <a:ea typeface="Roboto"/>
                <a:cs typeface="Roboto"/>
                <a:sym typeface="Roboto"/>
              </a:rPr>
              <a:t>perspective</a:t>
            </a:r>
            <a:r>
              <a:rPr lang="tr-TR" sz="1550" i="1" dirty="0">
                <a:solidFill>
                  <a:srgbClr val="091E42"/>
                </a:solidFill>
                <a:highlight>
                  <a:srgbClr val="FFFFFF"/>
                </a:highlight>
                <a:latin typeface="Roboto"/>
                <a:ea typeface="Roboto"/>
                <a:cs typeface="Roboto"/>
                <a:sym typeface="Roboto"/>
              </a:rPr>
              <a:t> of </a:t>
            </a:r>
            <a:r>
              <a:rPr lang="tr-TR" sz="1550" i="1" dirty="0" err="1">
                <a:solidFill>
                  <a:srgbClr val="091E42"/>
                </a:solidFill>
                <a:highlight>
                  <a:srgbClr val="FFFFFF"/>
                </a:highlight>
                <a:latin typeface="Roboto"/>
                <a:ea typeface="Roboto"/>
                <a:cs typeface="Roboto"/>
                <a:sym typeface="Roboto"/>
              </a:rPr>
              <a:t>the</a:t>
            </a:r>
            <a:r>
              <a:rPr lang="tr-TR" sz="1550" i="1" dirty="0">
                <a:solidFill>
                  <a:srgbClr val="091E42"/>
                </a:solidFill>
                <a:highlight>
                  <a:srgbClr val="FFFFFF"/>
                </a:highlight>
                <a:latin typeface="Roboto"/>
                <a:ea typeface="Roboto"/>
                <a:cs typeface="Roboto"/>
                <a:sym typeface="Roboto"/>
              </a:rPr>
              <a:t> </a:t>
            </a:r>
            <a:r>
              <a:rPr lang="tr-TR" sz="1550" i="1" dirty="0" err="1">
                <a:solidFill>
                  <a:srgbClr val="091E42"/>
                </a:solidFill>
                <a:highlight>
                  <a:srgbClr val="FFFFFF"/>
                </a:highlight>
                <a:latin typeface="Roboto"/>
                <a:ea typeface="Roboto"/>
                <a:cs typeface="Roboto"/>
                <a:sym typeface="Roboto"/>
              </a:rPr>
              <a:t>end</a:t>
            </a:r>
            <a:r>
              <a:rPr lang="tr-TR" sz="1550" i="1" dirty="0">
                <a:solidFill>
                  <a:srgbClr val="091E42"/>
                </a:solidFill>
                <a:highlight>
                  <a:srgbClr val="FFFFFF"/>
                </a:highlight>
                <a:latin typeface="Roboto"/>
                <a:ea typeface="Roboto"/>
                <a:cs typeface="Roboto"/>
                <a:sym typeface="Roboto"/>
              </a:rPr>
              <a:t> </a:t>
            </a:r>
            <a:r>
              <a:rPr lang="tr-TR" sz="1550" i="1" dirty="0" err="1">
                <a:solidFill>
                  <a:srgbClr val="091E42"/>
                </a:solidFill>
                <a:highlight>
                  <a:srgbClr val="FFFFFF"/>
                </a:highlight>
                <a:latin typeface="Roboto"/>
                <a:ea typeface="Roboto"/>
                <a:cs typeface="Roboto"/>
                <a:sym typeface="Roboto"/>
              </a:rPr>
              <a:t>user</a:t>
            </a:r>
            <a:r>
              <a:rPr lang="tr-TR" sz="1550" i="1" dirty="0">
                <a:solidFill>
                  <a:srgbClr val="091E42"/>
                </a:solidFill>
                <a:highlight>
                  <a:srgbClr val="FFFFFF"/>
                </a:highlight>
                <a:latin typeface="Roboto"/>
                <a:ea typeface="Roboto"/>
                <a:cs typeface="Roboto"/>
                <a:sym typeface="Roboto"/>
              </a:rPr>
              <a:t>. </a:t>
            </a:r>
            <a:endParaRPr sz="1300" dirty="0">
              <a:solidFill>
                <a:srgbClr val="202124"/>
              </a:solidFill>
              <a:highlight>
                <a:srgbClr val="F8F9FA"/>
              </a:highlight>
            </a:endParaRPr>
          </a:p>
          <a:p>
            <a:pPr marL="0" lvl="0" indent="0" algn="l" rtl="0">
              <a:lnSpc>
                <a:spcPct val="100000"/>
              </a:lnSpc>
              <a:spcBef>
                <a:spcPts val="0"/>
              </a:spcBef>
              <a:spcAft>
                <a:spcPts val="0"/>
              </a:spcAft>
              <a:buNone/>
            </a:pPr>
            <a:r>
              <a:rPr lang="tr-TR" sz="1300" dirty="0">
                <a:solidFill>
                  <a:srgbClr val="202124"/>
                </a:solidFill>
                <a:highlight>
                  <a:srgbClr val="F8F9FA"/>
                </a:highlight>
              </a:rPr>
              <a:t>Software </a:t>
            </a:r>
            <a:r>
              <a:rPr lang="tr-TR" sz="1300" dirty="0" err="1">
                <a:solidFill>
                  <a:srgbClr val="202124"/>
                </a:solidFill>
                <a:highlight>
                  <a:srgbClr val="F8F9FA"/>
                </a:highlight>
              </a:rPr>
              <a:t>helps</a:t>
            </a:r>
            <a:r>
              <a:rPr lang="tr-TR" sz="1300" dirty="0">
                <a:solidFill>
                  <a:srgbClr val="202124"/>
                </a:solidFill>
                <a:highlight>
                  <a:srgbClr val="F8F9FA"/>
                </a:highlight>
              </a:rPr>
              <a:t> </a:t>
            </a:r>
            <a:r>
              <a:rPr lang="tr-TR" sz="1300" dirty="0" err="1">
                <a:solidFill>
                  <a:srgbClr val="202124"/>
                </a:solidFill>
                <a:highlight>
                  <a:srgbClr val="F8F9FA"/>
                </a:highlight>
              </a:rPr>
              <a:t>people</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do </a:t>
            </a:r>
            <a:r>
              <a:rPr lang="tr-TR" sz="1300" dirty="0" err="1">
                <a:solidFill>
                  <a:srgbClr val="202124"/>
                </a:solidFill>
                <a:highlight>
                  <a:srgbClr val="F8F9FA"/>
                </a:highlight>
              </a:rPr>
              <a:t>things</a:t>
            </a:r>
            <a:r>
              <a:rPr lang="tr-TR" sz="1300" dirty="0">
                <a:solidFill>
                  <a:srgbClr val="202124"/>
                </a:solidFill>
                <a:highlight>
                  <a:srgbClr val="F8F9FA"/>
                </a:highlight>
              </a:rPr>
              <a:t>. </a:t>
            </a:r>
            <a:endParaRPr sz="1300" dirty="0">
              <a:solidFill>
                <a:srgbClr val="202124"/>
              </a:solidFill>
              <a:highlight>
                <a:srgbClr val="F8F9FA"/>
              </a:highlight>
            </a:endParaRPr>
          </a:p>
          <a:p>
            <a:pPr marL="0" lvl="0" indent="0" algn="l" rtl="0">
              <a:lnSpc>
                <a:spcPct val="100000"/>
              </a:lnSpc>
              <a:spcBef>
                <a:spcPts val="0"/>
              </a:spcBef>
              <a:spcAft>
                <a:spcPts val="0"/>
              </a:spcAft>
              <a:buNone/>
            </a:pPr>
            <a:r>
              <a:rPr lang="tr-TR" sz="1300" dirty="0">
                <a:solidFill>
                  <a:srgbClr val="202124"/>
                </a:solidFill>
                <a:highlight>
                  <a:srgbClr val="F8F9FA"/>
                </a:highlight>
              </a:rPr>
              <a:t>a </a:t>
            </a:r>
            <a:r>
              <a:rPr lang="tr-TR" sz="1300" dirty="0" err="1">
                <a:solidFill>
                  <a:srgbClr val="202124"/>
                </a:solidFill>
                <a:highlight>
                  <a:srgbClr val="F8F9FA"/>
                </a:highlight>
              </a:rPr>
              <a:t>customer</a:t>
            </a:r>
            <a:r>
              <a:rPr lang="tr-TR" sz="1300" dirty="0">
                <a:solidFill>
                  <a:srgbClr val="202124"/>
                </a:solidFill>
                <a:highlight>
                  <a:srgbClr val="F8F9FA"/>
                </a:highlight>
              </a:rPr>
              <a:t> </a:t>
            </a:r>
            <a:r>
              <a:rPr lang="tr-TR" sz="1300" dirty="0" err="1">
                <a:solidFill>
                  <a:srgbClr val="202124"/>
                </a:solidFill>
                <a:highlight>
                  <a:srgbClr val="F8F9FA"/>
                </a:highlight>
              </a:rPr>
              <a:t>or</a:t>
            </a:r>
            <a:r>
              <a:rPr lang="tr-TR" sz="1300" dirty="0">
                <a:solidFill>
                  <a:srgbClr val="202124"/>
                </a:solidFill>
                <a:highlight>
                  <a:srgbClr val="F8F9FA"/>
                </a:highlight>
              </a:rPr>
              <a:t> </a:t>
            </a:r>
            <a:r>
              <a:rPr lang="tr-TR" sz="1300" dirty="0" err="1">
                <a:solidFill>
                  <a:srgbClr val="202124"/>
                </a:solidFill>
                <a:highlight>
                  <a:srgbClr val="F8F9FA"/>
                </a:highlight>
              </a:rPr>
              <a:t>user</a:t>
            </a:r>
            <a:r>
              <a:rPr lang="tr-TR" sz="1300" dirty="0">
                <a:solidFill>
                  <a:srgbClr val="202124"/>
                </a:solidFill>
                <a:highlight>
                  <a:srgbClr val="F8F9FA"/>
                </a:highlight>
              </a:rPr>
              <a:t> </a:t>
            </a:r>
            <a:r>
              <a:rPr lang="tr-TR" sz="1300" dirty="0" err="1">
                <a:solidFill>
                  <a:srgbClr val="202124"/>
                </a:solidFill>
                <a:highlight>
                  <a:srgbClr val="F8F9FA"/>
                </a:highlight>
              </a:rPr>
              <a:t>wants</a:t>
            </a:r>
            <a:r>
              <a:rPr lang="tr-TR" sz="1300" dirty="0">
                <a:solidFill>
                  <a:srgbClr val="202124"/>
                </a:solidFill>
                <a:highlight>
                  <a:srgbClr val="F8F9FA"/>
                </a:highlight>
              </a:rPr>
              <a:t> a software </a:t>
            </a:r>
            <a:r>
              <a:rPr lang="tr-TR" sz="1300" dirty="0" err="1">
                <a:solidFill>
                  <a:srgbClr val="202124"/>
                </a:solidFill>
                <a:highlight>
                  <a:srgbClr val="F8F9FA"/>
                </a:highlight>
              </a:rPr>
              <a:t>team</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create</a:t>
            </a:r>
            <a:r>
              <a:rPr lang="tr-TR" sz="1300" dirty="0">
                <a:solidFill>
                  <a:srgbClr val="202124"/>
                </a:solidFill>
                <a:highlight>
                  <a:srgbClr val="F8F9FA"/>
                </a:highlight>
              </a:rPr>
              <a:t> an </a:t>
            </a:r>
            <a:r>
              <a:rPr lang="tr-TR" sz="1300" dirty="0" err="1">
                <a:solidFill>
                  <a:srgbClr val="202124"/>
                </a:solidFill>
                <a:highlight>
                  <a:srgbClr val="F8F9FA"/>
                </a:highlight>
              </a:rPr>
              <a:t>application</a:t>
            </a:r>
            <a:r>
              <a:rPr lang="tr-TR" sz="1300" dirty="0">
                <a:solidFill>
                  <a:srgbClr val="202124"/>
                </a:solidFill>
                <a:highlight>
                  <a:srgbClr val="F8F9FA"/>
                </a:highlight>
              </a:rPr>
              <a:t> , </a:t>
            </a:r>
            <a:r>
              <a:rPr lang="tr-TR" sz="1300" dirty="0" err="1">
                <a:solidFill>
                  <a:srgbClr val="202124"/>
                </a:solidFill>
                <a:highlight>
                  <a:srgbClr val="F8F9FA"/>
                </a:highlight>
              </a:rPr>
              <a:t>because</a:t>
            </a:r>
            <a:r>
              <a:rPr lang="tr-TR" sz="1300" dirty="0">
                <a:solidFill>
                  <a:srgbClr val="202124"/>
                </a:solidFill>
                <a:highlight>
                  <a:srgbClr val="F8F9FA"/>
                </a:highlight>
              </a:rPr>
              <a:t> </a:t>
            </a:r>
            <a:r>
              <a:rPr lang="tr-TR" sz="1300" dirty="0" err="1">
                <a:solidFill>
                  <a:srgbClr val="202124"/>
                </a:solidFill>
                <a:highlight>
                  <a:srgbClr val="F8F9FA"/>
                </a:highlight>
              </a:rPr>
              <a:t>they</a:t>
            </a:r>
            <a:r>
              <a:rPr lang="tr-TR" sz="1300" dirty="0">
                <a:solidFill>
                  <a:srgbClr val="202124"/>
                </a:solidFill>
                <a:highlight>
                  <a:srgbClr val="F8F9FA"/>
                </a:highlight>
              </a:rPr>
              <a:t> </a:t>
            </a:r>
            <a:r>
              <a:rPr lang="tr-TR" sz="1300" dirty="0" err="1">
                <a:solidFill>
                  <a:srgbClr val="202124"/>
                </a:solidFill>
                <a:highlight>
                  <a:srgbClr val="F8F9FA"/>
                </a:highlight>
              </a:rPr>
              <a:t>want</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do </a:t>
            </a:r>
            <a:r>
              <a:rPr lang="tr-TR" sz="1300" dirty="0" err="1">
                <a:solidFill>
                  <a:srgbClr val="202124"/>
                </a:solidFill>
                <a:highlight>
                  <a:srgbClr val="F8F9FA"/>
                </a:highlight>
              </a:rPr>
              <a:t>something</a:t>
            </a:r>
            <a:r>
              <a:rPr lang="tr-TR" sz="1300" dirty="0">
                <a:solidFill>
                  <a:srgbClr val="202124"/>
                </a:solidFill>
                <a:highlight>
                  <a:srgbClr val="F8F9FA"/>
                </a:highlight>
              </a:rPr>
              <a:t> </a:t>
            </a:r>
            <a:r>
              <a:rPr lang="tr-TR" sz="1300" dirty="0" err="1">
                <a:solidFill>
                  <a:srgbClr val="202124"/>
                </a:solidFill>
                <a:highlight>
                  <a:srgbClr val="F8F9FA"/>
                </a:highlight>
              </a:rPr>
              <a:t>that</a:t>
            </a:r>
            <a:r>
              <a:rPr lang="tr-TR" sz="1300" dirty="0">
                <a:solidFill>
                  <a:srgbClr val="202124"/>
                </a:solidFill>
                <a:highlight>
                  <a:srgbClr val="F8F9FA"/>
                </a:highlight>
              </a:rPr>
              <a:t> </a:t>
            </a:r>
            <a:r>
              <a:rPr lang="tr-TR" sz="1300" dirty="0" err="1">
                <a:solidFill>
                  <a:srgbClr val="202124"/>
                </a:solidFill>
                <a:highlight>
                  <a:srgbClr val="F8F9FA"/>
                </a:highlight>
              </a:rPr>
              <a:t>they</a:t>
            </a:r>
            <a:r>
              <a:rPr lang="tr-TR" sz="1300" dirty="0">
                <a:solidFill>
                  <a:srgbClr val="202124"/>
                </a:solidFill>
                <a:highlight>
                  <a:srgbClr val="F8F9FA"/>
                </a:highlight>
              </a:rPr>
              <a:t> </a:t>
            </a:r>
            <a:r>
              <a:rPr lang="tr-TR" sz="1300" dirty="0" err="1">
                <a:solidFill>
                  <a:srgbClr val="202124"/>
                </a:solidFill>
                <a:highlight>
                  <a:srgbClr val="F8F9FA"/>
                </a:highlight>
              </a:rPr>
              <a:t>cannot</a:t>
            </a:r>
            <a:r>
              <a:rPr lang="tr-TR" sz="1300" dirty="0">
                <a:solidFill>
                  <a:srgbClr val="202124"/>
                </a:solidFill>
                <a:highlight>
                  <a:srgbClr val="F8F9FA"/>
                </a:highlight>
              </a:rPr>
              <a:t> do, </a:t>
            </a:r>
            <a:r>
              <a:rPr lang="tr-TR" sz="1300" dirty="0" err="1">
                <a:solidFill>
                  <a:srgbClr val="202124"/>
                </a:solidFill>
                <a:highlight>
                  <a:srgbClr val="F8F9FA"/>
                </a:highlight>
              </a:rPr>
              <a:t>or</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do it </a:t>
            </a:r>
            <a:r>
              <a:rPr lang="tr-TR" sz="1300" dirty="0" err="1">
                <a:solidFill>
                  <a:srgbClr val="202124"/>
                </a:solidFill>
                <a:highlight>
                  <a:srgbClr val="F8F9FA"/>
                </a:highlight>
              </a:rPr>
              <a:t>faster</a:t>
            </a:r>
            <a:r>
              <a:rPr lang="tr-TR" sz="1300" dirty="0">
                <a:solidFill>
                  <a:srgbClr val="202124"/>
                </a:solidFill>
                <a:highlight>
                  <a:srgbClr val="F8F9FA"/>
                </a:highlight>
              </a:rPr>
              <a:t> </a:t>
            </a:r>
            <a:r>
              <a:rPr lang="tr-TR" sz="1300" dirty="0" err="1">
                <a:solidFill>
                  <a:srgbClr val="202124"/>
                </a:solidFill>
                <a:highlight>
                  <a:srgbClr val="F8F9FA"/>
                </a:highlight>
              </a:rPr>
              <a:t>or</a:t>
            </a:r>
            <a:r>
              <a:rPr lang="tr-TR" sz="1300" dirty="0">
                <a:solidFill>
                  <a:srgbClr val="202124"/>
                </a:solidFill>
                <a:highlight>
                  <a:srgbClr val="F8F9FA"/>
                </a:highlight>
              </a:rPr>
              <a:t> </a:t>
            </a:r>
            <a:r>
              <a:rPr lang="tr-TR" sz="1300" dirty="0" err="1">
                <a:solidFill>
                  <a:srgbClr val="202124"/>
                </a:solidFill>
                <a:highlight>
                  <a:srgbClr val="F8F9FA"/>
                </a:highlight>
              </a:rPr>
              <a:t>better</a:t>
            </a:r>
            <a:r>
              <a:rPr lang="tr-TR" sz="1300" dirty="0">
                <a:solidFill>
                  <a:srgbClr val="202124"/>
                </a:solidFill>
                <a:highlight>
                  <a:srgbClr val="F8F9FA"/>
                </a:highlight>
              </a:rPr>
              <a:t>.  </a:t>
            </a:r>
            <a:endParaRPr sz="1300" dirty="0">
              <a:solidFill>
                <a:srgbClr val="202124"/>
              </a:solidFill>
              <a:highlight>
                <a:srgbClr val="F8F9FA"/>
              </a:highlight>
            </a:endParaRPr>
          </a:p>
          <a:p>
            <a:pPr marL="0" lvl="0" indent="0" algn="l" rtl="0">
              <a:lnSpc>
                <a:spcPct val="100000"/>
              </a:lnSpc>
              <a:spcBef>
                <a:spcPts val="0"/>
              </a:spcBef>
              <a:spcAft>
                <a:spcPts val="0"/>
              </a:spcAft>
              <a:buNone/>
            </a:pP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most</a:t>
            </a:r>
            <a:r>
              <a:rPr lang="tr-TR" sz="1300" dirty="0">
                <a:solidFill>
                  <a:srgbClr val="202124"/>
                </a:solidFill>
                <a:highlight>
                  <a:srgbClr val="F8F9FA"/>
                </a:highlight>
              </a:rPr>
              <a:t> </a:t>
            </a:r>
            <a:r>
              <a:rPr lang="tr-TR" sz="1300" dirty="0" err="1">
                <a:solidFill>
                  <a:srgbClr val="202124"/>
                </a:solidFill>
                <a:highlight>
                  <a:srgbClr val="F8F9FA"/>
                </a:highlight>
              </a:rPr>
              <a:t>effective</a:t>
            </a:r>
            <a:r>
              <a:rPr lang="tr-TR" sz="1300" dirty="0">
                <a:solidFill>
                  <a:srgbClr val="202124"/>
                </a:solidFill>
                <a:highlight>
                  <a:srgbClr val="F8F9FA"/>
                </a:highlight>
              </a:rPr>
              <a:t> </a:t>
            </a:r>
            <a:r>
              <a:rPr lang="tr-TR" sz="1300" dirty="0" err="1">
                <a:solidFill>
                  <a:srgbClr val="202124"/>
                </a:solidFill>
                <a:highlight>
                  <a:srgbClr val="F8F9FA"/>
                </a:highlight>
              </a:rPr>
              <a:t>way</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ensure</a:t>
            </a:r>
            <a:r>
              <a:rPr lang="tr-TR" sz="1300" dirty="0">
                <a:solidFill>
                  <a:srgbClr val="202124"/>
                </a:solidFill>
                <a:highlight>
                  <a:srgbClr val="F8F9FA"/>
                </a:highlight>
              </a:rPr>
              <a:t> </a:t>
            </a:r>
            <a:r>
              <a:rPr lang="tr-TR" sz="1300" dirty="0" err="1">
                <a:solidFill>
                  <a:srgbClr val="202124"/>
                </a:solidFill>
                <a:highlight>
                  <a:srgbClr val="F8F9FA"/>
                </a:highlight>
              </a:rPr>
              <a:t>that</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team</a:t>
            </a:r>
            <a:r>
              <a:rPr lang="tr-TR" sz="1300" dirty="0">
                <a:solidFill>
                  <a:srgbClr val="202124"/>
                </a:solidFill>
                <a:highlight>
                  <a:srgbClr val="F8F9FA"/>
                </a:highlight>
              </a:rPr>
              <a:t> is </a:t>
            </a:r>
            <a:r>
              <a:rPr lang="tr-TR" sz="1300" dirty="0" err="1">
                <a:solidFill>
                  <a:srgbClr val="202124"/>
                </a:solidFill>
                <a:highlight>
                  <a:srgbClr val="F8F9FA"/>
                </a:highlight>
              </a:rPr>
              <a:t>building</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right</a:t>
            </a:r>
            <a:r>
              <a:rPr lang="tr-TR" sz="1300" dirty="0">
                <a:solidFill>
                  <a:srgbClr val="202124"/>
                </a:solidFill>
                <a:highlight>
                  <a:srgbClr val="F8F9FA"/>
                </a:highlight>
              </a:rPr>
              <a:t> </a:t>
            </a:r>
            <a:r>
              <a:rPr lang="tr-TR" sz="1300" dirty="0" err="1">
                <a:solidFill>
                  <a:srgbClr val="202124"/>
                </a:solidFill>
                <a:highlight>
                  <a:srgbClr val="F8F9FA"/>
                </a:highlight>
              </a:rPr>
              <a:t>thing</a:t>
            </a:r>
            <a:r>
              <a:rPr lang="tr-TR" sz="1300" dirty="0">
                <a:solidFill>
                  <a:srgbClr val="202124"/>
                </a:solidFill>
                <a:highlight>
                  <a:srgbClr val="F8F9FA"/>
                </a:highlight>
              </a:rPr>
              <a:t> </a:t>
            </a:r>
            <a:r>
              <a:rPr lang="tr-TR" sz="1300" dirty="0" err="1">
                <a:solidFill>
                  <a:srgbClr val="202124"/>
                </a:solidFill>
                <a:highlight>
                  <a:srgbClr val="F8F9FA"/>
                </a:highlight>
              </a:rPr>
              <a:t>for</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customer</a:t>
            </a:r>
            <a:endParaRPr sz="1300" dirty="0">
              <a:solidFill>
                <a:srgbClr val="202124"/>
              </a:solidFill>
              <a:highlight>
                <a:srgbClr val="F8F9FA"/>
              </a:highlight>
            </a:endParaRPr>
          </a:p>
          <a:p>
            <a:pPr marL="0" lvl="0" indent="0" algn="l" rtl="0">
              <a:lnSpc>
                <a:spcPct val="100000"/>
              </a:lnSpc>
              <a:spcBef>
                <a:spcPts val="0"/>
              </a:spcBef>
              <a:spcAft>
                <a:spcPts val="0"/>
              </a:spcAft>
              <a:buNone/>
            </a:pPr>
            <a:r>
              <a:rPr lang="tr-TR" sz="1300" dirty="0">
                <a:solidFill>
                  <a:srgbClr val="202124"/>
                </a:solidFill>
                <a:highlight>
                  <a:srgbClr val="F8F9FA"/>
                </a:highlight>
              </a:rPr>
              <a:t>is </a:t>
            </a: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keep</a:t>
            </a:r>
            <a:r>
              <a:rPr lang="tr-TR" sz="1300" dirty="0">
                <a:solidFill>
                  <a:srgbClr val="202124"/>
                </a:solidFill>
                <a:highlight>
                  <a:srgbClr val="F8F9FA"/>
                </a:highlight>
              </a:rPr>
              <a:t> </a:t>
            </a:r>
            <a:r>
              <a:rPr lang="tr-TR" sz="1300" dirty="0" err="1">
                <a:solidFill>
                  <a:srgbClr val="202124"/>
                </a:solidFill>
                <a:highlight>
                  <a:srgbClr val="F8F9FA"/>
                </a:highlight>
              </a:rPr>
              <a:t>these</a:t>
            </a:r>
            <a:r>
              <a:rPr lang="tr-TR" sz="1300" dirty="0">
                <a:solidFill>
                  <a:srgbClr val="202124"/>
                </a:solidFill>
                <a:highlight>
                  <a:srgbClr val="F8F9FA"/>
                </a:highlight>
              </a:rPr>
              <a:t> </a:t>
            </a:r>
            <a:r>
              <a:rPr lang="tr-TR" sz="1300" dirty="0" err="1">
                <a:solidFill>
                  <a:srgbClr val="202124"/>
                </a:solidFill>
                <a:highlight>
                  <a:srgbClr val="F8F9FA"/>
                </a:highlight>
              </a:rPr>
              <a:t>needs</a:t>
            </a:r>
            <a:r>
              <a:rPr lang="tr-TR" sz="1300" dirty="0">
                <a:solidFill>
                  <a:srgbClr val="202124"/>
                </a:solidFill>
                <a:highlight>
                  <a:srgbClr val="F8F9FA"/>
                </a:highlight>
              </a:rPr>
              <a:t> in </a:t>
            </a:r>
            <a:r>
              <a:rPr lang="tr-TR" sz="1300" dirty="0" err="1">
                <a:solidFill>
                  <a:srgbClr val="202124"/>
                </a:solidFill>
                <a:highlight>
                  <a:srgbClr val="F8F9FA"/>
                </a:highlight>
              </a:rPr>
              <a:t>mind</a:t>
            </a:r>
            <a:r>
              <a:rPr lang="tr-TR" sz="1300" dirty="0">
                <a:solidFill>
                  <a:srgbClr val="202124"/>
                </a:solidFill>
                <a:highlight>
                  <a:srgbClr val="F8F9FA"/>
                </a:highlight>
              </a:rPr>
              <a:t> </a:t>
            </a:r>
            <a:r>
              <a:rPr lang="tr-TR" sz="1300" dirty="0" err="1">
                <a:solidFill>
                  <a:srgbClr val="202124"/>
                </a:solidFill>
                <a:highlight>
                  <a:srgbClr val="F8F9FA"/>
                </a:highlight>
              </a:rPr>
              <a:t>during</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development</a:t>
            </a:r>
            <a:r>
              <a:rPr lang="tr-TR" sz="1300" dirty="0">
                <a:solidFill>
                  <a:srgbClr val="202124"/>
                </a:solidFill>
                <a:highlight>
                  <a:srgbClr val="F8F9FA"/>
                </a:highlight>
              </a:rPr>
              <a:t> </a:t>
            </a:r>
            <a:r>
              <a:rPr lang="tr-TR" sz="1300" dirty="0" err="1">
                <a:solidFill>
                  <a:srgbClr val="202124"/>
                </a:solidFill>
                <a:highlight>
                  <a:srgbClr val="F8F9FA"/>
                </a:highlight>
              </a:rPr>
              <a:t>process</a:t>
            </a:r>
            <a:r>
              <a:rPr lang="tr-TR" sz="1300" dirty="0">
                <a:solidFill>
                  <a:srgbClr val="202124"/>
                </a:solidFill>
                <a:highlight>
                  <a:srgbClr val="F8F9FA"/>
                </a:highlight>
              </a:rPr>
              <a:t> </a:t>
            </a:r>
            <a:r>
              <a:rPr lang="tr-TR" sz="1300" dirty="0" err="1">
                <a:solidFill>
                  <a:srgbClr val="202124"/>
                </a:solidFill>
                <a:highlight>
                  <a:srgbClr val="F8F9FA"/>
                </a:highlight>
              </a:rPr>
              <a:t>and</a:t>
            </a:r>
            <a:r>
              <a:rPr lang="tr-TR" sz="1300" dirty="0">
                <a:solidFill>
                  <a:srgbClr val="202124"/>
                </a:solidFill>
                <a:highlight>
                  <a:srgbClr val="F8F9FA"/>
                </a:highlight>
              </a:rPr>
              <a:t> </a:t>
            </a:r>
            <a:r>
              <a:rPr lang="tr-TR" sz="1300" dirty="0" err="1">
                <a:solidFill>
                  <a:srgbClr val="202124"/>
                </a:solidFill>
                <a:highlight>
                  <a:srgbClr val="F8F9FA"/>
                </a:highlight>
              </a:rPr>
              <a:t>record</a:t>
            </a:r>
            <a:r>
              <a:rPr lang="tr-TR" sz="1300" dirty="0">
                <a:solidFill>
                  <a:srgbClr val="202124"/>
                </a:solidFill>
                <a:highlight>
                  <a:srgbClr val="F8F9FA"/>
                </a:highlight>
              </a:rPr>
              <a:t> </a:t>
            </a:r>
            <a:r>
              <a:rPr lang="tr-TR" sz="1300" dirty="0" err="1">
                <a:solidFill>
                  <a:srgbClr val="202124"/>
                </a:solidFill>
                <a:highlight>
                  <a:srgbClr val="F8F9FA"/>
                </a:highlight>
              </a:rPr>
              <a:t>them</a:t>
            </a:r>
            <a:r>
              <a:rPr lang="tr-TR" sz="1300" dirty="0">
                <a:solidFill>
                  <a:srgbClr val="202124"/>
                </a:solidFill>
                <a:highlight>
                  <a:srgbClr val="F8F9FA"/>
                </a:highlight>
              </a:rPr>
              <a:t> </a:t>
            </a:r>
            <a:r>
              <a:rPr lang="tr-TR" sz="1300" dirty="0" err="1">
                <a:solidFill>
                  <a:srgbClr val="202124"/>
                </a:solidFill>
                <a:highlight>
                  <a:srgbClr val="F8F9FA"/>
                </a:highlight>
              </a:rPr>
              <a:t>from</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user</a:t>
            </a:r>
            <a:r>
              <a:rPr lang="tr-TR" sz="1300" dirty="0">
                <a:solidFill>
                  <a:srgbClr val="202124"/>
                </a:solidFill>
                <a:highlight>
                  <a:srgbClr val="F8F9FA"/>
                </a:highlight>
              </a:rPr>
              <a:t> </a:t>
            </a:r>
            <a:r>
              <a:rPr lang="tr-TR" sz="1300" dirty="0" err="1">
                <a:solidFill>
                  <a:srgbClr val="202124"/>
                </a:solidFill>
                <a:highlight>
                  <a:srgbClr val="F8F9FA"/>
                </a:highlight>
              </a:rPr>
              <a:t>perspective</a:t>
            </a:r>
            <a:r>
              <a:rPr lang="tr-TR" sz="1300" dirty="0">
                <a:solidFill>
                  <a:srgbClr val="202124"/>
                </a:solidFill>
                <a:highlight>
                  <a:srgbClr val="F8F9FA"/>
                </a:highlight>
              </a:rPr>
              <a:t>.</a:t>
            </a:r>
            <a:endParaRPr sz="1300" dirty="0">
              <a:solidFill>
                <a:srgbClr val="202124"/>
              </a:solidFill>
              <a:highlight>
                <a:srgbClr val="F8F9FA"/>
              </a:highlight>
            </a:endParaRPr>
          </a:p>
          <a:p>
            <a:pPr marL="0" lvl="0" indent="0" algn="l" rtl="0">
              <a:lnSpc>
                <a:spcPct val="100000"/>
              </a:lnSpc>
              <a:spcBef>
                <a:spcPts val="0"/>
              </a:spcBef>
              <a:spcAft>
                <a:spcPts val="0"/>
              </a:spcAft>
              <a:buNone/>
            </a:pPr>
            <a:endParaRPr sz="1300" dirty="0">
              <a:solidFill>
                <a:srgbClr val="202124"/>
              </a:solidFill>
              <a:highlight>
                <a:srgbClr val="F8F9FA"/>
              </a:highlight>
            </a:endParaRPr>
          </a:p>
          <a:p>
            <a:pPr marL="0" lvl="0" indent="0" algn="l" rtl="0">
              <a:lnSpc>
                <a:spcPct val="100000"/>
              </a:lnSpc>
              <a:spcBef>
                <a:spcPts val="0"/>
              </a:spcBef>
              <a:spcAft>
                <a:spcPts val="0"/>
              </a:spcAft>
              <a:buNone/>
            </a:pPr>
            <a:r>
              <a:rPr lang="tr-TR" sz="1300" dirty="0">
                <a:solidFill>
                  <a:srgbClr val="202124"/>
                </a:solidFill>
                <a:highlight>
                  <a:srgbClr val="F8F9FA"/>
                </a:highlight>
              </a:rPr>
              <a:t>User </a:t>
            </a:r>
            <a:r>
              <a:rPr lang="tr-TR" sz="1300" dirty="0" err="1">
                <a:solidFill>
                  <a:srgbClr val="202124"/>
                </a:solidFill>
                <a:highlight>
                  <a:srgbClr val="F8F9FA"/>
                </a:highlight>
              </a:rPr>
              <a:t>story</a:t>
            </a:r>
            <a:r>
              <a:rPr lang="tr-TR" sz="1300" dirty="0">
                <a:solidFill>
                  <a:srgbClr val="202124"/>
                </a:solidFill>
                <a:highlight>
                  <a:srgbClr val="F8F9FA"/>
                </a:highlight>
              </a:rPr>
              <a:t> is a software </a:t>
            </a:r>
            <a:r>
              <a:rPr lang="tr-TR" sz="1300" dirty="0" err="1">
                <a:solidFill>
                  <a:srgbClr val="202124"/>
                </a:solidFill>
                <a:highlight>
                  <a:srgbClr val="F8F9FA"/>
                </a:highlight>
              </a:rPr>
              <a:t>system</a:t>
            </a:r>
            <a:r>
              <a:rPr lang="tr-TR" sz="1300" dirty="0">
                <a:solidFill>
                  <a:srgbClr val="202124"/>
                </a:solidFill>
                <a:highlight>
                  <a:srgbClr val="F8F9FA"/>
                </a:highlight>
              </a:rPr>
              <a:t> </a:t>
            </a:r>
            <a:r>
              <a:rPr lang="tr-TR" sz="1300" dirty="0" err="1">
                <a:solidFill>
                  <a:srgbClr val="202124"/>
                </a:solidFill>
                <a:highlight>
                  <a:srgbClr val="F8F9FA"/>
                </a:highlight>
              </a:rPr>
              <a:t>requirement</a:t>
            </a:r>
            <a:r>
              <a:rPr lang="tr-TR" sz="1300" dirty="0">
                <a:solidFill>
                  <a:srgbClr val="202124"/>
                </a:solidFill>
                <a:highlight>
                  <a:srgbClr val="F8F9FA"/>
                </a:highlight>
              </a:rPr>
              <a:t>, </a:t>
            </a:r>
            <a:r>
              <a:rPr lang="tr-TR" sz="1300" dirty="0" err="1">
                <a:solidFill>
                  <a:srgbClr val="202124"/>
                </a:solidFill>
                <a:highlight>
                  <a:srgbClr val="F8F9FA"/>
                </a:highlight>
              </a:rPr>
              <a:t>expressed</a:t>
            </a:r>
            <a:r>
              <a:rPr lang="tr-TR" sz="1300" dirty="0">
                <a:solidFill>
                  <a:srgbClr val="202124"/>
                </a:solidFill>
                <a:highlight>
                  <a:srgbClr val="F8F9FA"/>
                </a:highlight>
              </a:rPr>
              <a:t> in a </a:t>
            </a:r>
            <a:r>
              <a:rPr lang="tr-TR" sz="1300" dirty="0" err="1">
                <a:solidFill>
                  <a:srgbClr val="202124"/>
                </a:solidFill>
                <a:highlight>
                  <a:srgbClr val="F8F9FA"/>
                </a:highlight>
              </a:rPr>
              <a:t>few</a:t>
            </a:r>
            <a:r>
              <a:rPr lang="tr-TR" sz="1300" dirty="0">
                <a:solidFill>
                  <a:srgbClr val="202124"/>
                </a:solidFill>
                <a:highlight>
                  <a:srgbClr val="F8F9FA"/>
                </a:highlight>
              </a:rPr>
              <a:t> </a:t>
            </a:r>
            <a:r>
              <a:rPr lang="tr-TR" sz="1300" dirty="0" err="1">
                <a:solidFill>
                  <a:srgbClr val="202124"/>
                </a:solidFill>
                <a:highlight>
                  <a:srgbClr val="F8F9FA"/>
                </a:highlight>
              </a:rPr>
              <a:t>short</a:t>
            </a:r>
            <a:r>
              <a:rPr lang="tr-TR" sz="1300" dirty="0">
                <a:solidFill>
                  <a:srgbClr val="202124"/>
                </a:solidFill>
                <a:highlight>
                  <a:srgbClr val="F8F9FA"/>
                </a:highlight>
              </a:rPr>
              <a:t> </a:t>
            </a:r>
            <a:r>
              <a:rPr lang="tr-TR" sz="1300" dirty="0" err="1">
                <a:solidFill>
                  <a:srgbClr val="202124"/>
                </a:solidFill>
                <a:highlight>
                  <a:srgbClr val="F8F9FA"/>
                </a:highlight>
              </a:rPr>
              <a:t>sentences</a:t>
            </a:r>
            <a:r>
              <a:rPr lang="tr-TR" sz="1300" dirty="0">
                <a:solidFill>
                  <a:srgbClr val="202124"/>
                </a:solidFill>
                <a:highlight>
                  <a:srgbClr val="F8F9FA"/>
                </a:highlight>
              </a:rPr>
              <a:t> </a:t>
            </a:r>
            <a:r>
              <a:rPr lang="tr-TR" sz="1300" dirty="0" err="1">
                <a:solidFill>
                  <a:srgbClr val="202124"/>
                </a:solidFill>
                <a:highlight>
                  <a:srgbClr val="F8F9FA"/>
                </a:highlight>
              </a:rPr>
              <a:t>using</a:t>
            </a:r>
            <a:r>
              <a:rPr lang="tr-TR" sz="1300" dirty="0">
                <a:solidFill>
                  <a:srgbClr val="202124"/>
                </a:solidFill>
                <a:highlight>
                  <a:srgbClr val="F8F9FA"/>
                </a:highlight>
              </a:rPr>
              <a:t> </a:t>
            </a:r>
            <a:r>
              <a:rPr lang="tr-TR" sz="1300" dirty="0" err="1">
                <a:solidFill>
                  <a:srgbClr val="202124"/>
                </a:solidFill>
                <a:highlight>
                  <a:srgbClr val="F8F9FA"/>
                </a:highlight>
              </a:rPr>
              <a:t>non-technical</a:t>
            </a:r>
            <a:r>
              <a:rPr lang="tr-TR" sz="1300" dirty="0">
                <a:solidFill>
                  <a:srgbClr val="202124"/>
                </a:solidFill>
                <a:highlight>
                  <a:srgbClr val="F8F9FA"/>
                </a:highlight>
              </a:rPr>
              <a:t> </a:t>
            </a:r>
            <a:r>
              <a:rPr lang="tr-TR" sz="1300" dirty="0" err="1">
                <a:solidFill>
                  <a:srgbClr val="202124"/>
                </a:solidFill>
                <a:highlight>
                  <a:srgbClr val="F8F9FA"/>
                </a:highlight>
              </a:rPr>
              <a:t>language</a:t>
            </a:r>
            <a:r>
              <a:rPr lang="tr-TR" sz="1300" dirty="0">
                <a:solidFill>
                  <a:srgbClr val="202124"/>
                </a:solidFill>
                <a:highlight>
                  <a:srgbClr val="F8F9FA"/>
                </a:highlight>
              </a:rPr>
              <a:t>.</a:t>
            </a:r>
            <a:endParaRPr lang="en-US" sz="1300" dirty="0">
              <a:solidFill>
                <a:srgbClr val="202124"/>
              </a:solidFill>
              <a:highlight>
                <a:srgbClr val="F8F9FA"/>
              </a:highlight>
            </a:endParaRPr>
          </a:p>
          <a:p>
            <a:pPr marL="0" lvl="0" indent="0" algn="l" rtl="0">
              <a:lnSpc>
                <a:spcPct val="100000"/>
              </a:lnSpc>
              <a:spcBef>
                <a:spcPts val="0"/>
              </a:spcBef>
              <a:spcAft>
                <a:spcPts val="0"/>
              </a:spcAft>
              <a:buNone/>
            </a:pPr>
            <a:r>
              <a:rPr lang="en-US" sz="1300" dirty="0">
                <a:solidFill>
                  <a:srgbClr val="202124"/>
                </a:solidFill>
                <a:highlight>
                  <a:srgbClr val="F8F9FA"/>
                </a:highlight>
              </a:rPr>
              <a:t>Actually each user story is one of  function of the software.</a:t>
            </a:r>
            <a:endParaRPr sz="13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50" dirty="0" err="1">
                <a:solidFill>
                  <a:srgbClr val="091E42"/>
                </a:solidFill>
                <a:highlight>
                  <a:srgbClr val="FFFFFF"/>
                </a:highlight>
                <a:latin typeface="Roboto"/>
                <a:ea typeface="Roboto"/>
                <a:cs typeface="Roboto"/>
                <a:sym typeface="Roboto"/>
              </a:rPr>
              <a:t>and</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they</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are</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something</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the</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team</a:t>
            </a:r>
            <a:r>
              <a:rPr lang="tr-TR" sz="1550" dirty="0">
                <a:solidFill>
                  <a:srgbClr val="091E42"/>
                </a:solidFill>
                <a:highlight>
                  <a:srgbClr val="FFFFFF"/>
                </a:highlight>
                <a:latin typeface="Roboto"/>
                <a:ea typeface="Roboto"/>
                <a:cs typeface="Roboto"/>
                <a:sym typeface="Roboto"/>
              </a:rPr>
              <a:t> can </a:t>
            </a:r>
            <a:r>
              <a:rPr lang="tr-TR" sz="1550" dirty="0" err="1">
                <a:solidFill>
                  <a:srgbClr val="091E42"/>
                </a:solidFill>
                <a:highlight>
                  <a:srgbClr val="FFFFFF"/>
                </a:highlight>
                <a:latin typeface="Roboto"/>
                <a:ea typeface="Roboto"/>
                <a:cs typeface="Roboto"/>
                <a:sym typeface="Roboto"/>
              </a:rPr>
              <a:t>commit</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to</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finish</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within</a:t>
            </a:r>
            <a:r>
              <a:rPr lang="tr-TR" sz="1550" dirty="0">
                <a:solidFill>
                  <a:srgbClr val="091E42"/>
                </a:solidFill>
                <a:highlight>
                  <a:srgbClr val="FFFFFF"/>
                </a:highlight>
                <a:latin typeface="Roboto"/>
                <a:ea typeface="Roboto"/>
                <a:cs typeface="Roboto"/>
                <a:sym typeface="Roboto"/>
              </a:rPr>
              <a:t> a </a:t>
            </a:r>
            <a:r>
              <a:rPr lang="tr-TR" sz="1550" dirty="0" err="1">
                <a:solidFill>
                  <a:srgbClr val="091E42"/>
                </a:solidFill>
                <a:highlight>
                  <a:srgbClr val="FFFFFF"/>
                </a:highlight>
                <a:latin typeface="Roboto"/>
                <a:ea typeface="Roboto"/>
                <a:cs typeface="Roboto"/>
                <a:sym typeface="Roboto"/>
              </a:rPr>
              <a:t>one</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or</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two-week</a:t>
            </a:r>
            <a:r>
              <a:rPr lang="tr-TR" sz="1550" dirty="0">
                <a:solidFill>
                  <a:srgbClr val="091E42"/>
                </a:solidFill>
                <a:highlight>
                  <a:srgbClr val="FFFFFF"/>
                </a:highlight>
                <a:latin typeface="Roboto"/>
                <a:ea typeface="Roboto"/>
                <a:cs typeface="Roboto"/>
                <a:sym typeface="Roboto"/>
              </a:rPr>
              <a:t> sprint.</a:t>
            </a:r>
            <a:endParaRPr sz="1300" dirty="0">
              <a:solidFill>
                <a:srgbClr val="202124"/>
              </a:solidFill>
              <a:highlight>
                <a:srgbClr val="F8F9FA"/>
              </a:highlight>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880c0c7e2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0" name="Google Shape;960;g880c0c7e24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Kısaca; </a:t>
            </a:r>
          </a:p>
          <a:p>
            <a:pPr marL="0" lvl="0" indent="0" algn="l" rtl="0">
              <a:lnSpc>
                <a:spcPct val="100000"/>
              </a:lnSpc>
              <a:spcBef>
                <a:spcPts val="0"/>
              </a:spcBef>
              <a:spcAft>
                <a:spcPts val="0"/>
              </a:spcAft>
              <a:buSzPts val="1400"/>
              <a:buNone/>
            </a:pPr>
            <a:r>
              <a:rPr lang="tr-TR" dirty="0"/>
              <a:t>Kullanıcı hikayeleri, kullanıcının yazılımı nasıl kullanmak istediğini birkaç cümle ile açıklar.</a:t>
            </a:r>
          </a:p>
          <a:p>
            <a:pPr marL="0" lvl="0" indent="0" algn="l" rtl="0">
              <a:lnSpc>
                <a:spcPct val="100000"/>
              </a:lnSpc>
              <a:spcBef>
                <a:spcPts val="0"/>
              </a:spcBef>
              <a:spcAft>
                <a:spcPts val="0"/>
              </a:spcAft>
              <a:buSzPts val="1400"/>
              <a:buNone/>
            </a:pPr>
            <a:r>
              <a:rPr lang="tr-TR" dirty="0"/>
              <a:t> &lt;As a&gt; yapısı ile başlayan ifadelerde, kullanıcının yazılımı kullanırken oynadığı rol vurgulanmıştır. </a:t>
            </a:r>
          </a:p>
          <a:p>
            <a:pPr marL="0" lvl="0" indent="0" algn="l" rtl="0">
              <a:lnSpc>
                <a:spcPct val="100000"/>
              </a:lnSpc>
              <a:spcBef>
                <a:spcPts val="0"/>
              </a:spcBef>
              <a:spcAft>
                <a:spcPts val="0"/>
              </a:spcAft>
              <a:buSzPts val="1400"/>
              <a:buNone/>
            </a:pPr>
            <a:r>
              <a:rPr lang="tr-TR" dirty="0"/>
              <a:t>&lt;I </a:t>
            </a:r>
            <a:r>
              <a:rPr lang="tr-TR" dirty="0" err="1"/>
              <a:t>want</a:t>
            </a:r>
            <a:r>
              <a:rPr lang="tr-TR" dirty="0"/>
              <a:t>&gt; yapısı ile başlayan ifadelerde, kullanıcının yazılımda yapmak istediği eylem vurgulanır. </a:t>
            </a:r>
          </a:p>
          <a:p>
            <a:pPr marL="0" lvl="0" indent="0" algn="l" rtl="0">
              <a:lnSpc>
                <a:spcPct val="100000"/>
              </a:lnSpc>
              <a:spcBef>
                <a:spcPts val="0"/>
              </a:spcBef>
              <a:spcAft>
                <a:spcPts val="0"/>
              </a:spcAft>
              <a:buSzPts val="1400"/>
              <a:buNone/>
            </a:pPr>
            <a:r>
              <a:rPr lang="tr-TR" dirty="0"/>
              <a:t>&lt;</a:t>
            </a:r>
            <a:r>
              <a:rPr lang="tr-TR" dirty="0" err="1"/>
              <a:t>So</a:t>
            </a:r>
            <a:r>
              <a:rPr lang="tr-TR" dirty="0"/>
              <a:t> </a:t>
            </a:r>
            <a:r>
              <a:rPr lang="tr-TR" dirty="0" err="1"/>
              <a:t>that</a:t>
            </a:r>
            <a:r>
              <a:rPr lang="tr-TR" dirty="0"/>
              <a:t>&gt; yapısıyla başlayan ifadeler, kullanıcının bu özelliği neden istediğini anlatır.</a:t>
            </a:r>
          </a:p>
          <a:p>
            <a:pPr marL="0" lvl="0" indent="0" algn="l" rtl="0">
              <a:lnSpc>
                <a:spcPct val="100000"/>
              </a:lnSpc>
              <a:spcBef>
                <a:spcPts val="0"/>
              </a:spcBef>
              <a:spcAft>
                <a:spcPts val="0"/>
              </a:spcAft>
              <a:buSzPts val="1400"/>
              <a:buNone/>
            </a:pPr>
            <a:endParaRPr lang="tr-TR"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dirty="0">
                <a:solidFill>
                  <a:srgbClr val="202124"/>
                </a:solidFill>
                <a:highlight>
                  <a:srgbClr val="F8F9FA"/>
                </a:highlight>
              </a:rPr>
              <a:t>Hangi </a:t>
            </a:r>
            <a:r>
              <a:rPr lang="tr-TR" dirty="0" err="1">
                <a:solidFill>
                  <a:srgbClr val="202124"/>
                </a:solidFill>
                <a:highlight>
                  <a:srgbClr val="F8F9FA"/>
                </a:highlight>
              </a:rPr>
              <a:t>usr</a:t>
            </a:r>
            <a:r>
              <a:rPr lang="tr-TR" dirty="0">
                <a:solidFill>
                  <a:srgbClr val="202124"/>
                </a:solidFill>
                <a:highlight>
                  <a:srgbClr val="F8F9FA"/>
                </a:highlight>
              </a:rPr>
              <a:t> olarak istiyor</a:t>
            </a:r>
          </a:p>
          <a:p>
            <a:pPr marL="0" marR="38100" lvl="0" indent="0" algn="l" rtl="0">
              <a:lnSpc>
                <a:spcPct val="128571"/>
              </a:lnSpc>
              <a:spcBef>
                <a:spcPts val="0"/>
              </a:spcBef>
              <a:spcAft>
                <a:spcPts val="0"/>
              </a:spcAft>
              <a:buClr>
                <a:schemeClr val="dk1"/>
              </a:buClr>
              <a:buSzPts val="1100"/>
              <a:buFont typeface="Arial"/>
              <a:buNone/>
            </a:pPr>
            <a:r>
              <a:rPr lang="tr-TR" dirty="0">
                <a:solidFill>
                  <a:srgbClr val="202124"/>
                </a:solidFill>
                <a:highlight>
                  <a:srgbClr val="F8F9FA"/>
                </a:highlight>
              </a:rPr>
              <a:t>Ne istiyor</a:t>
            </a:r>
          </a:p>
          <a:p>
            <a:pPr marL="0" marR="38100" lvl="0" indent="0" algn="l" rtl="0">
              <a:lnSpc>
                <a:spcPct val="128571"/>
              </a:lnSpc>
              <a:spcBef>
                <a:spcPts val="0"/>
              </a:spcBef>
              <a:spcAft>
                <a:spcPts val="0"/>
              </a:spcAft>
              <a:buClr>
                <a:schemeClr val="dk1"/>
              </a:buClr>
              <a:buSzPts val="1100"/>
              <a:buFont typeface="Arial"/>
              <a:buNone/>
            </a:pPr>
            <a:r>
              <a:rPr lang="tr-TR" dirty="0">
                <a:solidFill>
                  <a:srgbClr val="202124"/>
                </a:solidFill>
                <a:highlight>
                  <a:srgbClr val="F8F9FA"/>
                </a:highlight>
              </a:rPr>
              <a:t>Niye istiyor ne faydası var</a:t>
            </a:r>
          </a:p>
          <a:p>
            <a:pPr marL="0" lvl="0" indent="0" algn="l" rtl="0">
              <a:lnSpc>
                <a:spcPct val="100000"/>
              </a:lnSpc>
              <a:spcBef>
                <a:spcPts val="0"/>
              </a:spcBef>
              <a:spcAft>
                <a:spcPts val="0"/>
              </a:spcAft>
              <a:buSzPts val="1400"/>
              <a:buNone/>
            </a:pPr>
            <a:endParaRPr lang="tr-T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Shortly</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a:solidFill>
                  <a:srgbClr val="202124"/>
                </a:solidFill>
                <a:highlight>
                  <a:srgbClr val="F8F9FA"/>
                </a:highlight>
              </a:rPr>
              <a:t>User </a:t>
            </a:r>
            <a:r>
              <a:rPr lang="tr-TR" dirty="0" err="1">
                <a:solidFill>
                  <a:srgbClr val="202124"/>
                </a:solidFill>
                <a:highlight>
                  <a:srgbClr val="F8F9FA"/>
                </a:highlight>
              </a:rPr>
              <a:t>stories</a:t>
            </a:r>
            <a:r>
              <a:rPr lang="tr-TR" dirty="0">
                <a:solidFill>
                  <a:srgbClr val="202124"/>
                </a:solidFill>
                <a:highlight>
                  <a:srgbClr val="F8F9FA"/>
                </a:highlight>
              </a:rPr>
              <a:t> </a:t>
            </a:r>
            <a:r>
              <a:rPr lang="tr-TR" dirty="0" err="1">
                <a:solidFill>
                  <a:srgbClr val="202124"/>
                </a:solidFill>
                <a:highlight>
                  <a:srgbClr val="F8F9FA"/>
                </a:highlight>
              </a:rPr>
              <a:t>explain</a:t>
            </a:r>
            <a:r>
              <a:rPr lang="tr-TR" dirty="0">
                <a:solidFill>
                  <a:srgbClr val="202124"/>
                </a:solidFill>
                <a:highlight>
                  <a:srgbClr val="F8F9FA"/>
                </a:highlight>
              </a:rPr>
              <a:t> how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user</a:t>
            </a:r>
            <a:r>
              <a:rPr lang="tr-TR" dirty="0">
                <a:solidFill>
                  <a:srgbClr val="202124"/>
                </a:solidFill>
                <a:highlight>
                  <a:srgbClr val="F8F9FA"/>
                </a:highlight>
              </a:rPr>
              <a:t> </a:t>
            </a:r>
            <a:r>
              <a:rPr lang="tr-TR" dirty="0" err="1">
                <a:solidFill>
                  <a:srgbClr val="202124"/>
                </a:solidFill>
                <a:highlight>
                  <a:srgbClr val="F8F9FA"/>
                </a:highlight>
              </a:rPr>
              <a:t>want</a:t>
            </a:r>
            <a:r>
              <a:rPr lang="tr-TR" dirty="0">
                <a:solidFill>
                  <a:srgbClr val="202124"/>
                </a:solidFill>
                <a:highlight>
                  <a:srgbClr val="F8F9FA"/>
                </a:highlight>
              </a:rPr>
              <a:t> </a:t>
            </a:r>
            <a:r>
              <a:rPr lang="tr-TR" dirty="0" err="1">
                <a:solidFill>
                  <a:srgbClr val="202124"/>
                </a:solidFill>
                <a:highlight>
                  <a:srgbClr val="F8F9FA"/>
                </a:highlight>
              </a:rPr>
              <a:t>to</a:t>
            </a:r>
            <a:r>
              <a:rPr lang="tr-TR" dirty="0">
                <a:solidFill>
                  <a:srgbClr val="202124"/>
                </a:solidFill>
                <a:highlight>
                  <a:srgbClr val="F8F9FA"/>
                </a:highlight>
              </a:rPr>
              <a:t> </a:t>
            </a:r>
            <a:r>
              <a:rPr lang="tr-TR" dirty="0" err="1">
                <a:solidFill>
                  <a:srgbClr val="202124"/>
                </a:solidFill>
                <a:highlight>
                  <a:srgbClr val="F8F9FA"/>
                </a:highlight>
              </a:rPr>
              <a:t>use</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software in a </a:t>
            </a:r>
            <a:r>
              <a:rPr lang="tr-TR" dirty="0" err="1">
                <a:solidFill>
                  <a:srgbClr val="202124"/>
                </a:solidFill>
                <a:highlight>
                  <a:srgbClr val="F8F9FA"/>
                </a:highlight>
              </a:rPr>
              <a:t>few</a:t>
            </a:r>
            <a:r>
              <a:rPr lang="tr-TR" dirty="0">
                <a:solidFill>
                  <a:srgbClr val="202124"/>
                </a:solidFill>
                <a:highlight>
                  <a:srgbClr val="F8F9FA"/>
                </a:highlight>
              </a:rPr>
              <a:t> </a:t>
            </a:r>
            <a:r>
              <a:rPr lang="tr-TR" dirty="0" err="1">
                <a:solidFill>
                  <a:srgbClr val="202124"/>
                </a:solidFill>
                <a:highlight>
                  <a:srgbClr val="F8F9FA"/>
                </a:highlight>
              </a:rPr>
              <a:t>sentences</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In</a:t>
            </a:r>
            <a:r>
              <a:rPr lang="tr-TR" dirty="0">
                <a:solidFill>
                  <a:srgbClr val="202124"/>
                </a:solidFill>
                <a:highlight>
                  <a:srgbClr val="F8F9FA"/>
                </a:highlight>
              </a:rPr>
              <a:t> </a:t>
            </a:r>
            <a:r>
              <a:rPr lang="tr-TR" dirty="0" err="1">
                <a:solidFill>
                  <a:srgbClr val="202124"/>
                </a:solidFill>
                <a:highlight>
                  <a:srgbClr val="F8F9FA"/>
                </a:highlight>
              </a:rPr>
              <a:t>expressions</a:t>
            </a:r>
            <a:r>
              <a:rPr lang="tr-TR" dirty="0">
                <a:solidFill>
                  <a:srgbClr val="202124"/>
                </a:solidFill>
                <a:highlight>
                  <a:srgbClr val="F8F9FA"/>
                </a:highlight>
              </a:rPr>
              <a:t> </a:t>
            </a:r>
            <a:r>
              <a:rPr lang="tr-TR" dirty="0" err="1">
                <a:solidFill>
                  <a:srgbClr val="202124"/>
                </a:solidFill>
                <a:highlight>
                  <a:srgbClr val="F8F9FA"/>
                </a:highlight>
              </a:rPr>
              <a:t>starting</a:t>
            </a:r>
            <a:r>
              <a:rPr lang="tr-TR" dirty="0">
                <a:solidFill>
                  <a:srgbClr val="202124"/>
                </a:solidFill>
                <a:highlight>
                  <a:srgbClr val="F8F9FA"/>
                </a:highlight>
              </a:rPr>
              <a:t> </a:t>
            </a:r>
            <a:r>
              <a:rPr lang="tr-TR" dirty="0" err="1">
                <a:solidFill>
                  <a:srgbClr val="202124"/>
                </a:solidFill>
                <a:highlight>
                  <a:srgbClr val="F8F9FA"/>
                </a:highlight>
              </a:rPr>
              <a:t>with</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&lt;As a&gt; </a:t>
            </a:r>
            <a:r>
              <a:rPr lang="tr-TR" dirty="0" err="1">
                <a:solidFill>
                  <a:srgbClr val="202124"/>
                </a:solidFill>
                <a:highlight>
                  <a:srgbClr val="F8F9FA"/>
                </a:highlight>
              </a:rPr>
              <a:t>structure</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role </a:t>
            </a:r>
            <a:r>
              <a:rPr lang="tr-TR" dirty="0" err="1">
                <a:solidFill>
                  <a:srgbClr val="202124"/>
                </a:solidFill>
                <a:highlight>
                  <a:srgbClr val="F8F9FA"/>
                </a:highlight>
              </a:rPr>
              <a:t>played</a:t>
            </a:r>
            <a:r>
              <a:rPr lang="tr-TR" dirty="0">
                <a:solidFill>
                  <a:srgbClr val="202124"/>
                </a:solidFill>
                <a:highlight>
                  <a:srgbClr val="F8F9FA"/>
                </a:highlight>
              </a:rPr>
              <a:t> </a:t>
            </a:r>
            <a:r>
              <a:rPr lang="tr-TR" dirty="0" err="1">
                <a:solidFill>
                  <a:srgbClr val="202124"/>
                </a:solidFill>
                <a:highlight>
                  <a:srgbClr val="F8F9FA"/>
                </a:highlight>
              </a:rPr>
              <a:t>by</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user</a:t>
            </a:r>
            <a:r>
              <a:rPr lang="tr-TR" dirty="0">
                <a:solidFill>
                  <a:srgbClr val="202124"/>
                </a:solidFill>
                <a:highlight>
                  <a:srgbClr val="F8F9FA"/>
                </a:highlight>
              </a:rPr>
              <a:t> </a:t>
            </a:r>
            <a:r>
              <a:rPr lang="tr-TR" dirty="0" err="1">
                <a:solidFill>
                  <a:srgbClr val="202124"/>
                </a:solidFill>
                <a:highlight>
                  <a:srgbClr val="F8F9FA"/>
                </a:highlight>
              </a:rPr>
              <a:t>while</a:t>
            </a:r>
            <a:r>
              <a:rPr lang="tr-TR" dirty="0">
                <a:solidFill>
                  <a:srgbClr val="202124"/>
                </a:solidFill>
                <a:highlight>
                  <a:srgbClr val="F8F9FA"/>
                </a:highlight>
              </a:rPr>
              <a:t> </a:t>
            </a:r>
            <a:r>
              <a:rPr lang="tr-TR" dirty="0" err="1">
                <a:solidFill>
                  <a:srgbClr val="202124"/>
                </a:solidFill>
                <a:highlight>
                  <a:srgbClr val="F8F9FA"/>
                </a:highlight>
              </a:rPr>
              <a:t>using</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software is </a:t>
            </a:r>
            <a:r>
              <a:rPr lang="tr-TR" dirty="0" err="1">
                <a:solidFill>
                  <a:srgbClr val="202124"/>
                </a:solidFill>
                <a:highlight>
                  <a:srgbClr val="F8F9FA"/>
                </a:highlight>
              </a:rPr>
              <a:t>highlighted</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In</a:t>
            </a:r>
            <a:r>
              <a:rPr lang="tr-TR" dirty="0">
                <a:solidFill>
                  <a:srgbClr val="202124"/>
                </a:solidFill>
                <a:highlight>
                  <a:srgbClr val="F8F9FA"/>
                </a:highlight>
              </a:rPr>
              <a:t> </a:t>
            </a:r>
            <a:r>
              <a:rPr lang="tr-TR" dirty="0" err="1">
                <a:solidFill>
                  <a:srgbClr val="202124"/>
                </a:solidFill>
                <a:highlight>
                  <a:srgbClr val="F8F9FA"/>
                </a:highlight>
              </a:rPr>
              <a:t>expressions</a:t>
            </a:r>
            <a:r>
              <a:rPr lang="tr-TR" dirty="0">
                <a:solidFill>
                  <a:srgbClr val="202124"/>
                </a:solidFill>
                <a:highlight>
                  <a:srgbClr val="F8F9FA"/>
                </a:highlight>
              </a:rPr>
              <a:t> </a:t>
            </a:r>
            <a:r>
              <a:rPr lang="tr-TR" dirty="0" err="1">
                <a:solidFill>
                  <a:srgbClr val="202124"/>
                </a:solidFill>
                <a:highlight>
                  <a:srgbClr val="F8F9FA"/>
                </a:highlight>
              </a:rPr>
              <a:t>starting</a:t>
            </a:r>
            <a:r>
              <a:rPr lang="tr-TR" dirty="0">
                <a:solidFill>
                  <a:srgbClr val="202124"/>
                </a:solidFill>
                <a:highlight>
                  <a:srgbClr val="F8F9FA"/>
                </a:highlight>
              </a:rPr>
              <a:t> </a:t>
            </a:r>
            <a:r>
              <a:rPr lang="tr-TR" dirty="0" err="1">
                <a:solidFill>
                  <a:srgbClr val="202124"/>
                </a:solidFill>
                <a:highlight>
                  <a:srgbClr val="F8F9FA"/>
                </a:highlight>
              </a:rPr>
              <a:t>with</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&lt;I </a:t>
            </a:r>
            <a:r>
              <a:rPr lang="tr-TR" dirty="0" err="1">
                <a:solidFill>
                  <a:srgbClr val="202124"/>
                </a:solidFill>
                <a:highlight>
                  <a:srgbClr val="F8F9FA"/>
                </a:highlight>
              </a:rPr>
              <a:t>want</a:t>
            </a:r>
            <a:r>
              <a:rPr lang="tr-TR" dirty="0">
                <a:solidFill>
                  <a:srgbClr val="202124"/>
                </a:solidFill>
                <a:highlight>
                  <a:srgbClr val="F8F9FA"/>
                </a:highlight>
              </a:rPr>
              <a:t>&gt; </a:t>
            </a:r>
            <a:r>
              <a:rPr lang="tr-TR" dirty="0" err="1">
                <a:solidFill>
                  <a:srgbClr val="202124"/>
                </a:solidFill>
                <a:highlight>
                  <a:srgbClr val="F8F9FA"/>
                </a:highlight>
              </a:rPr>
              <a:t>structure</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action</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user</a:t>
            </a:r>
            <a:r>
              <a:rPr lang="tr-TR" dirty="0">
                <a:solidFill>
                  <a:srgbClr val="202124"/>
                </a:solidFill>
                <a:highlight>
                  <a:srgbClr val="F8F9FA"/>
                </a:highlight>
              </a:rPr>
              <a:t> </a:t>
            </a:r>
            <a:r>
              <a:rPr lang="tr-TR" dirty="0" err="1">
                <a:solidFill>
                  <a:srgbClr val="202124"/>
                </a:solidFill>
                <a:highlight>
                  <a:srgbClr val="F8F9FA"/>
                </a:highlight>
              </a:rPr>
              <a:t>wants</a:t>
            </a:r>
            <a:r>
              <a:rPr lang="tr-TR" dirty="0">
                <a:solidFill>
                  <a:srgbClr val="202124"/>
                </a:solidFill>
                <a:highlight>
                  <a:srgbClr val="F8F9FA"/>
                </a:highlight>
              </a:rPr>
              <a:t> </a:t>
            </a:r>
            <a:r>
              <a:rPr lang="tr-TR" dirty="0" err="1">
                <a:solidFill>
                  <a:srgbClr val="202124"/>
                </a:solidFill>
                <a:highlight>
                  <a:srgbClr val="F8F9FA"/>
                </a:highlight>
              </a:rPr>
              <a:t>to</a:t>
            </a:r>
            <a:r>
              <a:rPr lang="tr-TR" dirty="0">
                <a:solidFill>
                  <a:srgbClr val="202124"/>
                </a:solidFill>
                <a:highlight>
                  <a:srgbClr val="F8F9FA"/>
                </a:highlight>
              </a:rPr>
              <a:t> </a:t>
            </a:r>
            <a:r>
              <a:rPr lang="tr-TR" dirty="0" err="1">
                <a:solidFill>
                  <a:srgbClr val="202124"/>
                </a:solidFill>
                <a:highlight>
                  <a:srgbClr val="F8F9FA"/>
                </a:highlight>
              </a:rPr>
              <a:t>perform</a:t>
            </a:r>
            <a:r>
              <a:rPr lang="tr-TR" dirty="0">
                <a:solidFill>
                  <a:srgbClr val="202124"/>
                </a:solidFill>
                <a:highlight>
                  <a:srgbClr val="F8F9FA"/>
                </a:highlight>
              </a:rPr>
              <a:t> in </a:t>
            </a:r>
            <a:r>
              <a:rPr lang="tr-TR" dirty="0" err="1">
                <a:solidFill>
                  <a:srgbClr val="202124"/>
                </a:solidFill>
                <a:highlight>
                  <a:srgbClr val="F8F9FA"/>
                </a:highlight>
              </a:rPr>
              <a:t>the</a:t>
            </a:r>
            <a:r>
              <a:rPr lang="tr-TR" dirty="0">
                <a:solidFill>
                  <a:srgbClr val="202124"/>
                </a:solidFill>
                <a:highlight>
                  <a:srgbClr val="F8F9FA"/>
                </a:highlight>
              </a:rPr>
              <a:t> software is </a:t>
            </a:r>
            <a:r>
              <a:rPr lang="tr-TR" dirty="0" err="1">
                <a:solidFill>
                  <a:srgbClr val="202124"/>
                </a:solidFill>
                <a:highlight>
                  <a:srgbClr val="F8F9FA"/>
                </a:highlight>
              </a:rPr>
              <a:t>highlighted</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solidFill>
                <a:srgbClr val="202124"/>
              </a:solidFill>
              <a:highlight>
                <a:srgbClr val="F8F9FA"/>
              </a:highlight>
            </a:endParaRPr>
          </a:p>
          <a:p>
            <a:pPr marL="0" marR="38100" lvl="0" indent="0" algn="l" rtl="0">
              <a:lnSpc>
                <a:spcPct val="128571"/>
              </a:lnSpc>
              <a:spcBef>
                <a:spcPts val="0"/>
              </a:spcBef>
              <a:spcAft>
                <a:spcPts val="0"/>
              </a:spcAft>
              <a:buSzPts val="1100"/>
              <a:buNone/>
            </a:pPr>
            <a:r>
              <a:rPr lang="tr-TR" dirty="0" err="1">
                <a:solidFill>
                  <a:srgbClr val="202124"/>
                </a:solidFill>
                <a:highlight>
                  <a:srgbClr val="F8F9FA"/>
                </a:highlight>
              </a:rPr>
              <a:t>Expressions</a:t>
            </a:r>
            <a:r>
              <a:rPr lang="tr-TR" dirty="0">
                <a:solidFill>
                  <a:srgbClr val="202124"/>
                </a:solidFill>
                <a:highlight>
                  <a:srgbClr val="F8F9FA"/>
                </a:highlight>
              </a:rPr>
              <a:t> </a:t>
            </a:r>
            <a:r>
              <a:rPr lang="tr-TR" dirty="0" err="1">
                <a:solidFill>
                  <a:srgbClr val="202124"/>
                </a:solidFill>
                <a:highlight>
                  <a:srgbClr val="F8F9FA"/>
                </a:highlight>
              </a:rPr>
              <a:t>starting</a:t>
            </a:r>
            <a:r>
              <a:rPr lang="tr-TR" dirty="0">
                <a:solidFill>
                  <a:srgbClr val="202124"/>
                </a:solidFill>
                <a:highlight>
                  <a:srgbClr val="F8F9FA"/>
                </a:highlight>
              </a:rPr>
              <a:t> </a:t>
            </a:r>
            <a:r>
              <a:rPr lang="tr-TR" dirty="0" err="1">
                <a:solidFill>
                  <a:srgbClr val="202124"/>
                </a:solidFill>
                <a:highlight>
                  <a:srgbClr val="F8F9FA"/>
                </a:highlight>
              </a:rPr>
              <a:t>with</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&lt;</a:t>
            </a:r>
            <a:r>
              <a:rPr lang="tr-TR" dirty="0" err="1">
                <a:solidFill>
                  <a:srgbClr val="202124"/>
                </a:solidFill>
                <a:highlight>
                  <a:srgbClr val="F8F9FA"/>
                </a:highlight>
              </a:rPr>
              <a:t>So</a:t>
            </a:r>
            <a:r>
              <a:rPr lang="tr-TR" dirty="0">
                <a:solidFill>
                  <a:srgbClr val="202124"/>
                </a:solidFill>
                <a:highlight>
                  <a:srgbClr val="F8F9FA"/>
                </a:highlight>
              </a:rPr>
              <a:t> </a:t>
            </a:r>
            <a:r>
              <a:rPr lang="tr-TR" dirty="0" err="1">
                <a:solidFill>
                  <a:srgbClr val="202124"/>
                </a:solidFill>
                <a:highlight>
                  <a:srgbClr val="F8F9FA"/>
                </a:highlight>
              </a:rPr>
              <a:t>that</a:t>
            </a:r>
            <a:r>
              <a:rPr lang="tr-TR" dirty="0">
                <a:solidFill>
                  <a:srgbClr val="202124"/>
                </a:solidFill>
                <a:highlight>
                  <a:srgbClr val="F8F9FA"/>
                </a:highlight>
              </a:rPr>
              <a:t>&gt; </a:t>
            </a:r>
            <a:r>
              <a:rPr lang="tr-TR" dirty="0" err="1">
                <a:solidFill>
                  <a:srgbClr val="202124"/>
                </a:solidFill>
                <a:highlight>
                  <a:srgbClr val="F8F9FA"/>
                </a:highlight>
              </a:rPr>
              <a:t>structure</a:t>
            </a:r>
            <a:r>
              <a:rPr lang="tr-TR" dirty="0">
                <a:solidFill>
                  <a:srgbClr val="202124"/>
                </a:solidFill>
                <a:highlight>
                  <a:srgbClr val="F8F9FA"/>
                </a:highlight>
              </a:rPr>
              <a:t> </a:t>
            </a:r>
            <a:r>
              <a:rPr lang="tr-TR" dirty="0" err="1">
                <a:solidFill>
                  <a:srgbClr val="202124"/>
                </a:solidFill>
                <a:highlight>
                  <a:srgbClr val="F8F9FA"/>
                </a:highlight>
              </a:rPr>
              <a:t>tell</a:t>
            </a:r>
            <a:r>
              <a:rPr lang="tr-TR" dirty="0">
                <a:solidFill>
                  <a:srgbClr val="202124"/>
                </a:solidFill>
                <a:highlight>
                  <a:srgbClr val="F8F9FA"/>
                </a:highlight>
              </a:rPr>
              <a:t> </a:t>
            </a:r>
            <a:r>
              <a:rPr lang="tr-TR" dirty="0" err="1">
                <a:solidFill>
                  <a:srgbClr val="202124"/>
                </a:solidFill>
                <a:highlight>
                  <a:srgbClr val="F8F9FA"/>
                </a:highlight>
              </a:rPr>
              <a:t>why</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user</a:t>
            </a:r>
            <a:r>
              <a:rPr lang="tr-TR" dirty="0">
                <a:solidFill>
                  <a:srgbClr val="202124"/>
                </a:solidFill>
                <a:highlight>
                  <a:srgbClr val="F8F9FA"/>
                </a:highlight>
              </a:rPr>
              <a:t> </a:t>
            </a:r>
            <a:r>
              <a:rPr lang="tr-TR" dirty="0" err="1">
                <a:solidFill>
                  <a:srgbClr val="202124"/>
                </a:solidFill>
                <a:highlight>
                  <a:srgbClr val="F8F9FA"/>
                </a:highlight>
              </a:rPr>
              <a:t>wants</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feature</a:t>
            </a:r>
            <a:r>
              <a:rPr lang="tr-TR" dirty="0">
                <a:solidFill>
                  <a:srgbClr val="202124"/>
                </a:solidFill>
                <a:highlight>
                  <a:srgbClr val="F8F9FA"/>
                </a:highlight>
              </a:rPr>
              <a:t>.</a:t>
            </a:r>
            <a:endParaRPr dirty="0">
              <a:solidFill>
                <a:srgbClr val="202124"/>
              </a:solidFill>
              <a:highlight>
                <a:srgbClr val="F8F9FA"/>
              </a:highlight>
            </a:endParaRPr>
          </a:p>
          <a:p>
            <a:pPr marL="0" marR="38100" lvl="0" indent="0" algn="l" rtl="0">
              <a:lnSpc>
                <a:spcPct val="128571"/>
              </a:lnSpc>
              <a:spcBef>
                <a:spcPts val="0"/>
              </a:spcBef>
              <a:spcAft>
                <a:spcPts val="0"/>
              </a:spcAft>
              <a:buSzPts val="1100"/>
              <a:buNone/>
            </a:pP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880c0c7e24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5" name="Google Shape;975;g880c0c7e24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a:solidFill>
                  <a:srgbClr val="737C85"/>
                </a:solidFill>
                <a:highlight>
                  <a:srgbClr val="FFFFFF"/>
                </a:highlight>
                <a:latin typeface="SimSun"/>
                <a:ea typeface="SimSun"/>
                <a:cs typeface="SimSun"/>
                <a:sym typeface="SimSun"/>
              </a:rPr>
              <a:t>İyi tanımlanmış bir iş</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a:solidFill>
                  <a:srgbClr val="737C85"/>
                </a:solidFill>
                <a:highlight>
                  <a:srgbClr val="FFFFFF"/>
                </a:highlight>
                <a:latin typeface="SimSun"/>
                <a:ea typeface="SimSun"/>
                <a:cs typeface="SimSun"/>
                <a:sym typeface="SimSun"/>
              </a:rPr>
              <a:t>Teknik bir aktiviteyi temsil eder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a:solidFill>
                  <a:srgbClr val="737C85"/>
                </a:solidFill>
                <a:highlight>
                  <a:srgbClr val="FFFFFF"/>
                </a:highlight>
                <a:latin typeface="SimSun"/>
                <a:ea typeface="SimSun"/>
                <a:cs typeface="SimSun"/>
                <a:sym typeface="SimSun"/>
              </a:rPr>
              <a:t>İş öğesinin açıklamasıdır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a:solidFill>
                  <a:srgbClr val="737C85"/>
                </a:solidFill>
                <a:highlight>
                  <a:srgbClr val="FFFFFF"/>
                </a:highlight>
                <a:latin typeface="SimSun"/>
                <a:ea typeface="SimSun"/>
                <a:cs typeface="SimSun"/>
                <a:sym typeface="SimSun"/>
              </a:rPr>
              <a:t>Herkes tarafından oluşturuldu</a:t>
            </a:r>
          </a:p>
          <a:p>
            <a:pPr marL="0" lvl="0" indent="0" algn="l" rtl="0">
              <a:lnSpc>
                <a:spcPct val="100000"/>
              </a:lnSpc>
              <a:spcBef>
                <a:spcPts val="0"/>
              </a:spcBef>
              <a:spcAft>
                <a:spcPts val="0"/>
              </a:spcAft>
              <a:buSzPts val="1400"/>
              <a:buNone/>
            </a:pPr>
            <a:endParaRPr lang="tr-TR" sz="1200" dirty="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dirty="0">
                <a:solidFill>
                  <a:srgbClr val="737C85"/>
                </a:solidFill>
                <a:highlight>
                  <a:srgbClr val="FFFFFF"/>
                </a:highlight>
                <a:latin typeface="SimSun"/>
                <a:ea typeface="SimSun"/>
                <a:cs typeface="SimSun"/>
                <a:sym typeface="SimSun"/>
              </a:rPr>
              <a:t>Görevler, hikayenin NASIL tamamlanacağını anlatan bir hikayenin ayrıştırılmış parçalarıdır.</a:t>
            </a:r>
          </a:p>
          <a:p>
            <a:pPr marL="0" lvl="0" indent="0" algn="l" rtl="0">
              <a:lnSpc>
                <a:spcPct val="100000"/>
              </a:lnSpc>
              <a:spcBef>
                <a:spcPts val="0"/>
              </a:spcBef>
              <a:spcAft>
                <a:spcPts val="0"/>
              </a:spcAft>
              <a:buSzPts val="1400"/>
              <a:buNone/>
            </a:pPr>
            <a:r>
              <a:rPr lang="tr-TR" sz="1200" dirty="0">
                <a:solidFill>
                  <a:srgbClr val="737C85"/>
                </a:solidFill>
                <a:highlight>
                  <a:srgbClr val="FFFFFF"/>
                </a:highlight>
                <a:latin typeface="SimSun"/>
                <a:ea typeface="SimSun"/>
                <a:cs typeface="SimSun"/>
                <a:sym typeface="SimSun"/>
              </a:rPr>
              <a:t>Görevler genellikle işi yapan kişiler (geliştiriciler, QA vb.)</a:t>
            </a:r>
          </a:p>
          <a:p>
            <a:pPr marL="0" lvl="0" indent="0" algn="l" rtl="0">
              <a:lnSpc>
                <a:spcPct val="100000"/>
              </a:lnSpc>
              <a:spcBef>
                <a:spcPts val="0"/>
              </a:spcBef>
              <a:spcAft>
                <a:spcPts val="0"/>
              </a:spcAft>
              <a:buSzPts val="1400"/>
              <a:buNone/>
            </a:pPr>
            <a:r>
              <a:rPr lang="tr-TR" sz="1200" dirty="0" err="1">
                <a:solidFill>
                  <a:srgbClr val="737C85"/>
                </a:solidFill>
                <a:highlight>
                  <a:srgbClr val="FFFFFF"/>
                </a:highlight>
                <a:latin typeface="SimSun"/>
                <a:ea typeface="SimSun"/>
                <a:cs typeface="SimSun"/>
                <a:sym typeface="SimSun"/>
              </a:rPr>
              <a:t>Story</a:t>
            </a:r>
            <a:r>
              <a:rPr lang="tr-TR" sz="1200" dirty="0">
                <a:solidFill>
                  <a:srgbClr val="737C85"/>
                </a:solidFill>
                <a:highlight>
                  <a:srgbClr val="FFFFFF"/>
                </a:highlight>
                <a:latin typeface="SimSun"/>
                <a:ea typeface="SimSun"/>
                <a:cs typeface="SimSun"/>
                <a:sym typeface="SimSun"/>
              </a:rPr>
              <a:t> ve </a:t>
            </a:r>
            <a:r>
              <a:rPr lang="tr-TR" sz="1200" dirty="0" err="1">
                <a:solidFill>
                  <a:srgbClr val="737C85"/>
                </a:solidFill>
                <a:highlight>
                  <a:srgbClr val="FFFFFF"/>
                </a:highlight>
                <a:latin typeface="SimSun"/>
                <a:ea typeface="SimSun"/>
                <a:cs typeface="SimSun"/>
                <a:sym typeface="SimSun"/>
              </a:rPr>
              <a:t>epicler</a:t>
            </a:r>
            <a:r>
              <a:rPr lang="tr-TR" sz="1200" dirty="0">
                <a:solidFill>
                  <a:srgbClr val="737C85"/>
                </a:solidFill>
                <a:highlight>
                  <a:srgbClr val="FFFFFF"/>
                </a:highlight>
                <a:latin typeface="SimSun"/>
                <a:ea typeface="SimSun"/>
                <a:cs typeface="SimSun"/>
                <a:sym typeface="SimSun"/>
              </a:rPr>
              <a:t> genellikle müşteri veya müşteri adına ürün sahibi tarafından oluşturulur.</a:t>
            </a:r>
          </a:p>
          <a:p>
            <a:pPr marL="0" lvl="0" indent="0" algn="l" rtl="0">
              <a:lnSpc>
                <a:spcPct val="100000"/>
              </a:lnSpc>
              <a:spcBef>
                <a:spcPts val="0"/>
              </a:spcBef>
              <a:spcAft>
                <a:spcPts val="0"/>
              </a:spcAft>
              <a:buSzPts val="1400"/>
              <a:buNone/>
            </a:pPr>
            <a:r>
              <a:rPr lang="tr-TR" sz="1200" dirty="0">
                <a:solidFill>
                  <a:srgbClr val="737C85"/>
                </a:solidFill>
                <a:highlight>
                  <a:srgbClr val="FFFFFF"/>
                </a:highlight>
                <a:latin typeface="SimSun"/>
                <a:ea typeface="SimSun"/>
                <a:cs typeface="SimSun"/>
                <a:sym typeface="SimSun"/>
              </a:rPr>
              <a:t>Görevler, kullanıcı hikayelerinin küçük işlevsel parçalarıdır.</a:t>
            </a:r>
          </a:p>
          <a:p>
            <a:pPr marL="0" lvl="0" indent="0" algn="l" rtl="0">
              <a:lnSpc>
                <a:spcPct val="100000"/>
              </a:lnSpc>
              <a:spcBef>
                <a:spcPts val="0"/>
              </a:spcBef>
              <a:spcAft>
                <a:spcPts val="0"/>
              </a:spcAft>
              <a:buSzPts val="1400"/>
              <a:buNone/>
            </a:pPr>
            <a:endParaRPr lang="tr-TR" sz="1200" dirty="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dirty="0" err="1">
                <a:solidFill>
                  <a:srgbClr val="737C85"/>
                </a:solidFill>
                <a:highlight>
                  <a:srgbClr val="FFFFFF"/>
                </a:highlight>
                <a:latin typeface="SimSun"/>
                <a:ea typeface="SimSun"/>
                <a:cs typeface="SimSun"/>
                <a:sym typeface="SimSun"/>
              </a:rPr>
              <a:t>Tasks</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are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decomposed</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parts</a:t>
            </a:r>
            <a:r>
              <a:rPr lang="tr-TR" sz="1200" dirty="0">
                <a:solidFill>
                  <a:srgbClr val="737C85"/>
                </a:solidFill>
                <a:highlight>
                  <a:srgbClr val="FFFFFF"/>
                </a:highlight>
                <a:latin typeface="SimSun"/>
                <a:ea typeface="SimSun"/>
                <a:cs typeface="SimSun"/>
                <a:sym typeface="SimSun"/>
              </a:rPr>
              <a:t> of a </a:t>
            </a:r>
            <a:r>
              <a:rPr lang="tr-TR" sz="1200" dirty="0" err="1">
                <a:solidFill>
                  <a:srgbClr val="737C85"/>
                </a:solidFill>
                <a:highlight>
                  <a:srgbClr val="FFFFFF"/>
                </a:highlight>
                <a:latin typeface="SimSun"/>
                <a:ea typeface="SimSun"/>
                <a:cs typeface="SimSun"/>
                <a:sym typeface="SimSun"/>
              </a:rPr>
              <a:t>story</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that</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get</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into</a:t>
            </a:r>
            <a:r>
              <a:rPr lang="tr-TR" sz="1200" dirty="0">
                <a:solidFill>
                  <a:srgbClr val="737C85"/>
                </a:solidFill>
                <a:highlight>
                  <a:srgbClr val="FFFFFF"/>
                </a:highlight>
                <a:latin typeface="SimSun"/>
                <a:ea typeface="SimSun"/>
                <a:cs typeface="SimSun"/>
                <a:sym typeface="SimSun"/>
              </a:rPr>
              <a:t> HOW </a:t>
            </a:r>
            <a:r>
              <a:rPr lang="tr-TR" sz="1200" dirty="0" err="1">
                <a:solidFill>
                  <a:srgbClr val="737C85"/>
                </a:solidFill>
                <a:highlight>
                  <a:srgbClr val="FFFFFF"/>
                </a:highlight>
                <a:latin typeface="SimSun"/>
                <a:ea typeface="SimSun"/>
                <a:cs typeface="SimSun"/>
                <a:sym typeface="SimSun"/>
              </a:rPr>
              <a:t>the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story</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will</a:t>
            </a:r>
            <a:r>
              <a:rPr lang="tr-TR" sz="1200" dirty="0">
                <a:solidFill>
                  <a:srgbClr val="737C85"/>
                </a:solidFill>
                <a:highlight>
                  <a:srgbClr val="FFFFFF"/>
                </a:highlight>
                <a:latin typeface="SimSun"/>
                <a:ea typeface="SimSun"/>
                <a:cs typeface="SimSun"/>
                <a:sym typeface="SimSun"/>
              </a:rPr>
              <a:t> be </a:t>
            </a:r>
            <a:r>
              <a:rPr lang="tr-TR" sz="1200" dirty="0" err="1">
                <a:solidFill>
                  <a:srgbClr val="737C85"/>
                </a:solidFill>
                <a:highlight>
                  <a:srgbClr val="FFFFFF"/>
                </a:highlight>
                <a:latin typeface="SimSun"/>
                <a:ea typeface="SimSun"/>
                <a:cs typeface="SimSun"/>
                <a:sym typeface="SimSun"/>
              </a:rPr>
              <a:t>completed</a:t>
            </a:r>
            <a:r>
              <a:rPr lang="tr-TR" sz="1200" dirty="0">
                <a:solidFill>
                  <a:srgbClr val="737C85"/>
                </a:solidFill>
                <a:highlight>
                  <a:srgbClr val="FFFFFF"/>
                </a:highlight>
                <a:latin typeface="SimSun"/>
                <a:ea typeface="SimSun"/>
                <a:cs typeface="SimSun"/>
                <a:sym typeface="SimSun"/>
              </a:rPr>
              <a:t>. </a:t>
            </a:r>
            <a:endParaRPr sz="1200" dirty="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dirty="0" err="1">
                <a:solidFill>
                  <a:srgbClr val="737C85"/>
                </a:solidFill>
                <a:highlight>
                  <a:srgbClr val="FFFFFF"/>
                </a:highlight>
                <a:latin typeface="SimSun"/>
                <a:ea typeface="SimSun"/>
                <a:cs typeface="SimSun"/>
                <a:sym typeface="SimSun"/>
              </a:rPr>
              <a:t>Tasks</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are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usually</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defined</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by</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the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people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doing</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the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work</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developers</a:t>
            </a:r>
            <a:r>
              <a:rPr lang="tr-TR" sz="1200" dirty="0">
                <a:solidFill>
                  <a:srgbClr val="737C85"/>
                </a:solidFill>
                <a:highlight>
                  <a:srgbClr val="FFFFFF"/>
                </a:highlight>
                <a:latin typeface="SimSun"/>
                <a:ea typeface="SimSun"/>
                <a:cs typeface="SimSun"/>
                <a:sym typeface="SimSun"/>
              </a:rPr>
              <a:t>, QA, </a:t>
            </a:r>
            <a:r>
              <a:rPr lang="tr-TR" sz="1200" dirty="0" err="1">
                <a:solidFill>
                  <a:srgbClr val="737C85"/>
                </a:solidFill>
                <a:highlight>
                  <a:srgbClr val="FFFFFF"/>
                </a:highlight>
                <a:latin typeface="SimSun"/>
                <a:ea typeface="SimSun"/>
                <a:cs typeface="SimSun"/>
                <a:sym typeface="SimSun"/>
              </a:rPr>
              <a:t>etc</a:t>
            </a:r>
            <a:r>
              <a:rPr lang="tr-TR" sz="1200" dirty="0">
                <a:solidFill>
                  <a:srgbClr val="737C85"/>
                </a:solidFill>
                <a:highlight>
                  <a:srgbClr val="FFFFFF"/>
                </a:highlight>
                <a:latin typeface="SimSun"/>
                <a:ea typeface="SimSun"/>
                <a:cs typeface="SimSun"/>
                <a:sym typeface="SimSun"/>
              </a:rPr>
              <a:t>), </a:t>
            </a:r>
            <a:endParaRPr sz="1200" dirty="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dirty="0" err="1">
                <a:solidFill>
                  <a:srgbClr val="737C85"/>
                </a:solidFill>
                <a:highlight>
                  <a:srgbClr val="FFFFFF"/>
                </a:highlight>
                <a:latin typeface="SimSun"/>
                <a:ea typeface="SimSun"/>
                <a:cs typeface="SimSun"/>
                <a:sym typeface="SimSun"/>
              </a:rPr>
              <a:t>whereas</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stories</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and</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epics</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are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generally</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created</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by</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the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customer</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or</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the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product</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owner</a:t>
            </a:r>
            <a:r>
              <a:rPr lang="tr-TR" sz="1200" dirty="0">
                <a:solidFill>
                  <a:srgbClr val="737C85"/>
                </a:solidFill>
                <a:highlight>
                  <a:srgbClr val="FFFFFF"/>
                </a:highlight>
                <a:latin typeface="SimSun"/>
                <a:ea typeface="SimSun"/>
                <a:cs typeface="SimSun"/>
                <a:sym typeface="SimSun"/>
              </a:rPr>
              <a:t> on </a:t>
            </a:r>
            <a:r>
              <a:rPr lang="tr-TR" sz="1200" dirty="0" err="1">
                <a:solidFill>
                  <a:srgbClr val="737C85"/>
                </a:solidFill>
                <a:highlight>
                  <a:srgbClr val="FFFFFF"/>
                </a:highlight>
                <a:latin typeface="SimSun"/>
                <a:ea typeface="SimSun"/>
                <a:cs typeface="SimSun"/>
                <a:sym typeface="SimSun"/>
              </a:rPr>
              <a:t>behalf</a:t>
            </a:r>
            <a:r>
              <a:rPr lang="tr-TR" sz="1200" dirty="0">
                <a:solidFill>
                  <a:srgbClr val="737C85"/>
                </a:solidFill>
                <a:highlight>
                  <a:srgbClr val="FFFFFF"/>
                </a:highlight>
                <a:latin typeface="SimSun"/>
                <a:ea typeface="SimSun"/>
                <a:cs typeface="SimSun"/>
                <a:sym typeface="SimSun"/>
              </a:rPr>
              <a:t> of </a:t>
            </a:r>
            <a:r>
              <a:rPr lang="tr-TR" sz="1200" dirty="0" err="1">
                <a:solidFill>
                  <a:srgbClr val="737C85"/>
                </a:solidFill>
                <a:highlight>
                  <a:srgbClr val="FFFFFF"/>
                </a:highlight>
                <a:latin typeface="SimSun"/>
                <a:ea typeface="SimSun"/>
                <a:cs typeface="SimSun"/>
                <a:sym typeface="SimSun"/>
              </a:rPr>
              <a:t>the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customer</a:t>
            </a:r>
            <a:r>
              <a:rPr lang="tr-TR" sz="1200" dirty="0">
                <a:solidFill>
                  <a:srgbClr val="737C85"/>
                </a:solidFill>
                <a:highlight>
                  <a:srgbClr val="FFFFFF"/>
                </a:highlight>
                <a:latin typeface="SimSun"/>
                <a:ea typeface="SimSun"/>
                <a:cs typeface="SimSun"/>
                <a:sym typeface="SimSun"/>
              </a:rPr>
              <a:t>.</a:t>
            </a:r>
            <a:endParaRPr sz="1200" dirty="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r>
              <a:rPr lang="tr-TR" sz="1200" dirty="0" err="1">
                <a:solidFill>
                  <a:srgbClr val="737C85"/>
                </a:solidFill>
                <a:highlight>
                  <a:srgbClr val="FFFFFF"/>
                </a:highlight>
                <a:latin typeface="SimSun"/>
                <a:ea typeface="SimSun"/>
                <a:cs typeface="SimSun"/>
                <a:sym typeface="SimSun"/>
              </a:rPr>
              <a:t>Tasks</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are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the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small</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functional</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parts</a:t>
            </a:r>
            <a:r>
              <a:rPr lang="tr-TR" sz="1200" dirty="0">
                <a:solidFill>
                  <a:srgbClr val="737C85"/>
                </a:solidFill>
                <a:highlight>
                  <a:srgbClr val="FFFFFF"/>
                </a:highlight>
                <a:latin typeface="SimSun"/>
                <a:ea typeface="SimSun"/>
                <a:cs typeface="SimSun"/>
                <a:sym typeface="SimSun"/>
              </a:rPr>
              <a:t> of </a:t>
            </a:r>
            <a:r>
              <a:rPr lang="tr-TR" sz="1200" dirty="0" err="1">
                <a:solidFill>
                  <a:srgbClr val="737C85"/>
                </a:solidFill>
                <a:highlight>
                  <a:srgbClr val="FFFFFF"/>
                </a:highlight>
                <a:latin typeface="SimSun"/>
                <a:ea typeface="SimSun"/>
                <a:cs typeface="SimSun"/>
                <a:sym typeface="SimSun"/>
              </a:rPr>
              <a:t>the</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user</a:t>
            </a:r>
            <a:r>
              <a:rPr lang="tr-TR" sz="1200" dirty="0">
                <a:solidFill>
                  <a:srgbClr val="737C85"/>
                </a:solidFill>
                <a:highlight>
                  <a:srgbClr val="FFFFFF"/>
                </a:highlight>
                <a:latin typeface="SimSun"/>
                <a:ea typeface="SimSun"/>
                <a:cs typeface="SimSun"/>
                <a:sym typeface="SimSun"/>
              </a:rPr>
              <a:t> </a:t>
            </a:r>
            <a:r>
              <a:rPr lang="tr-TR" sz="1200" dirty="0" err="1">
                <a:solidFill>
                  <a:srgbClr val="737C85"/>
                </a:solidFill>
                <a:highlight>
                  <a:srgbClr val="FFFFFF"/>
                </a:highlight>
                <a:latin typeface="SimSun"/>
                <a:ea typeface="SimSun"/>
                <a:cs typeface="SimSun"/>
                <a:sym typeface="SimSun"/>
              </a:rPr>
              <a:t>strories</a:t>
            </a:r>
            <a:r>
              <a:rPr lang="tr-TR" sz="1200" dirty="0">
                <a:solidFill>
                  <a:srgbClr val="737C85"/>
                </a:solidFill>
                <a:highlight>
                  <a:srgbClr val="FFFFFF"/>
                </a:highlight>
                <a:latin typeface="SimSun"/>
                <a:ea typeface="SimSun"/>
                <a:cs typeface="SimSun"/>
                <a:sym typeface="SimSun"/>
              </a:rPr>
              <a:t> </a:t>
            </a:r>
          </a:p>
          <a:p>
            <a:pPr marL="0" lvl="0" indent="0" algn="l" rtl="0">
              <a:lnSpc>
                <a:spcPct val="100000"/>
              </a:lnSpc>
              <a:spcBef>
                <a:spcPts val="0"/>
              </a:spcBef>
              <a:spcAft>
                <a:spcPts val="0"/>
              </a:spcAft>
              <a:buSzPts val="1400"/>
              <a:buNone/>
            </a:pPr>
            <a:endParaRPr lang="tr-TR" sz="1200" dirty="0">
              <a:solidFill>
                <a:srgbClr val="737C85"/>
              </a:solidFill>
              <a:highlight>
                <a:srgbClr val="FFFFFF"/>
              </a:highlight>
              <a:latin typeface="SimSun"/>
              <a:ea typeface="SimSun"/>
              <a:cs typeface="SimSun"/>
              <a:sym typeface="SimSun"/>
            </a:endParaRPr>
          </a:p>
          <a:p>
            <a:pPr marL="0" lvl="0" indent="0" algn="l" rtl="0">
              <a:lnSpc>
                <a:spcPct val="100000"/>
              </a:lnSpc>
              <a:spcBef>
                <a:spcPts val="0"/>
              </a:spcBef>
              <a:spcAft>
                <a:spcPts val="0"/>
              </a:spcAft>
              <a:buSzPts val="1400"/>
              <a:buNone/>
            </a:pPr>
            <a:endParaRPr sz="1200" dirty="0">
              <a:solidFill>
                <a:srgbClr val="737C85"/>
              </a:solidFill>
              <a:highlight>
                <a:srgbClr val="FFFFFF"/>
              </a:highlight>
              <a:latin typeface="SimSun"/>
              <a:ea typeface="SimSun"/>
              <a:cs typeface="SimSun"/>
              <a:sym typeface="SimSu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880c0c7e2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6" name="Google Shape;986;g880c0c7e24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İşte bir örnek;</a:t>
            </a:r>
          </a:p>
          <a:p>
            <a:pPr marL="0" lvl="0" indent="0" algn="l" rtl="0">
              <a:lnSpc>
                <a:spcPct val="100000"/>
              </a:lnSpc>
              <a:spcBef>
                <a:spcPts val="0"/>
              </a:spcBef>
              <a:spcAft>
                <a:spcPts val="0"/>
              </a:spcAft>
              <a:buSzPts val="1400"/>
              <a:buNone/>
            </a:pPr>
            <a:r>
              <a:rPr lang="tr-TR" dirty="0"/>
              <a:t>parti vereceğim. </a:t>
            </a:r>
          </a:p>
          <a:p>
            <a:pPr marL="0" lvl="0" indent="0" algn="l" rtl="0">
              <a:lnSpc>
                <a:spcPct val="100000"/>
              </a:lnSpc>
              <a:spcBef>
                <a:spcPts val="0"/>
              </a:spcBef>
              <a:spcAft>
                <a:spcPts val="0"/>
              </a:spcAft>
              <a:buSzPts val="1400"/>
              <a:buNone/>
            </a:pPr>
            <a:r>
              <a:rPr lang="tr-TR" dirty="0"/>
              <a:t>Bu destansı, bu konuyu hazırlamak için küçük parçalara ayırabilirim.</a:t>
            </a:r>
          </a:p>
          <a:p>
            <a:pPr marL="0" lvl="0" indent="0" algn="l" rtl="0">
              <a:lnSpc>
                <a:spcPct val="100000"/>
              </a:lnSpc>
              <a:spcBef>
                <a:spcPts val="0"/>
              </a:spcBef>
              <a:spcAft>
                <a:spcPts val="0"/>
              </a:spcAft>
              <a:buSzPts val="1400"/>
              <a:buNone/>
            </a:pPr>
            <a:r>
              <a:rPr lang="tr-TR" dirty="0"/>
              <a:t>Bu örnekte 3 hikaye var.</a:t>
            </a:r>
          </a:p>
          <a:p>
            <a:pPr marL="0" lvl="0" indent="0" algn="l" rtl="0">
              <a:lnSpc>
                <a:spcPct val="100000"/>
              </a:lnSpc>
              <a:spcBef>
                <a:spcPts val="0"/>
              </a:spcBef>
              <a:spcAft>
                <a:spcPts val="0"/>
              </a:spcAft>
              <a:buSzPts val="1400"/>
              <a:buNone/>
            </a:pPr>
            <a:r>
              <a:rPr lang="tr-TR" dirty="0"/>
              <a:t>Birincisi;</a:t>
            </a:r>
          </a:p>
          <a:p>
            <a:pPr marL="0" lvl="0" indent="0" algn="l" rtl="0">
              <a:lnSpc>
                <a:spcPct val="100000"/>
              </a:lnSpc>
              <a:spcBef>
                <a:spcPts val="0"/>
              </a:spcBef>
              <a:spcAft>
                <a:spcPts val="0"/>
              </a:spcAft>
              <a:buSzPts val="1400"/>
              <a:buNone/>
            </a:pPr>
            <a:r>
              <a:rPr lang="tr-TR" dirty="0"/>
              <a:t>Bir parti sahibi olarak, partiye hazır olmak için alışverişe gitmeliyim.</a:t>
            </a:r>
          </a:p>
          <a:p>
            <a:pPr marL="0" lvl="0" indent="0" algn="l" rtl="0">
              <a:lnSpc>
                <a:spcPct val="100000"/>
              </a:lnSpc>
              <a:spcBef>
                <a:spcPts val="0"/>
              </a:spcBef>
              <a:spcAft>
                <a:spcPts val="0"/>
              </a:spcAft>
              <a:buSzPts val="1400"/>
              <a:buNone/>
            </a:pPr>
            <a:r>
              <a:rPr lang="tr-TR" dirty="0"/>
              <a:t>Ve ilk kullanıcı hikayesi için görevler; </a:t>
            </a:r>
          </a:p>
          <a:p>
            <a:pPr marL="0" lvl="0" indent="0" algn="l" rtl="0">
              <a:lnSpc>
                <a:spcPct val="100000"/>
              </a:lnSpc>
              <a:spcBef>
                <a:spcPts val="0"/>
              </a:spcBef>
              <a:spcAft>
                <a:spcPts val="0"/>
              </a:spcAft>
              <a:buSzPts val="1400"/>
              <a:buNone/>
            </a:pPr>
            <a:r>
              <a:rPr lang="tr-TR" dirty="0"/>
              <a:t>Yemek pişirmek için hammadde alacağım ve misafirlere hediye alacağım.</a:t>
            </a:r>
          </a:p>
          <a:p>
            <a:pPr marL="0" lvl="0" indent="0" algn="l" rtl="0">
              <a:lnSpc>
                <a:spcPct val="100000"/>
              </a:lnSpc>
              <a:spcBef>
                <a:spcPts val="0"/>
              </a:spcBef>
              <a:spcAft>
                <a:spcPts val="0"/>
              </a:spcAft>
              <a:buSzPts val="1400"/>
              <a:buNone/>
            </a:pPr>
            <a:r>
              <a:rPr lang="tr-TR" dirty="0"/>
              <a:t>İkinci;</a:t>
            </a:r>
          </a:p>
          <a:p>
            <a:pPr marL="0" lvl="0" indent="0" algn="l" rtl="0">
              <a:lnSpc>
                <a:spcPct val="100000"/>
              </a:lnSpc>
              <a:spcBef>
                <a:spcPts val="0"/>
              </a:spcBef>
              <a:spcAft>
                <a:spcPts val="0"/>
              </a:spcAft>
              <a:buSzPts val="1400"/>
              <a:buNone/>
            </a:pPr>
            <a:r>
              <a:rPr lang="tr-TR" dirty="0"/>
              <a:t>Parti sahibi olarak evi dekore etmeliyim görevler şunlardır:</a:t>
            </a:r>
          </a:p>
          <a:p>
            <a:pPr marL="0" lvl="0" indent="0" algn="l" rtl="0">
              <a:lnSpc>
                <a:spcPct val="100000"/>
              </a:lnSpc>
              <a:spcBef>
                <a:spcPts val="0"/>
              </a:spcBef>
              <a:spcAft>
                <a:spcPts val="0"/>
              </a:spcAft>
              <a:buSzPts val="1400"/>
              <a:buNone/>
            </a:pPr>
            <a:r>
              <a:rPr lang="tr-TR" dirty="0"/>
              <a:t>ve üçüncüsü:</a:t>
            </a:r>
          </a:p>
          <a:p>
            <a:pPr marL="0" lvl="0" indent="0" algn="l" rtl="0">
              <a:lnSpc>
                <a:spcPct val="100000"/>
              </a:lnSpc>
              <a:spcBef>
                <a:spcPts val="0"/>
              </a:spcBef>
              <a:spcAft>
                <a:spcPts val="0"/>
              </a:spcAft>
              <a:buSzPts val="1400"/>
              <a:buNone/>
            </a:pPr>
            <a:r>
              <a:rPr lang="tr-TR" dirty="0"/>
              <a:t>Bir parti sahibi olarak yemek hazırlamalı ve yemek pişirmeliyim. Görevler şunlardır:</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a:t>Here is a </a:t>
            </a:r>
            <a:r>
              <a:rPr lang="tr-TR" dirty="0" err="1"/>
              <a:t>sample</a:t>
            </a:r>
            <a:r>
              <a:rPr lang="tr-TR" dirty="0"/>
              <a:t> ;</a:t>
            </a:r>
            <a:endParaRPr dirty="0"/>
          </a:p>
          <a:p>
            <a:pPr marL="0" lvl="0" indent="0" algn="l" rtl="0">
              <a:lnSpc>
                <a:spcPct val="100000"/>
              </a:lnSpc>
              <a:spcBef>
                <a:spcPts val="0"/>
              </a:spcBef>
              <a:spcAft>
                <a:spcPts val="0"/>
              </a:spcAft>
              <a:buSzPts val="1400"/>
              <a:buNone/>
            </a:pPr>
            <a:r>
              <a:rPr lang="tr-TR" dirty="0"/>
              <a:t>I </a:t>
            </a:r>
            <a:r>
              <a:rPr lang="tr-TR" dirty="0" err="1"/>
              <a:t>will</a:t>
            </a:r>
            <a:r>
              <a:rPr lang="tr-TR" dirty="0"/>
              <a:t> </a:t>
            </a:r>
            <a:r>
              <a:rPr lang="tr-TR" dirty="0" err="1"/>
              <a:t>give</a:t>
            </a:r>
            <a:r>
              <a:rPr lang="tr-TR" dirty="0"/>
              <a:t> a </a:t>
            </a:r>
            <a:r>
              <a:rPr lang="tr-TR" dirty="0" err="1"/>
              <a:t>party</a:t>
            </a:r>
            <a:r>
              <a:rPr lang="tr-TR" dirty="0"/>
              <a:t>. </a:t>
            </a:r>
            <a:r>
              <a:rPr lang="tr-TR" dirty="0" err="1"/>
              <a:t>This</a:t>
            </a:r>
            <a:r>
              <a:rPr lang="tr-TR" dirty="0"/>
              <a:t> is </a:t>
            </a:r>
            <a:r>
              <a:rPr lang="tr-TR" dirty="0" err="1"/>
              <a:t>epic</a:t>
            </a:r>
            <a:r>
              <a:rPr lang="tr-TR" dirty="0"/>
              <a:t>, I can </a:t>
            </a:r>
            <a:r>
              <a:rPr lang="tr-TR" dirty="0" err="1"/>
              <a:t>broke</a:t>
            </a:r>
            <a:r>
              <a:rPr lang="tr-TR" dirty="0"/>
              <a:t> </a:t>
            </a:r>
            <a:r>
              <a:rPr lang="tr-TR" dirty="0" err="1"/>
              <a:t>down</a:t>
            </a:r>
            <a:r>
              <a:rPr lang="tr-TR" dirty="0"/>
              <a:t> </a:t>
            </a:r>
            <a:r>
              <a:rPr lang="tr-TR" dirty="0" err="1"/>
              <a:t>this</a:t>
            </a:r>
            <a:r>
              <a:rPr lang="tr-TR" dirty="0"/>
              <a:t> </a:t>
            </a:r>
            <a:r>
              <a:rPr lang="tr-TR" dirty="0" err="1"/>
              <a:t>issue</a:t>
            </a:r>
            <a:r>
              <a:rPr lang="tr-TR" dirty="0"/>
              <a:t> </a:t>
            </a:r>
            <a:r>
              <a:rPr lang="tr-TR" dirty="0" err="1"/>
              <a:t>into</a:t>
            </a:r>
            <a:r>
              <a:rPr lang="tr-TR" dirty="0"/>
              <a:t> </a:t>
            </a:r>
            <a:r>
              <a:rPr lang="tr-TR" dirty="0" err="1"/>
              <a:t>small</a:t>
            </a:r>
            <a:r>
              <a:rPr lang="tr-TR" dirty="0"/>
              <a:t> </a:t>
            </a:r>
            <a:r>
              <a:rPr lang="tr-TR" dirty="0" err="1"/>
              <a:t>pieces</a:t>
            </a:r>
            <a:r>
              <a:rPr lang="tr-TR" dirty="0"/>
              <a:t> </a:t>
            </a:r>
            <a:r>
              <a:rPr lang="tr-TR" dirty="0" err="1"/>
              <a:t>to</a:t>
            </a:r>
            <a:r>
              <a:rPr lang="tr-TR" dirty="0"/>
              <a:t> </a:t>
            </a:r>
            <a:r>
              <a:rPr lang="tr-TR" dirty="0" err="1"/>
              <a:t>prepare</a:t>
            </a:r>
            <a:r>
              <a:rPr lang="tr-TR" dirty="0"/>
              <a:t> it.</a:t>
            </a:r>
            <a:endParaRPr dirty="0"/>
          </a:p>
          <a:p>
            <a:pPr marL="0" lvl="0" indent="0" algn="l" rtl="0">
              <a:lnSpc>
                <a:spcPct val="100000"/>
              </a:lnSpc>
              <a:spcBef>
                <a:spcPts val="0"/>
              </a:spcBef>
              <a:spcAft>
                <a:spcPts val="0"/>
              </a:spcAft>
              <a:buSzPts val="1400"/>
              <a:buNone/>
            </a:pPr>
            <a:r>
              <a:rPr lang="tr-TR" dirty="0" err="1"/>
              <a:t>There</a:t>
            </a:r>
            <a:r>
              <a:rPr lang="tr-TR" dirty="0"/>
              <a:t> </a:t>
            </a:r>
            <a:r>
              <a:rPr lang="tr-TR" dirty="0" err="1"/>
              <a:t>are</a:t>
            </a:r>
            <a:r>
              <a:rPr lang="tr-TR" dirty="0"/>
              <a:t> 3 </a:t>
            </a:r>
            <a:r>
              <a:rPr lang="tr-TR" dirty="0" err="1"/>
              <a:t>stories</a:t>
            </a:r>
            <a:r>
              <a:rPr lang="tr-TR" dirty="0"/>
              <a:t> in </a:t>
            </a:r>
            <a:r>
              <a:rPr lang="tr-TR" dirty="0" err="1"/>
              <a:t>this</a:t>
            </a:r>
            <a:r>
              <a:rPr lang="tr-TR" dirty="0"/>
              <a:t> </a:t>
            </a:r>
            <a:r>
              <a:rPr lang="tr-TR" dirty="0" err="1"/>
              <a:t>example</a:t>
            </a:r>
            <a:r>
              <a:rPr lang="tr-TR"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First </a:t>
            </a:r>
            <a:r>
              <a:rPr lang="tr-TR" dirty="0" err="1"/>
              <a:t>one</a:t>
            </a:r>
            <a:r>
              <a:rPr lang="tr-TR" dirty="0"/>
              <a:t>;</a:t>
            </a:r>
            <a:endParaRPr dirty="0"/>
          </a:p>
          <a:p>
            <a:pPr marL="0" lvl="0" indent="0" algn="l" rtl="0">
              <a:lnSpc>
                <a:spcPct val="100000"/>
              </a:lnSpc>
              <a:spcBef>
                <a:spcPts val="0"/>
              </a:spcBef>
              <a:spcAft>
                <a:spcPts val="0"/>
              </a:spcAft>
              <a:buSzPts val="1400"/>
              <a:buNone/>
            </a:pPr>
            <a:r>
              <a:rPr lang="tr-TR" dirty="0"/>
              <a:t>As a </a:t>
            </a:r>
            <a:r>
              <a:rPr lang="tr-TR" dirty="0" err="1"/>
              <a:t>party</a:t>
            </a:r>
            <a:r>
              <a:rPr lang="tr-TR" dirty="0"/>
              <a:t> </a:t>
            </a:r>
            <a:r>
              <a:rPr lang="tr-TR" dirty="0" err="1"/>
              <a:t>owner</a:t>
            </a:r>
            <a:r>
              <a:rPr lang="tr-TR" dirty="0"/>
              <a:t>, I </a:t>
            </a:r>
            <a:r>
              <a:rPr lang="tr-TR" dirty="0" err="1"/>
              <a:t>should</a:t>
            </a:r>
            <a:r>
              <a:rPr lang="tr-TR" dirty="0"/>
              <a:t> </a:t>
            </a:r>
            <a:r>
              <a:rPr lang="tr-TR" dirty="0" err="1"/>
              <a:t>go</a:t>
            </a:r>
            <a:r>
              <a:rPr lang="tr-TR" dirty="0"/>
              <a:t> </a:t>
            </a:r>
            <a:r>
              <a:rPr lang="tr-TR" dirty="0" err="1"/>
              <a:t>to</a:t>
            </a:r>
            <a:r>
              <a:rPr lang="tr-TR" dirty="0"/>
              <a:t> </a:t>
            </a:r>
            <a:r>
              <a:rPr lang="tr-TR" dirty="0" err="1"/>
              <a:t>shopping</a:t>
            </a:r>
            <a:r>
              <a:rPr lang="tr-TR" dirty="0"/>
              <a:t> </a:t>
            </a:r>
            <a:r>
              <a:rPr lang="tr-TR" dirty="0" err="1"/>
              <a:t>to</a:t>
            </a:r>
            <a:r>
              <a:rPr lang="tr-TR" dirty="0"/>
              <a:t> be </a:t>
            </a:r>
            <a:r>
              <a:rPr lang="tr-TR" dirty="0" err="1"/>
              <a:t>ready</a:t>
            </a:r>
            <a:r>
              <a:rPr lang="tr-TR" dirty="0"/>
              <a:t> </a:t>
            </a:r>
            <a:r>
              <a:rPr lang="tr-TR" dirty="0" err="1"/>
              <a:t>for</a:t>
            </a:r>
            <a:r>
              <a:rPr lang="tr-TR" dirty="0"/>
              <a:t> </a:t>
            </a:r>
            <a:r>
              <a:rPr lang="tr-TR" dirty="0" err="1"/>
              <a:t>the</a:t>
            </a:r>
            <a:r>
              <a:rPr lang="tr-TR" dirty="0"/>
              <a:t> </a:t>
            </a:r>
            <a:r>
              <a:rPr lang="tr-TR" dirty="0" err="1"/>
              <a:t>party</a:t>
            </a:r>
            <a:r>
              <a:rPr lang="tr-TR" dirty="0"/>
              <a:t>.</a:t>
            </a:r>
            <a:endParaRPr dirty="0"/>
          </a:p>
          <a:p>
            <a:pPr marL="0" lvl="0" indent="0" algn="l" rtl="0">
              <a:lnSpc>
                <a:spcPct val="100000"/>
              </a:lnSpc>
              <a:spcBef>
                <a:spcPts val="0"/>
              </a:spcBef>
              <a:spcAft>
                <a:spcPts val="0"/>
              </a:spcAft>
              <a:buSzPts val="1400"/>
              <a:buNone/>
            </a:pPr>
            <a:r>
              <a:rPr lang="tr-TR" dirty="0" err="1"/>
              <a:t>And</a:t>
            </a:r>
            <a:r>
              <a:rPr lang="tr-TR" dirty="0"/>
              <a:t> </a:t>
            </a:r>
            <a:r>
              <a:rPr lang="tr-TR" dirty="0" err="1"/>
              <a:t>the</a:t>
            </a:r>
            <a:r>
              <a:rPr lang="tr-TR" dirty="0"/>
              <a:t> </a:t>
            </a:r>
            <a:r>
              <a:rPr lang="tr-TR" dirty="0" err="1"/>
              <a:t>tasks</a:t>
            </a:r>
            <a:r>
              <a:rPr lang="tr-TR" dirty="0"/>
              <a:t> </a:t>
            </a:r>
            <a:r>
              <a:rPr lang="tr-TR" dirty="0" err="1"/>
              <a:t>for</a:t>
            </a:r>
            <a:r>
              <a:rPr lang="tr-TR" dirty="0"/>
              <a:t> </a:t>
            </a:r>
            <a:r>
              <a:rPr lang="tr-TR" dirty="0" err="1"/>
              <a:t>the</a:t>
            </a:r>
            <a:r>
              <a:rPr lang="tr-TR" dirty="0"/>
              <a:t> </a:t>
            </a:r>
            <a:r>
              <a:rPr lang="tr-TR" dirty="0" err="1"/>
              <a:t>first</a:t>
            </a:r>
            <a:r>
              <a:rPr lang="tr-TR" dirty="0"/>
              <a:t> </a:t>
            </a:r>
            <a:r>
              <a:rPr lang="tr-TR" dirty="0" err="1"/>
              <a:t>user</a:t>
            </a:r>
            <a:r>
              <a:rPr lang="tr-TR" dirty="0"/>
              <a:t> </a:t>
            </a:r>
            <a:r>
              <a:rPr lang="tr-TR" dirty="0" err="1"/>
              <a:t>story</a:t>
            </a:r>
            <a:r>
              <a:rPr lang="tr-TR" dirty="0"/>
              <a:t> </a:t>
            </a:r>
            <a:r>
              <a:rPr lang="tr-TR" dirty="0" err="1"/>
              <a:t>are</a:t>
            </a:r>
            <a:r>
              <a:rPr lang="tr-TR" dirty="0"/>
              <a:t>; I </a:t>
            </a:r>
            <a:r>
              <a:rPr lang="tr-TR" dirty="0" err="1"/>
              <a:t>will</a:t>
            </a:r>
            <a:r>
              <a:rPr lang="tr-TR" dirty="0"/>
              <a:t> buy </a:t>
            </a:r>
            <a:r>
              <a:rPr lang="tr-TR" dirty="0" err="1"/>
              <a:t>raw</a:t>
            </a:r>
            <a:r>
              <a:rPr lang="tr-TR" dirty="0"/>
              <a:t> </a:t>
            </a:r>
            <a:r>
              <a:rPr lang="tr-TR" dirty="0" err="1"/>
              <a:t>materials</a:t>
            </a:r>
            <a:r>
              <a:rPr lang="tr-TR" dirty="0"/>
              <a:t> </a:t>
            </a:r>
            <a:r>
              <a:rPr lang="tr-TR" dirty="0" err="1"/>
              <a:t>for</a:t>
            </a:r>
            <a:r>
              <a:rPr lang="tr-TR" dirty="0"/>
              <a:t> </a:t>
            </a:r>
            <a:r>
              <a:rPr lang="tr-TR" dirty="0" err="1"/>
              <a:t>cooking</a:t>
            </a:r>
            <a:r>
              <a:rPr lang="tr-TR" dirty="0"/>
              <a:t> </a:t>
            </a:r>
            <a:r>
              <a:rPr lang="tr-TR" dirty="0" err="1"/>
              <a:t>and</a:t>
            </a:r>
            <a:r>
              <a:rPr lang="tr-TR" dirty="0"/>
              <a:t> I </a:t>
            </a:r>
            <a:r>
              <a:rPr lang="tr-TR" dirty="0" err="1"/>
              <a:t>will</a:t>
            </a:r>
            <a:r>
              <a:rPr lang="tr-TR" dirty="0"/>
              <a:t> buy </a:t>
            </a:r>
            <a:r>
              <a:rPr lang="tr-TR" dirty="0" err="1"/>
              <a:t>gift</a:t>
            </a:r>
            <a:r>
              <a:rPr lang="tr-TR" dirty="0"/>
              <a:t> </a:t>
            </a:r>
            <a:r>
              <a:rPr lang="tr-TR" dirty="0" err="1"/>
              <a:t>for</a:t>
            </a:r>
            <a:r>
              <a:rPr lang="tr-TR" dirty="0"/>
              <a:t> </a:t>
            </a:r>
            <a:r>
              <a:rPr lang="tr-TR" dirty="0" err="1"/>
              <a:t>the</a:t>
            </a:r>
            <a:r>
              <a:rPr lang="tr-TR" dirty="0"/>
              <a:t> </a:t>
            </a:r>
            <a:r>
              <a:rPr lang="tr-TR" dirty="0" err="1"/>
              <a:t>guests</a:t>
            </a:r>
            <a:r>
              <a:rPr lang="tr-TR" dirty="0"/>
              <a:t>.</a:t>
            </a:r>
            <a:endParaRPr dirty="0"/>
          </a:p>
          <a:p>
            <a:pPr marL="0" lvl="0" indent="0" algn="l" rtl="0">
              <a:lnSpc>
                <a:spcPct val="100000"/>
              </a:lnSpc>
              <a:spcBef>
                <a:spcPts val="0"/>
              </a:spcBef>
              <a:spcAft>
                <a:spcPts val="0"/>
              </a:spcAft>
              <a:buSzPts val="1400"/>
              <a:buNone/>
            </a:pPr>
            <a:r>
              <a:rPr lang="tr-TR" dirty="0"/>
              <a:t>Second </a:t>
            </a:r>
            <a:r>
              <a:rPr lang="tr-TR" dirty="0" err="1"/>
              <a:t>one</a:t>
            </a:r>
            <a:r>
              <a:rPr lang="tr-TR" dirty="0"/>
              <a:t>;</a:t>
            </a:r>
            <a:endParaRPr dirty="0"/>
          </a:p>
          <a:p>
            <a:pPr marL="0" lvl="0" indent="0" algn="l" rtl="0">
              <a:lnSpc>
                <a:spcPct val="100000"/>
              </a:lnSpc>
              <a:spcBef>
                <a:spcPts val="0"/>
              </a:spcBef>
              <a:spcAft>
                <a:spcPts val="0"/>
              </a:spcAft>
              <a:buSzPts val="1400"/>
              <a:buNone/>
            </a:pPr>
            <a:r>
              <a:rPr lang="tr-TR" dirty="0"/>
              <a:t>As a </a:t>
            </a:r>
            <a:r>
              <a:rPr lang="tr-TR" dirty="0" err="1"/>
              <a:t>party</a:t>
            </a:r>
            <a:r>
              <a:rPr lang="tr-TR" dirty="0"/>
              <a:t> </a:t>
            </a:r>
            <a:r>
              <a:rPr lang="tr-TR" dirty="0" err="1"/>
              <a:t>owner</a:t>
            </a:r>
            <a:r>
              <a:rPr lang="tr-TR" dirty="0"/>
              <a:t> I </a:t>
            </a:r>
            <a:r>
              <a:rPr lang="tr-TR" dirty="0" err="1"/>
              <a:t>should</a:t>
            </a:r>
            <a:r>
              <a:rPr lang="tr-TR" dirty="0"/>
              <a:t> </a:t>
            </a:r>
            <a:r>
              <a:rPr lang="tr-TR" dirty="0" err="1"/>
              <a:t>decorate</a:t>
            </a:r>
            <a:r>
              <a:rPr lang="tr-TR" dirty="0"/>
              <a:t> </a:t>
            </a:r>
            <a:r>
              <a:rPr lang="tr-TR" dirty="0" err="1"/>
              <a:t>the</a:t>
            </a:r>
            <a:r>
              <a:rPr lang="tr-TR" dirty="0"/>
              <a:t> </a:t>
            </a:r>
            <a:r>
              <a:rPr lang="tr-TR" dirty="0" err="1"/>
              <a:t>house</a:t>
            </a:r>
            <a:r>
              <a:rPr lang="tr-TR" dirty="0"/>
              <a:t> </a:t>
            </a:r>
            <a:r>
              <a:rPr lang="tr-TR" dirty="0" err="1"/>
              <a:t>tasks</a:t>
            </a:r>
            <a:r>
              <a:rPr lang="tr-TR" dirty="0"/>
              <a:t> </a:t>
            </a:r>
            <a:r>
              <a:rPr lang="tr-TR" dirty="0" err="1"/>
              <a:t>are</a:t>
            </a:r>
            <a:r>
              <a:rPr lang="tr-TR" dirty="0"/>
              <a:t> :</a:t>
            </a:r>
            <a:endParaRPr dirty="0"/>
          </a:p>
          <a:p>
            <a:pPr marL="0" lvl="0" indent="0" algn="l" rtl="0">
              <a:lnSpc>
                <a:spcPct val="100000"/>
              </a:lnSpc>
              <a:spcBef>
                <a:spcPts val="0"/>
              </a:spcBef>
              <a:spcAft>
                <a:spcPts val="0"/>
              </a:spcAft>
              <a:buSzPts val="1400"/>
              <a:buNone/>
            </a:pPr>
            <a:r>
              <a:rPr lang="tr-TR" dirty="0" err="1"/>
              <a:t>and</a:t>
            </a:r>
            <a:r>
              <a:rPr lang="tr-TR" dirty="0"/>
              <a:t> </a:t>
            </a:r>
            <a:r>
              <a:rPr lang="tr-TR" dirty="0" err="1"/>
              <a:t>the</a:t>
            </a:r>
            <a:r>
              <a:rPr lang="tr-TR" dirty="0"/>
              <a:t> </a:t>
            </a:r>
            <a:r>
              <a:rPr lang="tr-TR" dirty="0" err="1"/>
              <a:t>third</a:t>
            </a:r>
            <a:r>
              <a:rPr lang="tr-TR" dirty="0"/>
              <a:t> </a:t>
            </a:r>
            <a:r>
              <a:rPr lang="tr-TR" dirty="0" err="1"/>
              <a:t>one</a:t>
            </a:r>
            <a:r>
              <a:rPr lang="tr-TR" dirty="0"/>
              <a:t>:</a:t>
            </a:r>
            <a:endParaRPr dirty="0"/>
          </a:p>
          <a:p>
            <a:pPr marL="0" lvl="0" indent="0" algn="l" rtl="0">
              <a:lnSpc>
                <a:spcPct val="100000"/>
              </a:lnSpc>
              <a:spcBef>
                <a:spcPts val="0"/>
              </a:spcBef>
              <a:spcAft>
                <a:spcPts val="0"/>
              </a:spcAft>
              <a:buSzPts val="1400"/>
              <a:buNone/>
            </a:pPr>
            <a:r>
              <a:rPr lang="tr-TR" dirty="0"/>
              <a:t>As a </a:t>
            </a:r>
            <a:r>
              <a:rPr lang="tr-TR" dirty="0" err="1"/>
              <a:t>party</a:t>
            </a:r>
            <a:r>
              <a:rPr lang="tr-TR" dirty="0"/>
              <a:t> </a:t>
            </a:r>
            <a:r>
              <a:rPr lang="tr-TR" dirty="0" err="1"/>
              <a:t>owner</a:t>
            </a:r>
            <a:r>
              <a:rPr lang="tr-TR" dirty="0"/>
              <a:t> I </a:t>
            </a:r>
            <a:r>
              <a:rPr lang="tr-TR" dirty="0" err="1"/>
              <a:t>should</a:t>
            </a:r>
            <a:r>
              <a:rPr lang="tr-TR" dirty="0"/>
              <a:t> </a:t>
            </a:r>
            <a:r>
              <a:rPr lang="tr-TR" dirty="0" err="1"/>
              <a:t>prepare</a:t>
            </a:r>
            <a:r>
              <a:rPr lang="tr-TR" dirty="0"/>
              <a:t> </a:t>
            </a:r>
            <a:r>
              <a:rPr lang="tr-TR" dirty="0" err="1"/>
              <a:t>meals</a:t>
            </a:r>
            <a:r>
              <a:rPr lang="tr-TR" dirty="0"/>
              <a:t> </a:t>
            </a:r>
            <a:r>
              <a:rPr lang="tr-TR" dirty="0" err="1"/>
              <a:t>and</a:t>
            </a:r>
            <a:r>
              <a:rPr lang="tr-TR" dirty="0"/>
              <a:t> </a:t>
            </a:r>
            <a:r>
              <a:rPr lang="tr-TR" dirty="0" err="1"/>
              <a:t>make</a:t>
            </a:r>
            <a:r>
              <a:rPr lang="tr-TR" dirty="0"/>
              <a:t> </a:t>
            </a:r>
            <a:r>
              <a:rPr lang="tr-TR" dirty="0" err="1"/>
              <a:t>the</a:t>
            </a:r>
            <a:r>
              <a:rPr lang="tr-TR" dirty="0"/>
              <a:t> </a:t>
            </a:r>
            <a:r>
              <a:rPr lang="tr-TR" dirty="0" err="1"/>
              <a:t>cooking</a:t>
            </a:r>
            <a:endParaRPr dirty="0"/>
          </a:p>
          <a:p>
            <a:pPr marL="0" lvl="0" indent="0" algn="l" rtl="0">
              <a:lnSpc>
                <a:spcPct val="100000"/>
              </a:lnSpc>
              <a:spcBef>
                <a:spcPts val="0"/>
              </a:spcBef>
              <a:spcAft>
                <a:spcPts val="0"/>
              </a:spcAft>
              <a:buSzPts val="1400"/>
              <a:buNone/>
            </a:pPr>
            <a:r>
              <a:rPr lang="tr-TR" dirty="0" err="1"/>
              <a:t>The</a:t>
            </a:r>
            <a:r>
              <a:rPr lang="tr-TR" dirty="0"/>
              <a:t> </a:t>
            </a:r>
            <a:r>
              <a:rPr lang="tr-TR" dirty="0" err="1"/>
              <a:t>tasks</a:t>
            </a:r>
            <a:r>
              <a:rPr lang="tr-TR" dirty="0"/>
              <a:t> </a:t>
            </a:r>
            <a:r>
              <a:rPr lang="tr-TR" dirty="0" err="1"/>
              <a:t>are</a:t>
            </a:r>
            <a:r>
              <a:rPr lang="tr-TR"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880c0c7e24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6" name="Google Shape;1006;g880c0c7e24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Proje yönetimi söz konusu olduğunda, büyük soru her zaman “Bu ne kadar sürecek?”</a:t>
            </a:r>
            <a:r>
              <a:rPr lang="tr-TR" sz="1400" dirty="0" err="1">
                <a:solidFill>
                  <a:srgbClr val="091E42"/>
                </a:solidFill>
                <a:highlight>
                  <a:srgbClr val="FFFFFF"/>
                </a:highlight>
                <a:latin typeface="Roboto"/>
                <a:ea typeface="Roboto"/>
                <a:cs typeface="Roboto"/>
                <a:sym typeface="Roboto"/>
              </a:rPr>
              <a:t>dir</a:t>
            </a:r>
            <a:r>
              <a:rPr lang="tr-TR" sz="1400" dirty="0">
                <a:solidFill>
                  <a:srgbClr val="091E42"/>
                </a:solidFill>
                <a:highlight>
                  <a:srgbClr val="FFFFFF"/>
                </a:highlight>
                <a:latin typeface="Roboto"/>
                <a:ea typeface="Roboto"/>
                <a:cs typeface="Roboto"/>
                <a:sym typeface="Roboto"/>
              </a:rPr>
              <a:t>.</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Doğru teslimat tahmini yapmak, müşteri memnuniyeti için en iyi yoldur.</a:t>
            </a:r>
          </a:p>
          <a:p>
            <a:pPr marL="0" lvl="0" indent="0" algn="l" rtl="0">
              <a:lnSpc>
                <a:spcPct val="100000"/>
              </a:lnSpc>
              <a:spcBef>
                <a:spcPts val="0"/>
              </a:spcBef>
              <a:spcAft>
                <a:spcPts val="0"/>
              </a:spcAft>
              <a:buSzPts val="1400"/>
              <a:buNone/>
            </a:pPr>
            <a:r>
              <a:rPr lang="tr-TR" sz="1400" dirty="0" err="1">
                <a:solidFill>
                  <a:srgbClr val="091E42"/>
                </a:solidFill>
                <a:highlight>
                  <a:srgbClr val="FFFFFF"/>
                </a:highlight>
                <a:latin typeface="Roboto"/>
                <a:ea typeface="Roboto"/>
                <a:cs typeface="Roboto"/>
                <a:sym typeface="Roboto"/>
              </a:rPr>
              <a:t>Scrum'da</a:t>
            </a:r>
            <a:r>
              <a:rPr lang="tr-TR" sz="1400" dirty="0">
                <a:solidFill>
                  <a:srgbClr val="091E42"/>
                </a:solidFill>
                <a:highlight>
                  <a:srgbClr val="FFFFFF"/>
                </a:highlight>
                <a:latin typeface="Roboto"/>
                <a:ea typeface="Roboto"/>
                <a:cs typeface="Roboto"/>
                <a:sym typeface="Roboto"/>
              </a:rPr>
              <a:t>, tahmin, kullanıcı hikayeleri ile ilgilidir. </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Ve göreceli bir puanlamadır.</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Tahmin etmek kolay değil aslında.. </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Yazılımcılar için işin en zor yanlarından biri. </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Herkesi (geliştiriciler, tasarımcılar, testçiler, dağıtımcılar... herkes) takıma dahil etmek çok önemlidir. </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Her ekip üyesi ürüne farklı bir bakış açısı getiriyor</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Hikaye noktası, ekibin her bir kullanıcı hikayesinin boyutuna odaklanmasını sağlar.</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Planlamanın amacı, hikayelerin kesin tamamlanma tarihlerini tahmin etmektir.</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Ekip, ne kadar büyük olduğuna bağlı olarak her hikayeye bir puan değeri atar.</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Takımların tahminde bulunmalarının bir yolu, hikayeleri tişört bedenlerine bölmek ve her bedene bir puan değeri atamak.</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Örneğin, ekstra küçük özellikler için 1 puan, küçük özellikler için 2 puan ve orta özellikler için 3 puan, büyük özellikler için 4 puan ve ekstra büyük özellikler için 5 puan kullanmaya karar verebilirler.</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Bir ölçeğe karar verdikten sonra, her hikayenin hangi kategoriye girdiğine karar vermelidirler.</a:t>
            </a:r>
          </a:p>
          <a:p>
            <a:pPr marL="0" lvl="0" indent="0" algn="l" rtl="0">
              <a:lnSpc>
                <a:spcPct val="100000"/>
              </a:lnSpc>
              <a:spcBef>
                <a:spcPts val="0"/>
              </a:spcBef>
              <a:spcAft>
                <a:spcPts val="0"/>
              </a:spcAft>
              <a:buSzPts val="1400"/>
              <a:buNone/>
            </a:pPr>
            <a:r>
              <a:rPr lang="tr-TR" sz="1400" dirty="0">
                <a:solidFill>
                  <a:srgbClr val="091E42"/>
                </a:solidFill>
                <a:highlight>
                  <a:srgbClr val="FFFFFF"/>
                </a:highlight>
                <a:latin typeface="Roboto"/>
                <a:ea typeface="Roboto"/>
                <a:cs typeface="Roboto"/>
                <a:sym typeface="Roboto"/>
              </a:rPr>
              <a:t>Bazı takımlar, daha büyük özellikler için daha gerçekçi olduğunu düşündükleri için hikaye noktası için </a:t>
            </a:r>
            <a:r>
              <a:rPr lang="tr-TR" sz="1400" dirty="0" err="1">
                <a:solidFill>
                  <a:srgbClr val="091E42"/>
                </a:solidFill>
                <a:highlight>
                  <a:srgbClr val="FFFFFF"/>
                </a:highlight>
                <a:latin typeface="Roboto"/>
                <a:ea typeface="Roboto"/>
                <a:cs typeface="Roboto"/>
                <a:sym typeface="Roboto"/>
              </a:rPr>
              <a:t>Fibonacci</a:t>
            </a:r>
            <a:r>
              <a:rPr lang="tr-TR" sz="1400" dirty="0">
                <a:solidFill>
                  <a:srgbClr val="091E42"/>
                </a:solidFill>
                <a:highlight>
                  <a:srgbClr val="FFFFFF"/>
                </a:highlight>
                <a:latin typeface="Roboto"/>
                <a:ea typeface="Roboto"/>
                <a:cs typeface="Roboto"/>
                <a:sym typeface="Roboto"/>
              </a:rPr>
              <a:t> dizisini (1, 2, 3, 5, 8, 13, 21 ...) kullanır.</a:t>
            </a:r>
          </a:p>
          <a:p>
            <a:pPr marL="0" lvl="0" indent="0" algn="l" rtl="0">
              <a:lnSpc>
                <a:spcPct val="100000"/>
              </a:lnSpc>
              <a:spcBef>
                <a:spcPts val="0"/>
              </a:spcBef>
              <a:spcAft>
                <a:spcPts val="0"/>
              </a:spcAft>
              <a:buSzPts val="1400"/>
              <a:buNone/>
            </a:pPr>
            <a:endParaRPr lang="tr-TR" sz="1350" dirty="0">
              <a:solidFill>
                <a:srgbClr val="2D3754"/>
              </a:solidFill>
              <a:highlight>
                <a:srgbClr val="FFFFFF"/>
              </a:highlight>
            </a:endParaRPr>
          </a:p>
          <a:p>
            <a:pPr marL="0" lvl="0" indent="0" algn="l" rtl="0">
              <a:lnSpc>
                <a:spcPct val="100000"/>
              </a:lnSpc>
              <a:spcBef>
                <a:spcPts val="0"/>
              </a:spcBef>
              <a:spcAft>
                <a:spcPts val="0"/>
              </a:spcAft>
              <a:buSzPts val="1400"/>
              <a:buNone/>
            </a:pPr>
            <a:endParaRPr lang="tr-TR" sz="1350" dirty="0">
              <a:solidFill>
                <a:srgbClr val="2D3754"/>
              </a:solidFill>
              <a:highlight>
                <a:srgbClr val="FFFFFF"/>
              </a:highlight>
            </a:endParaRPr>
          </a:p>
          <a:p>
            <a:pPr marL="0" lvl="0" indent="0" algn="l" rtl="0">
              <a:lnSpc>
                <a:spcPct val="100000"/>
              </a:lnSpc>
              <a:spcBef>
                <a:spcPts val="0"/>
              </a:spcBef>
              <a:spcAft>
                <a:spcPts val="0"/>
              </a:spcAft>
              <a:buSzPts val="1400"/>
              <a:buNone/>
            </a:pPr>
            <a:r>
              <a:rPr lang="tr-TR" sz="1350" dirty="0" err="1">
                <a:solidFill>
                  <a:srgbClr val="2D3754"/>
                </a:solidFill>
                <a:highlight>
                  <a:srgbClr val="FFFFFF"/>
                </a:highlight>
              </a:rPr>
              <a:t>When</a:t>
            </a:r>
            <a:r>
              <a:rPr lang="tr-TR" sz="1350" dirty="0">
                <a:solidFill>
                  <a:srgbClr val="2D3754"/>
                </a:solidFill>
                <a:highlight>
                  <a:srgbClr val="FFFFFF"/>
                </a:highlight>
              </a:rPr>
              <a:t> it </a:t>
            </a:r>
            <a:r>
              <a:rPr lang="tr-TR" sz="1350" dirty="0" err="1">
                <a:solidFill>
                  <a:srgbClr val="2D3754"/>
                </a:solidFill>
                <a:highlight>
                  <a:srgbClr val="FFFFFF"/>
                </a:highlight>
              </a:rPr>
              <a:t>comes</a:t>
            </a:r>
            <a:r>
              <a:rPr lang="tr-TR" sz="1350" dirty="0">
                <a:solidFill>
                  <a:srgbClr val="2D3754"/>
                </a:solidFill>
                <a:highlight>
                  <a:srgbClr val="FFFFFF"/>
                </a:highlight>
              </a:rPr>
              <a:t> </a:t>
            </a:r>
            <a:r>
              <a:rPr lang="tr-TR" sz="1350" dirty="0" err="1">
                <a:solidFill>
                  <a:srgbClr val="2D3754"/>
                </a:solidFill>
                <a:highlight>
                  <a:srgbClr val="FFFFFF"/>
                </a:highlight>
              </a:rPr>
              <a:t>to</a:t>
            </a:r>
            <a:r>
              <a:rPr lang="tr-TR" sz="1350" dirty="0">
                <a:solidFill>
                  <a:srgbClr val="2D3754"/>
                </a:solidFill>
                <a:highlight>
                  <a:srgbClr val="FFFFFF"/>
                </a:highlight>
              </a:rPr>
              <a:t> </a:t>
            </a:r>
            <a:r>
              <a:rPr lang="tr-TR" sz="1350" dirty="0" err="1">
                <a:solidFill>
                  <a:srgbClr val="2D3754"/>
                </a:solidFill>
                <a:highlight>
                  <a:srgbClr val="FFFFFF"/>
                </a:highlight>
              </a:rPr>
              <a:t>project</a:t>
            </a:r>
            <a:r>
              <a:rPr lang="tr-TR" sz="1350" dirty="0">
                <a:solidFill>
                  <a:srgbClr val="2D3754"/>
                </a:solidFill>
                <a:highlight>
                  <a:srgbClr val="FFFFFF"/>
                </a:highlight>
              </a:rPr>
              <a:t> </a:t>
            </a:r>
            <a:r>
              <a:rPr lang="tr-TR" sz="1350" dirty="0" err="1">
                <a:solidFill>
                  <a:srgbClr val="2D3754"/>
                </a:solidFill>
                <a:highlight>
                  <a:srgbClr val="FFFFFF"/>
                </a:highlight>
              </a:rPr>
              <a:t>management</a:t>
            </a:r>
            <a:r>
              <a:rPr lang="tr-TR" sz="1350" dirty="0">
                <a:solidFill>
                  <a:srgbClr val="2D3754"/>
                </a:solidFill>
                <a:highlight>
                  <a:srgbClr val="FFFFFF"/>
                </a:highlight>
              </a:rPr>
              <a:t>, </a:t>
            </a:r>
            <a:r>
              <a:rPr lang="tr-TR" sz="1350" dirty="0" err="1">
                <a:solidFill>
                  <a:srgbClr val="2D3754"/>
                </a:solidFill>
                <a:highlight>
                  <a:srgbClr val="FFFFFF"/>
                </a:highlight>
              </a:rPr>
              <a:t>the</a:t>
            </a:r>
            <a:r>
              <a:rPr lang="tr-TR" sz="1350" dirty="0">
                <a:solidFill>
                  <a:srgbClr val="2D3754"/>
                </a:solidFill>
                <a:highlight>
                  <a:srgbClr val="FFFFFF"/>
                </a:highlight>
              </a:rPr>
              <a:t> </a:t>
            </a:r>
            <a:r>
              <a:rPr lang="tr-TR" sz="1350" dirty="0" err="1">
                <a:solidFill>
                  <a:srgbClr val="2D3754"/>
                </a:solidFill>
                <a:highlight>
                  <a:srgbClr val="FFFFFF"/>
                </a:highlight>
              </a:rPr>
              <a:t>big</a:t>
            </a:r>
            <a:r>
              <a:rPr lang="tr-TR" sz="1350" dirty="0">
                <a:solidFill>
                  <a:srgbClr val="2D3754"/>
                </a:solidFill>
                <a:highlight>
                  <a:srgbClr val="FFFFFF"/>
                </a:highlight>
              </a:rPr>
              <a:t> </a:t>
            </a:r>
            <a:r>
              <a:rPr lang="tr-TR" sz="1350" dirty="0" err="1">
                <a:solidFill>
                  <a:srgbClr val="2D3754"/>
                </a:solidFill>
                <a:highlight>
                  <a:srgbClr val="FFFFFF"/>
                </a:highlight>
              </a:rPr>
              <a:t>question</a:t>
            </a:r>
            <a:r>
              <a:rPr lang="tr-TR" sz="1350" dirty="0">
                <a:solidFill>
                  <a:srgbClr val="2D3754"/>
                </a:solidFill>
                <a:highlight>
                  <a:srgbClr val="FFFFFF"/>
                </a:highlight>
              </a:rPr>
              <a:t> is </a:t>
            </a:r>
            <a:r>
              <a:rPr lang="tr-TR" sz="1350" dirty="0" err="1">
                <a:solidFill>
                  <a:srgbClr val="2D3754"/>
                </a:solidFill>
                <a:highlight>
                  <a:srgbClr val="FFFFFF"/>
                </a:highlight>
              </a:rPr>
              <a:t>always</a:t>
            </a:r>
            <a:r>
              <a:rPr lang="tr-TR" sz="1350" dirty="0">
                <a:solidFill>
                  <a:srgbClr val="2D3754"/>
                </a:solidFill>
                <a:highlight>
                  <a:srgbClr val="FFFFFF"/>
                </a:highlight>
              </a:rPr>
              <a:t> </a:t>
            </a:r>
            <a:r>
              <a:rPr lang="tr-TR" sz="1350" b="1" dirty="0">
                <a:solidFill>
                  <a:srgbClr val="2D3754"/>
                </a:solidFill>
                <a:highlight>
                  <a:srgbClr val="FFFFFF"/>
                </a:highlight>
              </a:rPr>
              <a:t>“How </a:t>
            </a:r>
            <a:r>
              <a:rPr lang="tr-TR" sz="1350" b="1" dirty="0" err="1">
                <a:solidFill>
                  <a:srgbClr val="2D3754"/>
                </a:solidFill>
                <a:highlight>
                  <a:srgbClr val="FFFFFF"/>
                </a:highlight>
              </a:rPr>
              <a:t>long</a:t>
            </a:r>
            <a:r>
              <a:rPr lang="tr-TR" sz="1350" b="1" dirty="0">
                <a:solidFill>
                  <a:srgbClr val="2D3754"/>
                </a:solidFill>
                <a:highlight>
                  <a:srgbClr val="FFFFFF"/>
                </a:highlight>
              </a:rPr>
              <a:t> </a:t>
            </a:r>
            <a:r>
              <a:rPr lang="tr-TR" sz="1350" b="1" dirty="0" err="1">
                <a:solidFill>
                  <a:srgbClr val="2D3754"/>
                </a:solidFill>
                <a:highlight>
                  <a:srgbClr val="FFFFFF"/>
                </a:highlight>
              </a:rPr>
              <a:t>will</a:t>
            </a:r>
            <a:r>
              <a:rPr lang="tr-TR" sz="1350" b="1" dirty="0">
                <a:solidFill>
                  <a:srgbClr val="2D3754"/>
                </a:solidFill>
                <a:highlight>
                  <a:srgbClr val="FFFFFF"/>
                </a:highlight>
              </a:rPr>
              <a:t> </a:t>
            </a:r>
            <a:r>
              <a:rPr lang="tr-TR" sz="1350" b="1" dirty="0" err="1">
                <a:solidFill>
                  <a:srgbClr val="2D3754"/>
                </a:solidFill>
                <a:highlight>
                  <a:srgbClr val="FFFFFF"/>
                </a:highlight>
              </a:rPr>
              <a:t>this</a:t>
            </a:r>
            <a:r>
              <a:rPr lang="tr-TR" sz="1350" b="1" dirty="0">
                <a:solidFill>
                  <a:srgbClr val="2D3754"/>
                </a:solidFill>
                <a:highlight>
                  <a:srgbClr val="FFFFFF"/>
                </a:highlight>
              </a:rPr>
              <a:t> </a:t>
            </a:r>
            <a:r>
              <a:rPr lang="tr-TR" sz="1350" b="1" dirty="0" err="1">
                <a:solidFill>
                  <a:srgbClr val="2D3754"/>
                </a:solidFill>
                <a:highlight>
                  <a:srgbClr val="FFFFFF"/>
                </a:highlight>
              </a:rPr>
              <a:t>take</a:t>
            </a:r>
            <a:r>
              <a:rPr lang="tr-TR" sz="1350" b="1" dirty="0">
                <a:solidFill>
                  <a:srgbClr val="2D3754"/>
                </a:solidFill>
                <a:highlight>
                  <a:srgbClr val="FFFFFF"/>
                </a:highlight>
              </a:rPr>
              <a:t>?”</a:t>
            </a:r>
            <a:r>
              <a:rPr lang="tr-TR" sz="1350" dirty="0">
                <a:solidFill>
                  <a:srgbClr val="2D3754"/>
                </a:solidFill>
                <a:highlight>
                  <a:srgbClr val="FFFFFF"/>
                </a:highlight>
              </a:rPr>
              <a:t>. </a:t>
            </a:r>
            <a:endParaRPr sz="1350" dirty="0">
              <a:solidFill>
                <a:srgbClr val="2D3754"/>
              </a:solidFill>
              <a:highlight>
                <a:srgbClr val="FFFFFF"/>
              </a:highlight>
            </a:endParaRPr>
          </a:p>
          <a:p>
            <a:pPr marL="0" lvl="0" indent="0" algn="l" rtl="0">
              <a:lnSpc>
                <a:spcPct val="100000"/>
              </a:lnSpc>
              <a:spcBef>
                <a:spcPts val="0"/>
              </a:spcBef>
              <a:spcAft>
                <a:spcPts val="0"/>
              </a:spcAft>
              <a:buSzPts val="1400"/>
              <a:buNone/>
            </a:pPr>
            <a:r>
              <a:rPr lang="tr-TR" sz="1350" dirty="0" err="1">
                <a:solidFill>
                  <a:srgbClr val="2D3754"/>
                </a:solidFill>
                <a:highlight>
                  <a:srgbClr val="FFFFFF"/>
                </a:highlight>
              </a:rPr>
              <a:t>making</a:t>
            </a:r>
            <a:r>
              <a:rPr lang="tr-TR" sz="1350" dirty="0">
                <a:solidFill>
                  <a:srgbClr val="2D3754"/>
                </a:solidFill>
                <a:highlight>
                  <a:srgbClr val="FFFFFF"/>
                </a:highlight>
              </a:rPr>
              <a:t> </a:t>
            </a:r>
            <a:r>
              <a:rPr lang="tr-TR" sz="1350" dirty="0" err="1">
                <a:solidFill>
                  <a:srgbClr val="2D3754"/>
                </a:solidFill>
                <a:highlight>
                  <a:srgbClr val="FFFFFF"/>
                </a:highlight>
              </a:rPr>
              <a:t>accurate</a:t>
            </a:r>
            <a:r>
              <a:rPr lang="tr-TR" sz="1350" dirty="0">
                <a:solidFill>
                  <a:srgbClr val="2D3754"/>
                </a:solidFill>
                <a:highlight>
                  <a:srgbClr val="FFFFFF"/>
                </a:highlight>
              </a:rPr>
              <a:t> </a:t>
            </a:r>
            <a:r>
              <a:rPr lang="tr-TR" sz="1350" dirty="0" err="1">
                <a:solidFill>
                  <a:srgbClr val="2D3754"/>
                </a:solidFill>
                <a:highlight>
                  <a:srgbClr val="FFFFFF"/>
                </a:highlight>
              </a:rPr>
              <a:t>delivery</a:t>
            </a:r>
            <a:r>
              <a:rPr lang="tr-TR" sz="1350" dirty="0">
                <a:solidFill>
                  <a:srgbClr val="2D3754"/>
                </a:solidFill>
                <a:highlight>
                  <a:srgbClr val="FFFFFF"/>
                </a:highlight>
              </a:rPr>
              <a:t> </a:t>
            </a:r>
            <a:r>
              <a:rPr lang="tr-TR" sz="1350" dirty="0" err="1">
                <a:solidFill>
                  <a:srgbClr val="2D3754"/>
                </a:solidFill>
                <a:highlight>
                  <a:srgbClr val="FFFFFF"/>
                </a:highlight>
              </a:rPr>
              <a:t>forecast</a:t>
            </a:r>
            <a:r>
              <a:rPr lang="tr-TR" sz="1350" dirty="0">
                <a:solidFill>
                  <a:srgbClr val="2D3754"/>
                </a:solidFill>
                <a:highlight>
                  <a:srgbClr val="FFFFFF"/>
                </a:highlight>
              </a:rPr>
              <a:t> is </a:t>
            </a:r>
            <a:r>
              <a:rPr lang="tr-TR" sz="1350" dirty="0" err="1">
                <a:solidFill>
                  <a:srgbClr val="2D3754"/>
                </a:solidFill>
                <a:highlight>
                  <a:srgbClr val="FFFFFF"/>
                </a:highlight>
              </a:rPr>
              <a:t>the</a:t>
            </a:r>
            <a:r>
              <a:rPr lang="tr-TR" sz="1350" dirty="0">
                <a:solidFill>
                  <a:srgbClr val="2D3754"/>
                </a:solidFill>
                <a:highlight>
                  <a:srgbClr val="FFFFFF"/>
                </a:highlight>
              </a:rPr>
              <a:t> </a:t>
            </a:r>
            <a:r>
              <a:rPr lang="tr-TR" sz="1350" dirty="0" err="1">
                <a:solidFill>
                  <a:srgbClr val="2D3754"/>
                </a:solidFill>
                <a:highlight>
                  <a:srgbClr val="FFFFFF"/>
                </a:highlight>
              </a:rPr>
              <a:t>best</a:t>
            </a:r>
            <a:r>
              <a:rPr lang="tr-TR" sz="1350" dirty="0">
                <a:solidFill>
                  <a:srgbClr val="2D3754"/>
                </a:solidFill>
                <a:highlight>
                  <a:srgbClr val="FFFFFF"/>
                </a:highlight>
              </a:rPr>
              <a:t> </a:t>
            </a:r>
            <a:r>
              <a:rPr lang="tr-TR" sz="1350" dirty="0" err="1">
                <a:solidFill>
                  <a:srgbClr val="2D3754"/>
                </a:solidFill>
                <a:highlight>
                  <a:srgbClr val="FFFFFF"/>
                </a:highlight>
              </a:rPr>
              <a:t>way</a:t>
            </a:r>
            <a:r>
              <a:rPr lang="tr-TR" sz="1350" dirty="0">
                <a:solidFill>
                  <a:srgbClr val="2D3754"/>
                </a:solidFill>
                <a:highlight>
                  <a:srgbClr val="FFFFFF"/>
                </a:highlight>
              </a:rPr>
              <a:t> </a:t>
            </a:r>
            <a:r>
              <a:rPr lang="tr-TR" sz="1350" dirty="0" err="1">
                <a:solidFill>
                  <a:srgbClr val="2D3754"/>
                </a:solidFill>
                <a:highlight>
                  <a:srgbClr val="FFFFFF"/>
                </a:highlight>
              </a:rPr>
              <a:t>for</a:t>
            </a:r>
            <a:r>
              <a:rPr lang="tr-TR" sz="1350" dirty="0">
                <a:solidFill>
                  <a:srgbClr val="2D3754"/>
                </a:solidFill>
                <a:highlight>
                  <a:srgbClr val="FFFFFF"/>
                </a:highlight>
              </a:rPr>
              <a:t> </a:t>
            </a:r>
            <a:r>
              <a:rPr lang="tr-TR" sz="1350" dirty="0" err="1">
                <a:solidFill>
                  <a:srgbClr val="2D3754"/>
                </a:solidFill>
                <a:highlight>
                  <a:srgbClr val="FFFFFF"/>
                </a:highlight>
              </a:rPr>
              <a:t>customer</a:t>
            </a:r>
            <a:r>
              <a:rPr lang="tr-TR" sz="1350" dirty="0">
                <a:solidFill>
                  <a:srgbClr val="2D3754"/>
                </a:solidFill>
                <a:highlight>
                  <a:srgbClr val="FFFFFF"/>
                </a:highlight>
              </a:rPr>
              <a:t> </a:t>
            </a:r>
            <a:r>
              <a:rPr lang="tr-TR" sz="1350" dirty="0" err="1">
                <a:solidFill>
                  <a:srgbClr val="2D3754"/>
                </a:solidFill>
                <a:highlight>
                  <a:srgbClr val="FFFFFF"/>
                </a:highlight>
              </a:rPr>
              <a:t>satisfaction</a:t>
            </a:r>
            <a:r>
              <a:rPr lang="tr-TR" sz="1350" dirty="0">
                <a:solidFill>
                  <a:srgbClr val="2D3754"/>
                </a:solidFill>
                <a:highlight>
                  <a:srgbClr val="FFFFFF"/>
                </a:highlight>
              </a:rPr>
              <a:t>.</a:t>
            </a:r>
            <a:endParaRPr sz="12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50" dirty="0" err="1">
                <a:solidFill>
                  <a:srgbClr val="091E42"/>
                </a:solidFill>
                <a:highlight>
                  <a:srgbClr val="FFFFFF"/>
                </a:highlight>
                <a:latin typeface="Roboto"/>
                <a:ea typeface="Roboto"/>
                <a:cs typeface="Roboto"/>
                <a:sym typeface="Roboto"/>
              </a:rPr>
              <a:t>In</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scrum</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The</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estimation</a:t>
            </a:r>
            <a:r>
              <a:rPr lang="tr-TR" sz="1250" dirty="0">
                <a:solidFill>
                  <a:srgbClr val="091E42"/>
                </a:solidFill>
                <a:highlight>
                  <a:srgbClr val="FFFFFF"/>
                </a:highlight>
                <a:latin typeface="Roboto"/>
                <a:ea typeface="Roboto"/>
                <a:cs typeface="Roboto"/>
                <a:sym typeface="Roboto"/>
              </a:rPr>
              <a:t> is </a:t>
            </a:r>
            <a:r>
              <a:rPr lang="tr-TR" sz="1250" dirty="0" err="1">
                <a:solidFill>
                  <a:srgbClr val="091E42"/>
                </a:solidFill>
                <a:highlight>
                  <a:srgbClr val="FFFFFF"/>
                </a:highlight>
                <a:latin typeface="Roboto"/>
                <a:ea typeface="Roboto"/>
                <a:cs typeface="Roboto"/>
                <a:sym typeface="Roboto"/>
              </a:rPr>
              <a:t>about</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the</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user</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strories</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And</a:t>
            </a:r>
            <a:r>
              <a:rPr lang="tr-TR" sz="1250" dirty="0">
                <a:solidFill>
                  <a:srgbClr val="091E42"/>
                </a:solidFill>
                <a:highlight>
                  <a:srgbClr val="FFFFFF"/>
                </a:highlight>
                <a:latin typeface="Roboto"/>
                <a:ea typeface="Roboto"/>
                <a:cs typeface="Roboto"/>
                <a:sym typeface="Roboto"/>
              </a:rPr>
              <a:t> it is a </a:t>
            </a:r>
            <a:r>
              <a:rPr lang="tr-TR" sz="1250" dirty="0" err="1">
                <a:solidFill>
                  <a:srgbClr val="091E42"/>
                </a:solidFill>
                <a:highlight>
                  <a:srgbClr val="FFFFFF"/>
                </a:highlight>
                <a:latin typeface="Roboto"/>
                <a:ea typeface="Roboto"/>
                <a:cs typeface="Roboto"/>
                <a:sym typeface="Roboto"/>
              </a:rPr>
              <a:t>relative</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scoring</a:t>
            </a:r>
            <a:r>
              <a:rPr lang="tr-TR" sz="1250" dirty="0">
                <a:solidFill>
                  <a:srgbClr val="091E42"/>
                </a:solidFill>
                <a:highlight>
                  <a:srgbClr val="FFFFFF"/>
                </a:highlight>
                <a:latin typeface="Roboto"/>
                <a:ea typeface="Roboto"/>
                <a:cs typeface="Roboto"/>
                <a:sym typeface="Roboto"/>
              </a:rPr>
              <a:t>.</a:t>
            </a:r>
          </a:p>
          <a:p>
            <a:pPr marL="0" lvl="0" indent="0" algn="l" rtl="0">
              <a:lnSpc>
                <a:spcPct val="100000"/>
              </a:lnSpc>
              <a:spcBef>
                <a:spcPts val="0"/>
              </a:spcBef>
              <a:spcAft>
                <a:spcPts val="0"/>
              </a:spcAft>
              <a:buSzPts val="1400"/>
              <a:buNone/>
            </a:pPr>
            <a:r>
              <a:rPr lang="tr-TR" sz="1250" dirty="0" err="1">
                <a:solidFill>
                  <a:srgbClr val="091E42"/>
                </a:solidFill>
                <a:highlight>
                  <a:srgbClr val="FFFFFF"/>
                </a:highlight>
                <a:latin typeface="Roboto"/>
                <a:ea typeface="Roboto"/>
                <a:cs typeface="Roboto"/>
                <a:sym typeface="Roboto"/>
              </a:rPr>
              <a:t>Estimation</a:t>
            </a:r>
            <a:r>
              <a:rPr lang="tr-TR" sz="1250" dirty="0">
                <a:solidFill>
                  <a:srgbClr val="091E42"/>
                </a:solidFill>
                <a:highlight>
                  <a:srgbClr val="FFFFFF"/>
                </a:highlight>
                <a:latin typeface="Roboto"/>
                <a:ea typeface="Roboto"/>
                <a:cs typeface="Roboto"/>
                <a:sym typeface="Roboto"/>
              </a:rPr>
              <a:t> is not </a:t>
            </a:r>
            <a:r>
              <a:rPr lang="tr-TR" sz="1250" dirty="0" err="1">
                <a:solidFill>
                  <a:srgbClr val="091E42"/>
                </a:solidFill>
                <a:highlight>
                  <a:srgbClr val="FFFFFF"/>
                </a:highlight>
                <a:latin typeface="Roboto"/>
                <a:ea typeface="Roboto"/>
                <a:cs typeface="Roboto"/>
                <a:sym typeface="Roboto"/>
              </a:rPr>
              <a:t>easy</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actually</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For</a:t>
            </a:r>
            <a:r>
              <a:rPr lang="tr-TR" sz="1250" dirty="0">
                <a:solidFill>
                  <a:srgbClr val="091E42"/>
                </a:solidFill>
                <a:highlight>
                  <a:srgbClr val="FFFFFF"/>
                </a:highlight>
                <a:latin typeface="Roboto"/>
                <a:ea typeface="Roboto"/>
                <a:cs typeface="Roboto"/>
                <a:sym typeface="Roboto"/>
              </a:rPr>
              <a:t> software </a:t>
            </a:r>
            <a:r>
              <a:rPr lang="tr-TR" sz="1250" dirty="0" err="1">
                <a:solidFill>
                  <a:srgbClr val="091E42"/>
                </a:solidFill>
                <a:highlight>
                  <a:srgbClr val="FFFFFF"/>
                </a:highlight>
                <a:latin typeface="Roboto"/>
                <a:ea typeface="Roboto"/>
                <a:cs typeface="Roboto"/>
                <a:sym typeface="Roboto"/>
              </a:rPr>
              <a:t>developers</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it's</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among</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the</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most</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difficult</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aspects</a:t>
            </a:r>
            <a:r>
              <a:rPr lang="tr-TR" sz="1250" dirty="0">
                <a:solidFill>
                  <a:srgbClr val="091E42"/>
                </a:solidFill>
                <a:highlight>
                  <a:srgbClr val="FFFFFF"/>
                </a:highlight>
                <a:latin typeface="Roboto"/>
                <a:ea typeface="Roboto"/>
                <a:cs typeface="Roboto"/>
                <a:sym typeface="Roboto"/>
              </a:rPr>
              <a:t> of </a:t>
            </a:r>
            <a:r>
              <a:rPr lang="tr-TR" sz="1250" dirty="0" err="1">
                <a:solidFill>
                  <a:srgbClr val="091E42"/>
                </a:solidFill>
                <a:highlight>
                  <a:srgbClr val="FFFFFF"/>
                </a:highlight>
                <a:latin typeface="Roboto"/>
                <a:ea typeface="Roboto"/>
                <a:cs typeface="Roboto"/>
                <a:sym typeface="Roboto"/>
              </a:rPr>
              <a:t>the</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job</a:t>
            </a:r>
            <a:r>
              <a:rPr lang="tr-TR" sz="1250" dirty="0">
                <a:solidFill>
                  <a:srgbClr val="091E42"/>
                </a:solidFill>
                <a:highlight>
                  <a:srgbClr val="FFFFFF"/>
                </a:highlight>
                <a:latin typeface="Roboto"/>
                <a:ea typeface="Roboto"/>
                <a:cs typeface="Roboto"/>
                <a:sym typeface="Roboto"/>
              </a:rPr>
              <a:t>.</a:t>
            </a:r>
            <a:endParaRPr sz="12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50" dirty="0" err="1">
                <a:solidFill>
                  <a:srgbClr val="091E42"/>
                </a:solidFill>
                <a:highlight>
                  <a:srgbClr val="FFFFFF"/>
                </a:highlight>
                <a:latin typeface="Roboto"/>
                <a:ea typeface="Roboto"/>
                <a:cs typeface="Roboto"/>
                <a:sym typeface="Roboto"/>
              </a:rPr>
              <a:t>Involving</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everyone</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developers</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designers</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testers</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deployers</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everyone</a:t>
            </a:r>
            <a:r>
              <a:rPr lang="tr-TR" sz="1250" dirty="0">
                <a:solidFill>
                  <a:srgbClr val="091E42"/>
                </a:solidFill>
                <a:highlight>
                  <a:srgbClr val="FFFFFF"/>
                </a:highlight>
                <a:latin typeface="Roboto"/>
                <a:ea typeface="Roboto"/>
                <a:cs typeface="Roboto"/>
                <a:sym typeface="Roboto"/>
              </a:rPr>
              <a:t>) on </a:t>
            </a:r>
            <a:r>
              <a:rPr lang="tr-TR" sz="1250" dirty="0" err="1">
                <a:solidFill>
                  <a:srgbClr val="091E42"/>
                </a:solidFill>
                <a:highlight>
                  <a:srgbClr val="FFFFFF"/>
                </a:highlight>
                <a:latin typeface="Roboto"/>
                <a:ea typeface="Roboto"/>
                <a:cs typeface="Roboto"/>
                <a:sym typeface="Roboto"/>
              </a:rPr>
              <a:t>the</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team</a:t>
            </a:r>
            <a:r>
              <a:rPr lang="tr-TR" sz="1250" dirty="0">
                <a:solidFill>
                  <a:srgbClr val="091E42"/>
                </a:solidFill>
                <a:highlight>
                  <a:srgbClr val="FFFFFF"/>
                </a:highlight>
                <a:latin typeface="Roboto"/>
                <a:ea typeface="Roboto"/>
                <a:cs typeface="Roboto"/>
                <a:sym typeface="Roboto"/>
              </a:rPr>
              <a:t> is </a:t>
            </a:r>
            <a:r>
              <a:rPr lang="tr-TR" sz="1250" dirty="0" err="1">
                <a:solidFill>
                  <a:srgbClr val="091E42"/>
                </a:solidFill>
                <a:highlight>
                  <a:srgbClr val="FFFFFF"/>
                </a:highlight>
                <a:latin typeface="Roboto"/>
                <a:ea typeface="Roboto"/>
                <a:cs typeface="Roboto"/>
                <a:sym typeface="Roboto"/>
              </a:rPr>
              <a:t>key</a:t>
            </a:r>
            <a:r>
              <a:rPr lang="tr-TR" sz="1250" dirty="0">
                <a:solidFill>
                  <a:srgbClr val="091E42"/>
                </a:solidFill>
                <a:highlight>
                  <a:srgbClr val="FFFFFF"/>
                </a:highlight>
                <a:latin typeface="Roboto"/>
                <a:ea typeface="Roboto"/>
                <a:cs typeface="Roboto"/>
                <a:sym typeface="Roboto"/>
              </a:rPr>
              <a:t>.</a:t>
            </a:r>
          </a:p>
          <a:p>
            <a:pPr marL="0" lvl="0" indent="0" algn="l" rtl="0">
              <a:lnSpc>
                <a:spcPct val="100000"/>
              </a:lnSpc>
              <a:spcBef>
                <a:spcPts val="0"/>
              </a:spcBef>
              <a:spcAft>
                <a:spcPts val="0"/>
              </a:spcAft>
              <a:buSzPts val="1400"/>
              <a:buNone/>
            </a:pPr>
            <a:r>
              <a:rPr lang="tr-TR" sz="1250" dirty="0" err="1">
                <a:solidFill>
                  <a:srgbClr val="091E42"/>
                </a:solidFill>
                <a:highlight>
                  <a:srgbClr val="FFFFFF"/>
                </a:highlight>
                <a:latin typeface="Roboto"/>
                <a:ea typeface="Roboto"/>
                <a:cs typeface="Roboto"/>
                <a:sym typeface="Roboto"/>
              </a:rPr>
              <a:t>Each</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team</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member</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brings</a:t>
            </a:r>
            <a:r>
              <a:rPr lang="tr-TR" sz="1250" dirty="0">
                <a:solidFill>
                  <a:srgbClr val="091E42"/>
                </a:solidFill>
                <a:highlight>
                  <a:srgbClr val="FFFFFF"/>
                </a:highlight>
                <a:latin typeface="Roboto"/>
                <a:ea typeface="Roboto"/>
                <a:cs typeface="Roboto"/>
                <a:sym typeface="Roboto"/>
              </a:rPr>
              <a:t> a </a:t>
            </a:r>
            <a:r>
              <a:rPr lang="tr-TR" sz="1250" dirty="0" err="1">
                <a:solidFill>
                  <a:srgbClr val="091E42"/>
                </a:solidFill>
                <a:highlight>
                  <a:srgbClr val="FFFFFF"/>
                </a:highlight>
                <a:latin typeface="Roboto"/>
                <a:ea typeface="Roboto"/>
                <a:cs typeface="Roboto"/>
                <a:sym typeface="Roboto"/>
              </a:rPr>
              <a:t>different</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perspective</a:t>
            </a:r>
            <a:r>
              <a:rPr lang="tr-TR" sz="1250" dirty="0">
                <a:solidFill>
                  <a:srgbClr val="091E42"/>
                </a:solidFill>
                <a:highlight>
                  <a:srgbClr val="FFFFFF"/>
                </a:highlight>
                <a:latin typeface="Roboto"/>
                <a:ea typeface="Roboto"/>
                <a:cs typeface="Roboto"/>
                <a:sym typeface="Roboto"/>
              </a:rPr>
              <a:t> on </a:t>
            </a:r>
            <a:r>
              <a:rPr lang="tr-TR" sz="1250" dirty="0" err="1">
                <a:solidFill>
                  <a:srgbClr val="091E42"/>
                </a:solidFill>
                <a:highlight>
                  <a:srgbClr val="FFFFFF"/>
                </a:highlight>
                <a:latin typeface="Roboto"/>
                <a:ea typeface="Roboto"/>
                <a:cs typeface="Roboto"/>
                <a:sym typeface="Roboto"/>
              </a:rPr>
              <a:t>the</a:t>
            </a:r>
            <a:r>
              <a:rPr lang="tr-TR" sz="1250" dirty="0">
                <a:solidFill>
                  <a:srgbClr val="091E42"/>
                </a:solidFill>
                <a:highlight>
                  <a:srgbClr val="FFFFFF"/>
                </a:highlight>
                <a:latin typeface="Roboto"/>
                <a:ea typeface="Roboto"/>
                <a:cs typeface="Roboto"/>
                <a:sym typeface="Roboto"/>
              </a:rPr>
              <a:t> </a:t>
            </a:r>
            <a:r>
              <a:rPr lang="tr-TR" sz="1250" dirty="0" err="1">
                <a:solidFill>
                  <a:srgbClr val="091E42"/>
                </a:solidFill>
                <a:highlight>
                  <a:srgbClr val="FFFFFF"/>
                </a:highlight>
                <a:latin typeface="Roboto"/>
                <a:ea typeface="Roboto"/>
                <a:cs typeface="Roboto"/>
                <a:sym typeface="Roboto"/>
              </a:rPr>
              <a:t>product</a:t>
            </a:r>
            <a:r>
              <a:rPr lang="tr-TR" sz="1250" dirty="0">
                <a:solidFill>
                  <a:srgbClr val="091E42"/>
                </a:solidFill>
                <a:highlight>
                  <a:srgbClr val="FFFFFF"/>
                </a:highlight>
                <a:latin typeface="Roboto"/>
                <a:ea typeface="Roboto"/>
                <a:cs typeface="Roboto"/>
                <a:sym typeface="Roboto"/>
              </a:rPr>
              <a:t> </a:t>
            </a:r>
            <a:endParaRPr sz="14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story</a:t>
            </a:r>
            <a:r>
              <a:rPr lang="tr-TR" sz="1400" dirty="0">
                <a:solidFill>
                  <a:srgbClr val="202124"/>
                </a:solidFill>
                <a:highlight>
                  <a:srgbClr val="F8F9FA"/>
                </a:highlight>
              </a:rPr>
              <a:t> </a:t>
            </a:r>
            <a:r>
              <a:rPr lang="tr-TR" sz="1400" dirty="0" err="1">
                <a:solidFill>
                  <a:srgbClr val="202124"/>
                </a:solidFill>
                <a:highlight>
                  <a:srgbClr val="F8F9FA"/>
                </a:highlight>
              </a:rPr>
              <a:t>point</a:t>
            </a:r>
            <a:r>
              <a:rPr lang="tr-TR" sz="1400" dirty="0">
                <a:solidFill>
                  <a:srgbClr val="202124"/>
                </a:solidFill>
                <a:highlight>
                  <a:srgbClr val="F8F9FA"/>
                </a:highlight>
              </a:rPr>
              <a:t> </a:t>
            </a:r>
            <a:r>
              <a:rPr lang="tr-TR" sz="1400" dirty="0" err="1">
                <a:solidFill>
                  <a:srgbClr val="202124"/>
                </a:solidFill>
                <a:highlight>
                  <a:srgbClr val="F8F9FA"/>
                </a:highlight>
              </a:rPr>
              <a:t>makes</a:t>
            </a:r>
            <a:r>
              <a:rPr lang="tr-TR" sz="1400" dirty="0">
                <a:solidFill>
                  <a:srgbClr val="202124"/>
                </a:solidFill>
                <a:highlight>
                  <a:srgbClr val="F8F9FA"/>
                </a:highlight>
              </a:rPr>
              <a:t> </a:t>
            </a: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team</a:t>
            </a:r>
            <a:r>
              <a:rPr lang="tr-TR" sz="1400" dirty="0">
                <a:solidFill>
                  <a:srgbClr val="202124"/>
                </a:solidFill>
                <a:highlight>
                  <a:srgbClr val="F8F9FA"/>
                </a:highlight>
              </a:rPr>
              <a:t> </a:t>
            </a:r>
            <a:r>
              <a:rPr lang="tr-TR" sz="1400" dirty="0" err="1">
                <a:solidFill>
                  <a:srgbClr val="202124"/>
                </a:solidFill>
                <a:highlight>
                  <a:srgbClr val="F8F9FA"/>
                </a:highlight>
              </a:rPr>
              <a:t>to</a:t>
            </a:r>
            <a:r>
              <a:rPr lang="tr-TR" sz="1400" dirty="0">
                <a:solidFill>
                  <a:srgbClr val="202124"/>
                </a:solidFill>
                <a:highlight>
                  <a:srgbClr val="F8F9FA"/>
                </a:highlight>
              </a:rPr>
              <a:t> </a:t>
            </a:r>
            <a:r>
              <a:rPr lang="tr-TR" sz="1400" dirty="0" err="1">
                <a:solidFill>
                  <a:srgbClr val="202124"/>
                </a:solidFill>
                <a:highlight>
                  <a:srgbClr val="F8F9FA"/>
                </a:highlight>
              </a:rPr>
              <a:t>focus</a:t>
            </a:r>
            <a:r>
              <a:rPr lang="tr-TR" sz="1400" dirty="0">
                <a:solidFill>
                  <a:srgbClr val="202124"/>
                </a:solidFill>
                <a:highlight>
                  <a:srgbClr val="F8F9FA"/>
                </a:highlight>
              </a:rPr>
              <a:t> on </a:t>
            </a:r>
            <a:r>
              <a:rPr lang="tr-TR" sz="1400" dirty="0" err="1">
                <a:solidFill>
                  <a:srgbClr val="202124"/>
                </a:solidFill>
                <a:highlight>
                  <a:srgbClr val="F8F9FA"/>
                </a:highlight>
              </a:rPr>
              <a:t>the</a:t>
            </a:r>
            <a:r>
              <a:rPr lang="tr-TR" sz="1400" dirty="0">
                <a:solidFill>
                  <a:srgbClr val="202124"/>
                </a:solidFill>
                <a:highlight>
                  <a:srgbClr val="F8F9FA"/>
                </a:highlight>
              </a:rPr>
              <a:t> size </a:t>
            </a: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each</a:t>
            </a:r>
            <a:r>
              <a:rPr lang="tr-TR" sz="1400" dirty="0">
                <a:solidFill>
                  <a:srgbClr val="202124"/>
                </a:solidFill>
                <a:highlight>
                  <a:srgbClr val="F8F9FA"/>
                </a:highlight>
              </a:rPr>
              <a:t> </a:t>
            </a:r>
            <a:r>
              <a:rPr lang="tr-TR" sz="1400" dirty="0" err="1">
                <a:solidFill>
                  <a:srgbClr val="202124"/>
                </a:solidFill>
                <a:highlight>
                  <a:srgbClr val="F8F9FA"/>
                </a:highlight>
              </a:rPr>
              <a:t>user</a:t>
            </a:r>
            <a:r>
              <a:rPr lang="tr-TR" sz="1400" dirty="0">
                <a:solidFill>
                  <a:srgbClr val="202124"/>
                </a:solidFill>
                <a:highlight>
                  <a:srgbClr val="F8F9FA"/>
                </a:highlight>
              </a:rPr>
              <a:t> </a:t>
            </a:r>
            <a:r>
              <a:rPr lang="tr-TR" sz="1400" dirty="0" err="1">
                <a:solidFill>
                  <a:srgbClr val="202124"/>
                </a:solidFill>
                <a:highlight>
                  <a:srgbClr val="F8F9FA"/>
                </a:highlight>
              </a:rPr>
              <a:t>story</a:t>
            </a:r>
            <a:r>
              <a:rPr lang="tr-TR" sz="1400" dirty="0">
                <a:solidFill>
                  <a:srgbClr val="202124"/>
                </a:solidFill>
                <a:highlight>
                  <a:srgbClr val="F8F9FA"/>
                </a:highlight>
              </a:rPr>
              <a:t>.</a:t>
            </a:r>
            <a:endParaRPr sz="14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purpose</a:t>
            </a:r>
            <a:r>
              <a:rPr lang="tr-TR" sz="1400" dirty="0">
                <a:solidFill>
                  <a:srgbClr val="202124"/>
                </a:solidFill>
                <a:highlight>
                  <a:srgbClr val="F8F9FA"/>
                </a:highlight>
              </a:rPr>
              <a:t> of </a:t>
            </a:r>
            <a:r>
              <a:rPr lang="tr-TR" sz="1400" dirty="0" err="1">
                <a:solidFill>
                  <a:srgbClr val="202124"/>
                </a:solidFill>
                <a:highlight>
                  <a:srgbClr val="F8F9FA"/>
                </a:highlight>
              </a:rPr>
              <a:t>planning</a:t>
            </a:r>
            <a:r>
              <a:rPr lang="tr-TR" sz="1400" dirty="0">
                <a:solidFill>
                  <a:srgbClr val="202124"/>
                </a:solidFill>
                <a:highlight>
                  <a:srgbClr val="F8F9FA"/>
                </a:highlight>
              </a:rPr>
              <a:t> is </a:t>
            </a:r>
            <a:r>
              <a:rPr lang="tr-TR" sz="1400" dirty="0" err="1">
                <a:solidFill>
                  <a:srgbClr val="202124"/>
                </a:solidFill>
                <a:highlight>
                  <a:srgbClr val="F8F9FA"/>
                </a:highlight>
              </a:rPr>
              <a:t>to</a:t>
            </a:r>
            <a:r>
              <a:rPr lang="tr-TR" sz="1400" dirty="0">
                <a:solidFill>
                  <a:srgbClr val="202124"/>
                </a:solidFill>
                <a:highlight>
                  <a:srgbClr val="F8F9FA"/>
                </a:highlight>
              </a:rPr>
              <a:t> </a:t>
            </a:r>
            <a:r>
              <a:rPr lang="tr-TR" sz="1400" dirty="0" err="1">
                <a:solidFill>
                  <a:srgbClr val="202124"/>
                </a:solidFill>
                <a:highlight>
                  <a:srgbClr val="F8F9FA"/>
                </a:highlight>
              </a:rPr>
              <a:t>estimate</a:t>
            </a:r>
            <a:r>
              <a:rPr lang="tr-TR" sz="1400" dirty="0">
                <a:solidFill>
                  <a:srgbClr val="202124"/>
                </a:solidFill>
                <a:highlight>
                  <a:srgbClr val="F8F9FA"/>
                </a:highlight>
              </a:rPr>
              <a:t> </a:t>
            </a: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exact</a:t>
            </a:r>
            <a:r>
              <a:rPr lang="tr-TR" sz="1400" dirty="0">
                <a:solidFill>
                  <a:srgbClr val="202124"/>
                </a:solidFill>
                <a:highlight>
                  <a:srgbClr val="F8F9FA"/>
                </a:highlight>
              </a:rPr>
              <a:t> </a:t>
            </a:r>
            <a:r>
              <a:rPr lang="tr-TR" sz="1400" dirty="0" err="1">
                <a:solidFill>
                  <a:srgbClr val="202124"/>
                </a:solidFill>
                <a:highlight>
                  <a:srgbClr val="F8F9FA"/>
                </a:highlight>
              </a:rPr>
              <a:t>completion</a:t>
            </a:r>
            <a:r>
              <a:rPr lang="tr-TR" sz="1400" dirty="0">
                <a:solidFill>
                  <a:srgbClr val="202124"/>
                </a:solidFill>
                <a:highlight>
                  <a:srgbClr val="F8F9FA"/>
                </a:highlight>
              </a:rPr>
              <a:t> </a:t>
            </a:r>
            <a:r>
              <a:rPr lang="tr-TR" sz="1400" dirty="0" err="1">
                <a:solidFill>
                  <a:srgbClr val="202124"/>
                </a:solidFill>
                <a:highlight>
                  <a:srgbClr val="F8F9FA"/>
                </a:highlight>
              </a:rPr>
              <a:t>dates</a:t>
            </a:r>
            <a:r>
              <a:rPr lang="tr-TR" sz="1400" dirty="0">
                <a:solidFill>
                  <a:srgbClr val="202124"/>
                </a:solidFill>
                <a:highlight>
                  <a:srgbClr val="F8F9FA"/>
                </a:highlight>
              </a:rPr>
              <a:t> of </a:t>
            </a: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stories</a:t>
            </a:r>
            <a:r>
              <a:rPr lang="tr-TR" sz="1400" dirty="0">
                <a:solidFill>
                  <a:srgbClr val="202124"/>
                </a:solidFill>
                <a:highlight>
                  <a:srgbClr val="F8F9FA"/>
                </a:highlight>
              </a:rPr>
              <a:t>.</a:t>
            </a:r>
            <a:endParaRPr sz="14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team</a:t>
            </a:r>
            <a:r>
              <a:rPr lang="tr-TR" sz="1400" dirty="0">
                <a:solidFill>
                  <a:srgbClr val="202124"/>
                </a:solidFill>
                <a:highlight>
                  <a:srgbClr val="F8F9FA"/>
                </a:highlight>
              </a:rPr>
              <a:t> </a:t>
            </a:r>
            <a:r>
              <a:rPr lang="tr-TR" sz="1400" dirty="0" err="1">
                <a:solidFill>
                  <a:srgbClr val="202124"/>
                </a:solidFill>
                <a:highlight>
                  <a:srgbClr val="F8F9FA"/>
                </a:highlight>
              </a:rPr>
              <a:t>assigns</a:t>
            </a:r>
            <a:r>
              <a:rPr lang="tr-TR" sz="1400" dirty="0">
                <a:solidFill>
                  <a:srgbClr val="202124"/>
                </a:solidFill>
                <a:highlight>
                  <a:srgbClr val="F8F9FA"/>
                </a:highlight>
              </a:rPr>
              <a:t> a </a:t>
            </a:r>
            <a:r>
              <a:rPr lang="tr-TR" sz="1400" dirty="0" err="1">
                <a:solidFill>
                  <a:srgbClr val="202124"/>
                </a:solidFill>
                <a:highlight>
                  <a:srgbClr val="F8F9FA"/>
                </a:highlight>
              </a:rPr>
              <a:t>point</a:t>
            </a:r>
            <a:r>
              <a:rPr lang="tr-TR" sz="1400" dirty="0">
                <a:solidFill>
                  <a:srgbClr val="202124"/>
                </a:solidFill>
                <a:highlight>
                  <a:srgbClr val="F8F9FA"/>
                </a:highlight>
              </a:rPr>
              <a:t> </a:t>
            </a:r>
            <a:r>
              <a:rPr lang="tr-TR" sz="1400" dirty="0" err="1">
                <a:solidFill>
                  <a:srgbClr val="202124"/>
                </a:solidFill>
                <a:highlight>
                  <a:srgbClr val="F8F9FA"/>
                </a:highlight>
              </a:rPr>
              <a:t>value</a:t>
            </a:r>
            <a:r>
              <a:rPr lang="tr-TR" sz="1400" dirty="0">
                <a:solidFill>
                  <a:srgbClr val="202124"/>
                </a:solidFill>
                <a:highlight>
                  <a:srgbClr val="F8F9FA"/>
                </a:highlight>
              </a:rPr>
              <a:t> </a:t>
            </a:r>
            <a:r>
              <a:rPr lang="tr-TR" sz="1400" dirty="0" err="1">
                <a:solidFill>
                  <a:srgbClr val="202124"/>
                </a:solidFill>
                <a:highlight>
                  <a:srgbClr val="F8F9FA"/>
                </a:highlight>
              </a:rPr>
              <a:t>to</a:t>
            </a:r>
            <a:r>
              <a:rPr lang="tr-TR" sz="1400" dirty="0">
                <a:solidFill>
                  <a:srgbClr val="202124"/>
                </a:solidFill>
                <a:highlight>
                  <a:srgbClr val="F8F9FA"/>
                </a:highlight>
              </a:rPr>
              <a:t> </a:t>
            </a:r>
            <a:r>
              <a:rPr lang="tr-TR" sz="1400" dirty="0" err="1">
                <a:solidFill>
                  <a:srgbClr val="202124"/>
                </a:solidFill>
                <a:highlight>
                  <a:srgbClr val="F8F9FA"/>
                </a:highlight>
              </a:rPr>
              <a:t>each</a:t>
            </a:r>
            <a:r>
              <a:rPr lang="tr-TR" sz="1400" dirty="0">
                <a:solidFill>
                  <a:srgbClr val="202124"/>
                </a:solidFill>
                <a:highlight>
                  <a:srgbClr val="F8F9FA"/>
                </a:highlight>
              </a:rPr>
              <a:t> </a:t>
            </a:r>
            <a:r>
              <a:rPr lang="tr-TR" sz="1400" dirty="0" err="1">
                <a:solidFill>
                  <a:srgbClr val="202124"/>
                </a:solidFill>
                <a:highlight>
                  <a:srgbClr val="F8F9FA"/>
                </a:highlight>
              </a:rPr>
              <a:t>story</a:t>
            </a:r>
            <a:r>
              <a:rPr lang="tr-TR" sz="1400" dirty="0">
                <a:solidFill>
                  <a:srgbClr val="202124"/>
                </a:solidFill>
                <a:highlight>
                  <a:srgbClr val="F8F9FA"/>
                </a:highlight>
              </a:rPr>
              <a:t> </a:t>
            </a:r>
            <a:r>
              <a:rPr lang="tr-TR" sz="1400" dirty="0" err="1">
                <a:solidFill>
                  <a:srgbClr val="202124"/>
                </a:solidFill>
                <a:highlight>
                  <a:srgbClr val="F8F9FA"/>
                </a:highlight>
              </a:rPr>
              <a:t>depending</a:t>
            </a:r>
            <a:r>
              <a:rPr lang="tr-TR" sz="1400" dirty="0">
                <a:solidFill>
                  <a:srgbClr val="202124"/>
                </a:solidFill>
                <a:highlight>
                  <a:srgbClr val="F8F9FA"/>
                </a:highlight>
              </a:rPr>
              <a:t> on how </a:t>
            </a:r>
            <a:r>
              <a:rPr lang="tr-TR" sz="1400" dirty="0" err="1">
                <a:solidFill>
                  <a:srgbClr val="202124"/>
                </a:solidFill>
                <a:highlight>
                  <a:srgbClr val="F8F9FA"/>
                </a:highlight>
              </a:rPr>
              <a:t>big</a:t>
            </a:r>
            <a:r>
              <a:rPr lang="tr-TR" sz="1400" dirty="0">
                <a:solidFill>
                  <a:srgbClr val="202124"/>
                </a:solidFill>
                <a:highlight>
                  <a:srgbClr val="F8F9FA"/>
                </a:highlight>
              </a:rPr>
              <a:t> it is.</a:t>
            </a:r>
            <a:endParaRPr sz="14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dirty="0" err="1">
                <a:solidFill>
                  <a:srgbClr val="202124"/>
                </a:solidFill>
                <a:highlight>
                  <a:srgbClr val="F8F9FA"/>
                </a:highlight>
              </a:rPr>
              <a:t>One</a:t>
            </a:r>
            <a:r>
              <a:rPr lang="tr-TR" sz="1400" dirty="0">
                <a:solidFill>
                  <a:srgbClr val="202124"/>
                </a:solidFill>
                <a:highlight>
                  <a:srgbClr val="F8F9FA"/>
                </a:highlight>
              </a:rPr>
              <a:t> </a:t>
            </a:r>
            <a:r>
              <a:rPr lang="tr-TR" sz="1400" dirty="0" err="1">
                <a:solidFill>
                  <a:srgbClr val="202124"/>
                </a:solidFill>
                <a:highlight>
                  <a:srgbClr val="F8F9FA"/>
                </a:highlight>
              </a:rPr>
              <a:t>way</a:t>
            </a:r>
            <a:r>
              <a:rPr lang="tr-TR" sz="1400" dirty="0">
                <a:solidFill>
                  <a:srgbClr val="202124"/>
                </a:solidFill>
                <a:highlight>
                  <a:srgbClr val="F8F9FA"/>
                </a:highlight>
              </a:rPr>
              <a:t> </a:t>
            </a:r>
            <a:r>
              <a:rPr lang="tr-TR" sz="1400" dirty="0" err="1">
                <a:solidFill>
                  <a:srgbClr val="202124"/>
                </a:solidFill>
                <a:highlight>
                  <a:srgbClr val="F8F9FA"/>
                </a:highlight>
              </a:rPr>
              <a:t>teams</a:t>
            </a:r>
            <a:r>
              <a:rPr lang="tr-TR" sz="1400" dirty="0">
                <a:solidFill>
                  <a:srgbClr val="202124"/>
                </a:solidFill>
                <a:highlight>
                  <a:srgbClr val="F8F9FA"/>
                </a:highlight>
              </a:rPr>
              <a:t> can </a:t>
            </a:r>
            <a:r>
              <a:rPr lang="tr-TR" sz="1400" dirty="0" err="1">
                <a:solidFill>
                  <a:srgbClr val="202124"/>
                </a:solidFill>
                <a:highlight>
                  <a:srgbClr val="F8F9FA"/>
                </a:highlight>
              </a:rPr>
              <a:t>estimate</a:t>
            </a:r>
            <a:r>
              <a:rPr lang="tr-TR" sz="1400" dirty="0">
                <a:solidFill>
                  <a:srgbClr val="202124"/>
                </a:solidFill>
                <a:highlight>
                  <a:srgbClr val="F8F9FA"/>
                </a:highlight>
              </a:rPr>
              <a:t> is </a:t>
            </a:r>
            <a:r>
              <a:rPr lang="tr-TR" sz="1400" dirty="0" err="1">
                <a:solidFill>
                  <a:srgbClr val="202124"/>
                </a:solidFill>
                <a:highlight>
                  <a:srgbClr val="F8F9FA"/>
                </a:highlight>
              </a:rPr>
              <a:t>to</a:t>
            </a:r>
            <a:r>
              <a:rPr lang="tr-TR" sz="1400" dirty="0">
                <a:solidFill>
                  <a:srgbClr val="202124"/>
                </a:solidFill>
                <a:highlight>
                  <a:srgbClr val="F8F9FA"/>
                </a:highlight>
              </a:rPr>
              <a:t> </a:t>
            </a:r>
            <a:r>
              <a:rPr lang="tr-TR" sz="1400" dirty="0" err="1">
                <a:solidFill>
                  <a:srgbClr val="202124"/>
                </a:solidFill>
                <a:highlight>
                  <a:srgbClr val="F8F9FA"/>
                </a:highlight>
              </a:rPr>
              <a:t>split</a:t>
            </a:r>
            <a:r>
              <a:rPr lang="tr-TR" sz="1400" dirty="0">
                <a:solidFill>
                  <a:srgbClr val="202124"/>
                </a:solidFill>
                <a:highlight>
                  <a:srgbClr val="F8F9FA"/>
                </a:highlight>
              </a:rPr>
              <a:t> </a:t>
            </a:r>
            <a:r>
              <a:rPr lang="tr-TR" sz="1400" dirty="0" err="1">
                <a:solidFill>
                  <a:srgbClr val="202124"/>
                </a:solidFill>
                <a:highlight>
                  <a:srgbClr val="F8F9FA"/>
                </a:highlight>
              </a:rPr>
              <a:t>stories</a:t>
            </a:r>
            <a:r>
              <a:rPr lang="tr-TR" sz="1400" dirty="0">
                <a:solidFill>
                  <a:srgbClr val="202124"/>
                </a:solidFill>
                <a:highlight>
                  <a:srgbClr val="F8F9FA"/>
                </a:highlight>
              </a:rPr>
              <a:t> </a:t>
            </a:r>
            <a:r>
              <a:rPr lang="tr-TR" sz="1400" dirty="0" err="1">
                <a:solidFill>
                  <a:srgbClr val="202124"/>
                </a:solidFill>
                <a:highlight>
                  <a:srgbClr val="F8F9FA"/>
                </a:highlight>
              </a:rPr>
              <a:t>into</a:t>
            </a:r>
            <a:r>
              <a:rPr lang="tr-TR" sz="1400" dirty="0">
                <a:solidFill>
                  <a:srgbClr val="202124"/>
                </a:solidFill>
                <a:highlight>
                  <a:srgbClr val="F8F9FA"/>
                </a:highlight>
              </a:rPr>
              <a:t> T-</a:t>
            </a:r>
            <a:r>
              <a:rPr lang="tr-TR" sz="1400" dirty="0" err="1">
                <a:solidFill>
                  <a:srgbClr val="202124"/>
                </a:solidFill>
                <a:highlight>
                  <a:srgbClr val="F8F9FA"/>
                </a:highlight>
              </a:rPr>
              <a:t>shirt</a:t>
            </a:r>
            <a:r>
              <a:rPr lang="tr-TR" sz="1400" dirty="0">
                <a:solidFill>
                  <a:srgbClr val="202124"/>
                </a:solidFill>
                <a:highlight>
                  <a:srgbClr val="F8F9FA"/>
                </a:highlight>
              </a:rPr>
              <a:t> </a:t>
            </a:r>
            <a:r>
              <a:rPr lang="tr-TR" sz="1400" dirty="0" err="1">
                <a:solidFill>
                  <a:srgbClr val="202124"/>
                </a:solidFill>
                <a:highlight>
                  <a:srgbClr val="F8F9FA"/>
                </a:highlight>
              </a:rPr>
              <a:t>sizes</a:t>
            </a:r>
            <a:r>
              <a:rPr lang="tr-TR" sz="1400" dirty="0">
                <a:solidFill>
                  <a:srgbClr val="202124"/>
                </a:solidFill>
                <a:highlight>
                  <a:srgbClr val="F8F9FA"/>
                </a:highlight>
              </a:rPr>
              <a:t> </a:t>
            </a:r>
            <a:r>
              <a:rPr lang="tr-TR" sz="1400" dirty="0" err="1">
                <a:solidFill>
                  <a:srgbClr val="202124"/>
                </a:solidFill>
                <a:highlight>
                  <a:srgbClr val="F8F9FA"/>
                </a:highlight>
              </a:rPr>
              <a:t>and</a:t>
            </a:r>
            <a:r>
              <a:rPr lang="tr-TR" sz="1400" dirty="0">
                <a:solidFill>
                  <a:srgbClr val="202124"/>
                </a:solidFill>
                <a:highlight>
                  <a:srgbClr val="F8F9FA"/>
                </a:highlight>
              </a:rPr>
              <a:t> </a:t>
            </a:r>
            <a:r>
              <a:rPr lang="tr-TR" sz="1400" dirty="0" err="1">
                <a:solidFill>
                  <a:srgbClr val="202124"/>
                </a:solidFill>
                <a:highlight>
                  <a:srgbClr val="F8F9FA"/>
                </a:highlight>
              </a:rPr>
              <a:t>assign</a:t>
            </a:r>
            <a:r>
              <a:rPr lang="tr-TR" sz="1400" dirty="0">
                <a:solidFill>
                  <a:srgbClr val="202124"/>
                </a:solidFill>
                <a:highlight>
                  <a:srgbClr val="F8F9FA"/>
                </a:highlight>
              </a:rPr>
              <a:t> a </a:t>
            </a:r>
            <a:r>
              <a:rPr lang="tr-TR" sz="1400" dirty="0" err="1">
                <a:solidFill>
                  <a:srgbClr val="202124"/>
                </a:solidFill>
                <a:highlight>
                  <a:srgbClr val="F8F9FA"/>
                </a:highlight>
              </a:rPr>
              <a:t>point</a:t>
            </a:r>
            <a:r>
              <a:rPr lang="tr-TR" sz="1400" dirty="0">
                <a:solidFill>
                  <a:srgbClr val="202124"/>
                </a:solidFill>
                <a:highlight>
                  <a:srgbClr val="F8F9FA"/>
                </a:highlight>
              </a:rPr>
              <a:t> </a:t>
            </a:r>
            <a:r>
              <a:rPr lang="tr-TR" sz="1400" dirty="0" err="1">
                <a:solidFill>
                  <a:srgbClr val="202124"/>
                </a:solidFill>
                <a:highlight>
                  <a:srgbClr val="F8F9FA"/>
                </a:highlight>
              </a:rPr>
              <a:t>value</a:t>
            </a:r>
            <a:r>
              <a:rPr lang="tr-TR" sz="1400" dirty="0">
                <a:solidFill>
                  <a:srgbClr val="202124"/>
                </a:solidFill>
                <a:highlight>
                  <a:srgbClr val="F8F9FA"/>
                </a:highlight>
              </a:rPr>
              <a:t> </a:t>
            </a:r>
            <a:r>
              <a:rPr lang="tr-TR" sz="1400" dirty="0" err="1">
                <a:solidFill>
                  <a:srgbClr val="202124"/>
                </a:solidFill>
                <a:highlight>
                  <a:srgbClr val="F8F9FA"/>
                </a:highlight>
              </a:rPr>
              <a:t>to</a:t>
            </a:r>
            <a:r>
              <a:rPr lang="tr-TR" sz="1400" dirty="0">
                <a:solidFill>
                  <a:srgbClr val="202124"/>
                </a:solidFill>
                <a:highlight>
                  <a:srgbClr val="F8F9FA"/>
                </a:highlight>
              </a:rPr>
              <a:t> </a:t>
            </a:r>
            <a:r>
              <a:rPr lang="tr-TR" sz="1400" dirty="0" err="1">
                <a:solidFill>
                  <a:srgbClr val="202124"/>
                </a:solidFill>
                <a:highlight>
                  <a:srgbClr val="F8F9FA"/>
                </a:highlight>
              </a:rPr>
              <a:t>each</a:t>
            </a:r>
            <a:r>
              <a:rPr lang="tr-TR" sz="1400" dirty="0">
                <a:solidFill>
                  <a:srgbClr val="202124"/>
                </a:solidFill>
                <a:highlight>
                  <a:srgbClr val="F8F9FA"/>
                </a:highlight>
              </a:rPr>
              <a:t> size.</a:t>
            </a:r>
            <a:endParaRPr sz="14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example</a:t>
            </a:r>
            <a:r>
              <a:rPr lang="tr-TR" sz="1400" dirty="0">
                <a:solidFill>
                  <a:srgbClr val="202124"/>
                </a:solidFill>
                <a:highlight>
                  <a:srgbClr val="F8F9FA"/>
                </a:highlight>
              </a:rPr>
              <a:t>, they </a:t>
            </a:r>
            <a:r>
              <a:rPr lang="tr-TR" sz="1400" dirty="0" err="1">
                <a:solidFill>
                  <a:srgbClr val="202124"/>
                </a:solidFill>
                <a:highlight>
                  <a:srgbClr val="F8F9FA"/>
                </a:highlight>
              </a:rPr>
              <a:t>may</a:t>
            </a:r>
            <a:r>
              <a:rPr lang="tr-TR" sz="1400" dirty="0">
                <a:solidFill>
                  <a:srgbClr val="202124"/>
                </a:solidFill>
                <a:highlight>
                  <a:srgbClr val="F8F9FA"/>
                </a:highlight>
              </a:rPr>
              <a:t> </a:t>
            </a:r>
            <a:r>
              <a:rPr lang="tr-TR" sz="1400" dirty="0" err="1">
                <a:solidFill>
                  <a:srgbClr val="202124"/>
                </a:solidFill>
                <a:highlight>
                  <a:srgbClr val="F8F9FA"/>
                </a:highlight>
              </a:rPr>
              <a:t>decide</a:t>
            </a:r>
            <a:r>
              <a:rPr lang="tr-TR" sz="1400" dirty="0">
                <a:solidFill>
                  <a:srgbClr val="202124"/>
                </a:solidFill>
                <a:highlight>
                  <a:srgbClr val="F8F9FA"/>
                </a:highlight>
              </a:rPr>
              <a:t> </a:t>
            </a:r>
            <a:r>
              <a:rPr lang="tr-TR" sz="1400" dirty="0" err="1">
                <a:solidFill>
                  <a:srgbClr val="202124"/>
                </a:solidFill>
                <a:highlight>
                  <a:srgbClr val="F8F9FA"/>
                </a:highlight>
              </a:rPr>
              <a:t>to</a:t>
            </a:r>
            <a:r>
              <a:rPr lang="tr-TR" sz="1400" dirty="0">
                <a:solidFill>
                  <a:srgbClr val="202124"/>
                </a:solidFill>
                <a:highlight>
                  <a:srgbClr val="F8F9FA"/>
                </a:highlight>
              </a:rPr>
              <a:t> </a:t>
            </a:r>
            <a:r>
              <a:rPr lang="tr-TR" sz="1400" dirty="0" err="1">
                <a:solidFill>
                  <a:srgbClr val="202124"/>
                </a:solidFill>
                <a:highlight>
                  <a:srgbClr val="F8F9FA"/>
                </a:highlight>
              </a:rPr>
              <a:t>use</a:t>
            </a:r>
            <a:r>
              <a:rPr lang="tr-TR" sz="14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400" dirty="0">
                <a:solidFill>
                  <a:srgbClr val="202124"/>
                </a:solidFill>
                <a:highlight>
                  <a:srgbClr val="F8F9FA"/>
                </a:highlight>
              </a:rPr>
              <a:t>	1 </a:t>
            </a:r>
            <a:r>
              <a:rPr lang="tr-TR" sz="1400" dirty="0" err="1">
                <a:solidFill>
                  <a:srgbClr val="202124"/>
                </a:solidFill>
                <a:highlight>
                  <a:srgbClr val="F8F9FA"/>
                </a:highlight>
              </a:rPr>
              <a:t>point</a:t>
            </a:r>
            <a:r>
              <a:rPr lang="tr-TR" sz="1400" dirty="0">
                <a:solidFill>
                  <a:srgbClr val="202124"/>
                </a:solidFill>
                <a:highlight>
                  <a:srgbClr val="F8F9FA"/>
                </a:highlight>
              </a:rPr>
              <a:t> </a:t>
            </a: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extra</a:t>
            </a:r>
            <a:r>
              <a:rPr lang="tr-TR" sz="1400" dirty="0">
                <a:solidFill>
                  <a:srgbClr val="202124"/>
                </a:solidFill>
                <a:highlight>
                  <a:srgbClr val="F8F9FA"/>
                </a:highlight>
              </a:rPr>
              <a:t> </a:t>
            </a:r>
            <a:r>
              <a:rPr lang="tr-TR" sz="1400" dirty="0" err="1">
                <a:solidFill>
                  <a:srgbClr val="202124"/>
                </a:solidFill>
                <a:highlight>
                  <a:srgbClr val="F8F9FA"/>
                </a:highlight>
              </a:rPr>
              <a:t>small</a:t>
            </a:r>
            <a:r>
              <a:rPr lang="tr-TR" sz="1400" dirty="0">
                <a:solidFill>
                  <a:srgbClr val="202124"/>
                </a:solidFill>
                <a:highlight>
                  <a:srgbClr val="F8F9FA"/>
                </a:highlight>
              </a:rPr>
              <a:t> </a:t>
            </a:r>
            <a:r>
              <a:rPr lang="tr-TR" sz="1400" dirty="0" err="1">
                <a:solidFill>
                  <a:srgbClr val="202124"/>
                </a:solidFill>
                <a:highlight>
                  <a:srgbClr val="F8F9FA"/>
                </a:highlight>
              </a:rPr>
              <a:t>features</a:t>
            </a:r>
            <a:r>
              <a:rPr lang="tr-TR" sz="14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400" dirty="0">
                <a:solidFill>
                  <a:srgbClr val="202124"/>
                </a:solidFill>
                <a:highlight>
                  <a:srgbClr val="F8F9FA"/>
                </a:highlight>
              </a:rPr>
              <a:t>	2 </a:t>
            </a:r>
            <a:r>
              <a:rPr lang="tr-TR" sz="1400" dirty="0" err="1">
                <a:solidFill>
                  <a:srgbClr val="202124"/>
                </a:solidFill>
                <a:highlight>
                  <a:srgbClr val="F8F9FA"/>
                </a:highlight>
              </a:rPr>
              <a:t>points</a:t>
            </a:r>
            <a:r>
              <a:rPr lang="tr-TR" sz="1400" dirty="0">
                <a:solidFill>
                  <a:srgbClr val="202124"/>
                </a:solidFill>
                <a:highlight>
                  <a:srgbClr val="F8F9FA"/>
                </a:highlight>
              </a:rPr>
              <a:t> </a:t>
            </a: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small</a:t>
            </a:r>
            <a:r>
              <a:rPr lang="tr-TR" sz="1400" dirty="0">
                <a:solidFill>
                  <a:srgbClr val="202124"/>
                </a:solidFill>
                <a:highlight>
                  <a:srgbClr val="F8F9FA"/>
                </a:highlight>
              </a:rPr>
              <a:t> </a:t>
            </a:r>
            <a:r>
              <a:rPr lang="tr-TR" sz="1400" dirty="0" err="1">
                <a:solidFill>
                  <a:srgbClr val="202124"/>
                </a:solidFill>
                <a:highlight>
                  <a:srgbClr val="F8F9FA"/>
                </a:highlight>
              </a:rPr>
              <a:t>features</a:t>
            </a:r>
            <a:r>
              <a:rPr lang="tr-TR" sz="1400" dirty="0">
                <a:solidFill>
                  <a:srgbClr val="202124"/>
                </a:solidFill>
                <a:highlight>
                  <a:srgbClr val="F8F9FA"/>
                </a:highlight>
              </a:rPr>
              <a:t> </a:t>
            </a:r>
            <a:r>
              <a:rPr lang="tr-TR" sz="1400" dirty="0" err="1">
                <a:solidFill>
                  <a:srgbClr val="202124"/>
                </a:solidFill>
                <a:highlight>
                  <a:srgbClr val="F8F9FA"/>
                </a:highlight>
              </a:rPr>
              <a:t>and</a:t>
            </a:r>
            <a:r>
              <a:rPr lang="tr-TR" sz="14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400" dirty="0">
                <a:solidFill>
                  <a:srgbClr val="202124"/>
                </a:solidFill>
                <a:highlight>
                  <a:srgbClr val="F8F9FA"/>
                </a:highlight>
              </a:rPr>
              <a:t>	3 </a:t>
            </a:r>
            <a:r>
              <a:rPr lang="tr-TR" sz="1400" dirty="0" err="1">
                <a:solidFill>
                  <a:srgbClr val="202124"/>
                </a:solidFill>
                <a:highlight>
                  <a:srgbClr val="F8F9FA"/>
                </a:highlight>
              </a:rPr>
              <a:t>points</a:t>
            </a:r>
            <a:r>
              <a:rPr lang="tr-TR" sz="1400" dirty="0">
                <a:solidFill>
                  <a:srgbClr val="202124"/>
                </a:solidFill>
                <a:highlight>
                  <a:srgbClr val="F8F9FA"/>
                </a:highlight>
              </a:rPr>
              <a:t> </a:t>
            </a: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medium</a:t>
            </a:r>
            <a:r>
              <a:rPr lang="tr-TR" sz="1400" dirty="0">
                <a:solidFill>
                  <a:srgbClr val="202124"/>
                </a:solidFill>
                <a:highlight>
                  <a:srgbClr val="F8F9FA"/>
                </a:highlight>
              </a:rPr>
              <a:t> </a:t>
            </a:r>
            <a:r>
              <a:rPr lang="tr-TR" sz="1400" dirty="0" err="1">
                <a:solidFill>
                  <a:srgbClr val="202124"/>
                </a:solidFill>
                <a:highlight>
                  <a:srgbClr val="F8F9FA"/>
                </a:highlight>
              </a:rPr>
              <a:t>features</a:t>
            </a:r>
            <a:r>
              <a:rPr lang="tr-TR" sz="14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400" dirty="0">
                <a:solidFill>
                  <a:srgbClr val="202124"/>
                </a:solidFill>
                <a:highlight>
                  <a:srgbClr val="F8F9FA"/>
                </a:highlight>
              </a:rPr>
              <a:t>	4 </a:t>
            </a:r>
            <a:r>
              <a:rPr lang="tr-TR" sz="1400" dirty="0" err="1">
                <a:solidFill>
                  <a:srgbClr val="202124"/>
                </a:solidFill>
                <a:highlight>
                  <a:srgbClr val="F8F9FA"/>
                </a:highlight>
              </a:rPr>
              <a:t>points</a:t>
            </a:r>
            <a:r>
              <a:rPr lang="tr-TR" sz="1400" dirty="0">
                <a:solidFill>
                  <a:srgbClr val="202124"/>
                </a:solidFill>
                <a:highlight>
                  <a:srgbClr val="F8F9FA"/>
                </a:highlight>
              </a:rPr>
              <a:t> </a:t>
            </a: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large</a:t>
            </a:r>
            <a:r>
              <a:rPr lang="tr-TR" sz="1400" dirty="0">
                <a:solidFill>
                  <a:srgbClr val="202124"/>
                </a:solidFill>
                <a:highlight>
                  <a:srgbClr val="F8F9FA"/>
                </a:highlight>
              </a:rPr>
              <a:t> </a:t>
            </a:r>
            <a:r>
              <a:rPr lang="tr-TR" sz="1400" dirty="0" err="1">
                <a:solidFill>
                  <a:srgbClr val="202124"/>
                </a:solidFill>
                <a:highlight>
                  <a:srgbClr val="F8F9FA"/>
                </a:highlight>
              </a:rPr>
              <a:t>and</a:t>
            </a:r>
            <a:r>
              <a:rPr lang="tr-TR" sz="1400" dirty="0">
                <a:solidFill>
                  <a:srgbClr val="202124"/>
                </a:solidFill>
                <a:highlight>
                  <a:srgbClr val="F8F9FA"/>
                </a:highlight>
              </a:rPr>
              <a:t> </a:t>
            </a:r>
          </a:p>
          <a:p>
            <a:pPr marL="0" lvl="0" indent="0" algn="l" rtl="0">
              <a:lnSpc>
                <a:spcPct val="100000"/>
              </a:lnSpc>
              <a:spcBef>
                <a:spcPts val="0"/>
              </a:spcBef>
              <a:spcAft>
                <a:spcPts val="0"/>
              </a:spcAft>
              <a:buSzPts val="1400"/>
              <a:buNone/>
            </a:pPr>
            <a:r>
              <a:rPr lang="tr-TR" sz="1400" dirty="0">
                <a:solidFill>
                  <a:srgbClr val="202124"/>
                </a:solidFill>
                <a:highlight>
                  <a:srgbClr val="F8F9FA"/>
                </a:highlight>
              </a:rPr>
              <a:t>	5 </a:t>
            </a:r>
            <a:r>
              <a:rPr lang="tr-TR" sz="1400" dirty="0" err="1">
                <a:solidFill>
                  <a:srgbClr val="202124"/>
                </a:solidFill>
                <a:highlight>
                  <a:srgbClr val="F8F9FA"/>
                </a:highlight>
              </a:rPr>
              <a:t>points</a:t>
            </a:r>
            <a:r>
              <a:rPr lang="tr-TR" sz="1400" dirty="0">
                <a:solidFill>
                  <a:srgbClr val="202124"/>
                </a:solidFill>
                <a:highlight>
                  <a:srgbClr val="F8F9FA"/>
                </a:highlight>
              </a:rPr>
              <a:t> </a:t>
            </a: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extra</a:t>
            </a:r>
            <a:r>
              <a:rPr lang="tr-TR" sz="1400" dirty="0">
                <a:solidFill>
                  <a:srgbClr val="202124"/>
                </a:solidFill>
                <a:highlight>
                  <a:srgbClr val="F8F9FA"/>
                </a:highlight>
              </a:rPr>
              <a:t> </a:t>
            </a:r>
            <a:r>
              <a:rPr lang="tr-TR" sz="1400" dirty="0" err="1">
                <a:solidFill>
                  <a:srgbClr val="202124"/>
                </a:solidFill>
                <a:highlight>
                  <a:srgbClr val="F8F9FA"/>
                </a:highlight>
              </a:rPr>
              <a:t>large</a:t>
            </a:r>
            <a:r>
              <a:rPr lang="tr-TR" sz="1400" dirty="0">
                <a:solidFill>
                  <a:srgbClr val="202124"/>
                </a:solidFill>
                <a:highlight>
                  <a:srgbClr val="F8F9FA"/>
                </a:highlight>
              </a:rPr>
              <a:t> </a:t>
            </a:r>
            <a:r>
              <a:rPr lang="tr-TR" sz="1400" dirty="0" err="1">
                <a:solidFill>
                  <a:srgbClr val="202124"/>
                </a:solidFill>
                <a:highlight>
                  <a:srgbClr val="F8F9FA"/>
                </a:highlight>
              </a:rPr>
              <a:t>features</a:t>
            </a:r>
            <a:r>
              <a:rPr lang="tr-TR" sz="1400" dirty="0">
                <a:solidFill>
                  <a:srgbClr val="202124"/>
                </a:solidFill>
                <a:highlight>
                  <a:srgbClr val="F8F9FA"/>
                </a:highlight>
              </a:rPr>
              <a:t>.</a:t>
            </a:r>
            <a:endParaRPr sz="1400" dirty="0">
              <a:solidFill>
                <a:srgbClr val="202124"/>
              </a:solidFill>
              <a:highlight>
                <a:srgbClr val="F8F9FA"/>
              </a:highlight>
            </a:endParaRPr>
          </a:p>
          <a:p>
            <a:pPr marL="0" lvl="0" indent="0" algn="l" rtl="0">
              <a:lnSpc>
                <a:spcPct val="100000"/>
              </a:lnSpc>
              <a:spcBef>
                <a:spcPts val="0"/>
              </a:spcBef>
              <a:spcAft>
                <a:spcPts val="0"/>
              </a:spcAft>
              <a:buSzPts val="1400"/>
              <a:buNone/>
            </a:pPr>
            <a:endParaRPr sz="14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400" dirty="0" err="1">
                <a:solidFill>
                  <a:srgbClr val="202124"/>
                </a:solidFill>
                <a:highlight>
                  <a:srgbClr val="F8F9FA"/>
                </a:highlight>
              </a:rPr>
              <a:t>After</a:t>
            </a:r>
            <a:r>
              <a:rPr lang="tr-TR" sz="1400" dirty="0">
                <a:solidFill>
                  <a:srgbClr val="202124"/>
                </a:solidFill>
                <a:highlight>
                  <a:srgbClr val="F8F9FA"/>
                </a:highlight>
              </a:rPr>
              <a:t> </a:t>
            </a:r>
            <a:r>
              <a:rPr lang="tr-TR" sz="1400" dirty="0" err="1">
                <a:solidFill>
                  <a:srgbClr val="202124"/>
                </a:solidFill>
                <a:highlight>
                  <a:srgbClr val="F8F9FA"/>
                </a:highlight>
              </a:rPr>
              <a:t>deciding</a:t>
            </a:r>
            <a:r>
              <a:rPr lang="tr-TR" sz="1400" dirty="0">
                <a:solidFill>
                  <a:srgbClr val="202124"/>
                </a:solidFill>
                <a:highlight>
                  <a:srgbClr val="F8F9FA"/>
                </a:highlight>
              </a:rPr>
              <a:t> on a </a:t>
            </a:r>
            <a:r>
              <a:rPr lang="tr-TR" sz="1400" dirty="0" err="1">
                <a:solidFill>
                  <a:srgbClr val="202124"/>
                </a:solidFill>
                <a:highlight>
                  <a:srgbClr val="F8F9FA"/>
                </a:highlight>
              </a:rPr>
              <a:t>scale</a:t>
            </a:r>
            <a:r>
              <a:rPr lang="tr-TR" sz="1400" dirty="0">
                <a:solidFill>
                  <a:srgbClr val="202124"/>
                </a:solidFill>
                <a:highlight>
                  <a:srgbClr val="F8F9FA"/>
                </a:highlight>
              </a:rPr>
              <a:t>, they </a:t>
            </a:r>
            <a:r>
              <a:rPr lang="tr-TR" sz="1400" dirty="0" err="1">
                <a:solidFill>
                  <a:srgbClr val="202124"/>
                </a:solidFill>
                <a:highlight>
                  <a:srgbClr val="F8F9FA"/>
                </a:highlight>
              </a:rPr>
              <a:t>must</a:t>
            </a:r>
            <a:r>
              <a:rPr lang="tr-TR" sz="1400" dirty="0">
                <a:solidFill>
                  <a:srgbClr val="202124"/>
                </a:solidFill>
                <a:highlight>
                  <a:srgbClr val="F8F9FA"/>
                </a:highlight>
              </a:rPr>
              <a:t> </a:t>
            </a:r>
            <a:r>
              <a:rPr lang="tr-TR" sz="1400" dirty="0" err="1">
                <a:solidFill>
                  <a:srgbClr val="202124"/>
                </a:solidFill>
                <a:highlight>
                  <a:srgbClr val="F8F9FA"/>
                </a:highlight>
              </a:rPr>
              <a:t>decide</a:t>
            </a:r>
            <a:r>
              <a:rPr lang="tr-TR" sz="1400" dirty="0">
                <a:solidFill>
                  <a:srgbClr val="202124"/>
                </a:solidFill>
                <a:highlight>
                  <a:srgbClr val="F8F9FA"/>
                </a:highlight>
              </a:rPr>
              <a:t> </a:t>
            </a:r>
            <a:r>
              <a:rPr lang="tr-TR" sz="1400" dirty="0" err="1">
                <a:solidFill>
                  <a:srgbClr val="202124"/>
                </a:solidFill>
                <a:highlight>
                  <a:srgbClr val="F8F9FA"/>
                </a:highlight>
              </a:rPr>
              <a:t>which</a:t>
            </a:r>
            <a:r>
              <a:rPr lang="tr-TR" sz="1400" dirty="0">
                <a:solidFill>
                  <a:srgbClr val="202124"/>
                </a:solidFill>
                <a:highlight>
                  <a:srgbClr val="F8F9FA"/>
                </a:highlight>
              </a:rPr>
              <a:t> </a:t>
            </a:r>
            <a:r>
              <a:rPr lang="tr-TR" sz="1400" dirty="0" err="1">
                <a:solidFill>
                  <a:srgbClr val="202124"/>
                </a:solidFill>
                <a:highlight>
                  <a:srgbClr val="F8F9FA"/>
                </a:highlight>
              </a:rPr>
              <a:t>category</a:t>
            </a:r>
            <a:r>
              <a:rPr lang="tr-TR" sz="1400" dirty="0">
                <a:solidFill>
                  <a:srgbClr val="202124"/>
                </a:solidFill>
                <a:highlight>
                  <a:srgbClr val="F8F9FA"/>
                </a:highlight>
              </a:rPr>
              <a:t> </a:t>
            </a:r>
            <a:r>
              <a:rPr lang="tr-TR" sz="1400" dirty="0" err="1">
                <a:solidFill>
                  <a:srgbClr val="202124"/>
                </a:solidFill>
                <a:highlight>
                  <a:srgbClr val="F8F9FA"/>
                </a:highlight>
              </a:rPr>
              <a:t>each</a:t>
            </a:r>
            <a:r>
              <a:rPr lang="tr-TR" sz="1400" dirty="0">
                <a:solidFill>
                  <a:srgbClr val="202124"/>
                </a:solidFill>
                <a:highlight>
                  <a:srgbClr val="F8F9FA"/>
                </a:highlight>
              </a:rPr>
              <a:t> </a:t>
            </a:r>
            <a:r>
              <a:rPr lang="tr-TR" sz="1400" dirty="0" err="1">
                <a:solidFill>
                  <a:srgbClr val="202124"/>
                </a:solidFill>
                <a:highlight>
                  <a:srgbClr val="F8F9FA"/>
                </a:highlight>
              </a:rPr>
              <a:t>story</a:t>
            </a:r>
            <a:r>
              <a:rPr lang="tr-TR" sz="1400" dirty="0">
                <a:solidFill>
                  <a:srgbClr val="202124"/>
                </a:solidFill>
                <a:highlight>
                  <a:srgbClr val="F8F9FA"/>
                </a:highlight>
              </a:rPr>
              <a:t> </a:t>
            </a:r>
            <a:r>
              <a:rPr lang="tr-TR" sz="1400" dirty="0" err="1">
                <a:solidFill>
                  <a:srgbClr val="202124"/>
                </a:solidFill>
                <a:highlight>
                  <a:srgbClr val="F8F9FA"/>
                </a:highlight>
              </a:rPr>
              <a:t>fits</a:t>
            </a:r>
            <a:r>
              <a:rPr lang="tr-TR" sz="1400" dirty="0">
                <a:solidFill>
                  <a:srgbClr val="202124"/>
                </a:solidFill>
                <a:highlight>
                  <a:srgbClr val="F8F9FA"/>
                </a:highlight>
              </a:rPr>
              <a:t> </a:t>
            </a:r>
            <a:r>
              <a:rPr lang="tr-TR" sz="1400" dirty="0" err="1">
                <a:solidFill>
                  <a:srgbClr val="202124"/>
                </a:solidFill>
                <a:highlight>
                  <a:srgbClr val="F8F9FA"/>
                </a:highlight>
              </a:rPr>
              <a:t>into</a:t>
            </a:r>
            <a:r>
              <a:rPr lang="tr-TR" sz="1400" dirty="0">
                <a:solidFill>
                  <a:srgbClr val="202124"/>
                </a:solidFill>
                <a:highlight>
                  <a:srgbClr val="F8F9FA"/>
                </a:highlight>
              </a:rPr>
              <a:t>.</a:t>
            </a:r>
            <a:endParaRPr sz="14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dirty="0" err="1">
                <a:solidFill>
                  <a:srgbClr val="202124"/>
                </a:solidFill>
                <a:highlight>
                  <a:srgbClr val="F8F9FA"/>
                </a:highlight>
              </a:rPr>
              <a:t>Some</a:t>
            </a:r>
            <a:r>
              <a:rPr lang="tr-TR" sz="1400" dirty="0">
                <a:solidFill>
                  <a:srgbClr val="202124"/>
                </a:solidFill>
                <a:highlight>
                  <a:srgbClr val="F8F9FA"/>
                </a:highlight>
              </a:rPr>
              <a:t> </a:t>
            </a:r>
            <a:r>
              <a:rPr lang="tr-TR" sz="1400" dirty="0" err="1">
                <a:solidFill>
                  <a:srgbClr val="202124"/>
                </a:solidFill>
                <a:highlight>
                  <a:srgbClr val="F8F9FA"/>
                </a:highlight>
              </a:rPr>
              <a:t>teams</a:t>
            </a:r>
            <a:r>
              <a:rPr lang="tr-TR" sz="1400" dirty="0">
                <a:solidFill>
                  <a:srgbClr val="202124"/>
                </a:solidFill>
                <a:highlight>
                  <a:srgbClr val="F8F9FA"/>
                </a:highlight>
              </a:rPr>
              <a:t> </a:t>
            </a:r>
            <a:r>
              <a:rPr lang="tr-TR" sz="1400" dirty="0" err="1">
                <a:solidFill>
                  <a:srgbClr val="202124"/>
                </a:solidFill>
                <a:highlight>
                  <a:srgbClr val="F8F9FA"/>
                </a:highlight>
              </a:rPr>
              <a:t>use</a:t>
            </a:r>
            <a:r>
              <a:rPr lang="tr-TR" sz="1400" dirty="0">
                <a:solidFill>
                  <a:srgbClr val="202124"/>
                </a:solidFill>
                <a:highlight>
                  <a:srgbClr val="F8F9FA"/>
                </a:highlight>
              </a:rPr>
              <a:t> </a:t>
            </a: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Fibonacci</a:t>
            </a:r>
            <a:r>
              <a:rPr lang="tr-TR" sz="1400" dirty="0">
                <a:solidFill>
                  <a:srgbClr val="202124"/>
                </a:solidFill>
                <a:highlight>
                  <a:srgbClr val="F8F9FA"/>
                </a:highlight>
              </a:rPr>
              <a:t> </a:t>
            </a:r>
            <a:r>
              <a:rPr lang="tr-TR" sz="1400" dirty="0" err="1">
                <a:solidFill>
                  <a:srgbClr val="202124"/>
                </a:solidFill>
                <a:highlight>
                  <a:srgbClr val="F8F9FA"/>
                </a:highlight>
              </a:rPr>
              <a:t>sequence</a:t>
            </a:r>
            <a:r>
              <a:rPr lang="tr-TR" sz="1400" dirty="0">
                <a:solidFill>
                  <a:srgbClr val="202124"/>
                </a:solidFill>
                <a:highlight>
                  <a:srgbClr val="F8F9FA"/>
                </a:highlight>
              </a:rPr>
              <a:t> (1, 2, 3, 5, 8, 13, 21 ...) </a:t>
            </a: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story</a:t>
            </a:r>
            <a:r>
              <a:rPr lang="tr-TR" sz="1400" dirty="0">
                <a:solidFill>
                  <a:srgbClr val="202124"/>
                </a:solidFill>
                <a:highlight>
                  <a:srgbClr val="F8F9FA"/>
                </a:highlight>
              </a:rPr>
              <a:t> </a:t>
            </a:r>
            <a:r>
              <a:rPr lang="tr-TR" sz="1400" dirty="0" err="1">
                <a:solidFill>
                  <a:srgbClr val="202124"/>
                </a:solidFill>
                <a:highlight>
                  <a:srgbClr val="F8F9FA"/>
                </a:highlight>
              </a:rPr>
              <a:t>point</a:t>
            </a:r>
            <a:r>
              <a:rPr lang="tr-TR" sz="1400" dirty="0">
                <a:solidFill>
                  <a:srgbClr val="202124"/>
                </a:solidFill>
                <a:highlight>
                  <a:srgbClr val="F8F9FA"/>
                </a:highlight>
              </a:rPr>
              <a:t> </a:t>
            </a:r>
            <a:r>
              <a:rPr lang="tr-TR" sz="1400" dirty="0" err="1">
                <a:solidFill>
                  <a:srgbClr val="202124"/>
                </a:solidFill>
                <a:highlight>
                  <a:srgbClr val="F8F9FA"/>
                </a:highlight>
              </a:rPr>
              <a:t>because</a:t>
            </a:r>
            <a:r>
              <a:rPr lang="tr-TR" sz="1400" dirty="0">
                <a:solidFill>
                  <a:srgbClr val="202124"/>
                </a:solidFill>
                <a:highlight>
                  <a:srgbClr val="F8F9FA"/>
                </a:highlight>
              </a:rPr>
              <a:t> </a:t>
            </a:r>
            <a:r>
              <a:rPr lang="tr-TR" sz="1400" dirty="0" err="1">
                <a:solidFill>
                  <a:srgbClr val="202124"/>
                </a:solidFill>
                <a:highlight>
                  <a:srgbClr val="F8F9FA"/>
                </a:highlight>
              </a:rPr>
              <a:t>they</a:t>
            </a:r>
            <a:r>
              <a:rPr lang="tr-TR" sz="1400" dirty="0">
                <a:solidFill>
                  <a:srgbClr val="202124"/>
                </a:solidFill>
                <a:highlight>
                  <a:srgbClr val="F8F9FA"/>
                </a:highlight>
              </a:rPr>
              <a:t> </a:t>
            </a:r>
            <a:r>
              <a:rPr lang="tr-TR" sz="1400" dirty="0" err="1">
                <a:solidFill>
                  <a:srgbClr val="202124"/>
                </a:solidFill>
                <a:highlight>
                  <a:srgbClr val="F8F9FA"/>
                </a:highlight>
              </a:rPr>
              <a:t>think</a:t>
            </a:r>
            <a:r>
              <a:rPr lang="tr-TR" sz="1400" dirty="0">
                <a:solidFill>
                  <a:srgbClr val="202124"/>
                </a:solidFill>
                <a:highlight>
                  <a:srgbClr val="F8F9FA"/>
                </a:highlight>
              </a:rPr>
              <a:t> </a:t>
            </a:r>
            <a:r>
              <a:rPr lang="tr-TR" sz="1400" dirty="0" err="1">
                <a:solidFill>
                  <a:srgbClr val="202124"/>
                </a:solidFill>
                <a:highlight>
                  <a:srgbClr val="F8F9FA"/>
                </a:highlight>
              </a:rPr>
              <a:t>it's</a:t>
            </a:r>
            <a:r>
              <a:rPr lang="tr-TR" sz="1400" dirty="0">
                <a:solidFill>
                  <a:srgbClr val="202124"/>
                </a:solidFill>
                <a:highlight>
                  <a:srgbClr val="F8F9FA"/>
                </a:highlight>
              </a:rPr>
              <a:t> </a:t>
            </a:r>
            <a:r>
              <a:rPr lang="tr-TR" sz="1400" dirty="0" err="1">
                <a:solidFill>
                  <a:srgbClr val="202124"/>
                </a:solidFill>
                <a:highlight>
                  <a:srgbClr val="F8F9FA"/>
                </a:highlight>
              </a:rPr>
              <a:t>more</a:t>
            </a:r>
            <a:r>
              <a:rPr lang="tr-TR" sz="1400" dirty="0">
                <a:solidFill>
                  <a:srgbClr val="202124"/>
                </a:solidFill>
                <a:highlight>
                  <a:srgbClr val="F8F9FA"/>
                </a:highlight>
              </a:rPr>
              <a:t> </a:t>
            </a:r>
            <a:r>
              <a:rPr lang="tr-TR" sz="1400" dirty="0" err="1">
                <a:solidFill>
                  <a:srgbClr val="202124"/>
                </a:solidFill>
                <a:highlight>
                  <a:srgbClr val="F8F9FA"/>
                </a:highlight>
              </a:rPr>
              <a:t>realistic</a:t>
            </a:r>
            <a:r>
              <a:rPr lang="tr-TR" sz="1400" dirty="0">
                <a:solidFill>
                  <a:srgbClr val="202124"/>
                </a:solidFill>
                <a:highlight>
                  <a:srgbClr val="F8F9FA"/>
                </a:highlight>
              </a:rPr>
              <a:t> </a:t>
            </a: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larger</a:t>
            </a:r>
            <a:r>
              <a:rPr lang="tr-TR" sz="1400" dirty="0">
                <a:solidFill>
                  <a:srgbClr val="202124"/>
                </a:solidFill>
                <a:highlight>
                  <a:srgbClr val="F8F9FA"/>
                </a:highlight>
              </a:rPr>
              <a:t> </a:t>
            </a:r>
            <a:r>
              <a:rPr lang="tr-TR" sz="1400" dirty="0" err="1">
                <a:solidFill>
                  <a:srgbClr val="202124"/>
                </a:solidFill>
                <a:highlight>
                  <a:srgbClr val="F8F9FA"/>
                </a:highlight>
              </a:rPr>
              <a:t>features</a:t>
            </a:r>
            <a:r>
              <a:rPr lang="tr-TR" sz="1400" dirty="0">
                <a:solidFill>
                  <a:srgbClr val="202124"/>
                </a:solidFill>
                <a:highlight>
                  <a:srgbClr val="F8F9FA"/>
                </a:highlight>
              </a:rPr>
              <a:t>.</a:t>
            </a:r>
            <a:endParaRPr sz="1400"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d999ef361f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d999ef361f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550" dirty="0">
                <a:solidFill>
                  <a:srgbClr val="091E42"/>
                </a:solidFill>
                <a:highlight>
                  <a:srgbClr val="FFFFFF"/>
                </a:highlight>
                <a:latin typeface="Roboto"/>
                <a:ea typeface="Roboto"/>
                <a:cs typeface="Roboto"/>
                <a:sym typeface="Roboto"/>
              </a:rPr>
              <a:t>Bu slaytta örnek bir hikaye noktası tahmini hile sayfası var </a:t>
            </a:r>
          </a:p>
          <a:p>
            <a:pPr marL="0" lvl="0" indent="0" algn="l" rtl="0">
              <a:lnSpc>
                <a:spcPct val="100000"/>
              </a:lnSpc>
              <a:spcBef>
                <a:spcPts val="0"/>
              </a:spcBef>
              <a:spcAft>
                <a:spcPts val="0"/>
              </a:spcAft>
              <a:buSzPts val="1400"/>
              <a:buNone/>
            </a:pPr>
            <a:endParaRPr lang="tr-TR" sz="15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dirty="0">
                <a:solidFill>
                  <a:srgbClr val="091E42"/>
                </a:solidFill>
                <a:highlight>
                  <a:srgbClr val="FFFFFF"/>
                </a:highlight>
                <a:latin typeface="Roboto"/>
                <a:ea typeface="Roboto"/>
                <a:cs typeface="Roboto"/>
                <a:sym typeface="Roboto"/>
              </a:rPr>
              <a:t>Örneğin, ekibiniz dağıtım için her zaman </a:t>
            </a:r>
            <a:r>
              <a:rPr lang="tr-TR" sz="1550" dirty="0" err="1">
                <a:solidFill>
                  <a:srgbClr val="091E42"/>
                </a:solidFill>
                <a:highlight>
                  <a:srgbClr val="FFFFFF"/>
                </a:highlight>
                <a:latin typeface="Roboto"/>
                <a:ea typeface="Roboto"/>
                <a:cs typeface="Roboto"/>
                <a:sym typeface="Roboto"/>
              </a:rPr>
              <a:t>flask</a:t>
            </a:r>
            <a:r>
              <a:rPr lang="tr-TR" sz="1550" dirty="0">
                <a:solidFill>
                  <a:srgbClr val="091E42"/>
                </a:solidFill>
                <a:highlight>
                  <a:srgbClr val="FFFFFF"/>
                </a:highlight>
                <a:latin typeface="Roboto"/>
                <a:ea typeface="Roboto"/>
                <a:cs typeface="Roboto"/>
                <a:sym typeface="Roboto"/>
              </a:rPr>
              <a:t> çerçevesini kullanır, ancak bu sefer </a:t>
            </a:r>
            <a:r>
              <a:rPr lang="tr-TR" sz="1550" dirty="0" err="1">
                <a:solidFill>
                  <a:srgbClr val="091E42"/>
                </a:solidFill>
                <a:highlight>
                  <a:srgbClr val="FFFFFF"/>
                </a:highlight>
                <a:latin typeface="Roboto"/>
                <a:ea typeface="Roboto"/>
                <a:cs typeface="Roboto"/>
                <a:sym typeface="Roboto"/>
              </a:rPr>
              <a:t>Django</a:t>
            </a:r>
            <a:r>
              <a:rPr lang="tr-TR" sz="1550" dirty="0">
                <a:solidFill>
                  <a:srgbClr val="091E42"/>
                </a:solidFill>
                <a:highlight>
                  <a:srgbClr val="FFFFFF"/>
                </a:highlight>
                <a:latin typeface="Roboto"/>
                <a:ea typeface="Roboto"/>
                <a:cs typeface="Roboto"/>
                <a:sym typeface="Roboto"/>
              </a:rPr>
              <a:t> çerçevesine ihtiyaç duyar. </a:t>
            </a:r>
          </a:p>
          <a:p>
            <a:pPr marL="0" lvl="0" indent="0" algn="l" rtl="0">
              <a:lnSpc>
                <a:spcPct val="100000"/>
              </a:lnSpc>
              <a:spcBef>
                <a:spcPts val="0"/>
              </a:spcBef>
              <a:spcAft>
                <a:spcPts val="0"/>
              </a:spcAft>
              <a:buSzPts val="1400"/>
              <a:buNone/>
            </a:pPr>
            <a:r>
              <a:rPr lang="tr-TR" sz="1550" dirty="0">
                <a:solidFill>
                  <a:srgbClr val="091E42"/>
                </a:solidFill>
                <a:highlight>
                  <a:srgbClr val="FFFFFF"/>
                </a:highlight>
                <a:latin typeface="Roboto"/>
                <a:ea typeface="Roboto"/>
                <a:cs typeface="Roboto"/>
                <a:sym typeface="Roboto"/>
              </a:rPr>
              <a:t>Yeterli tecrübeniz yok ve bağımlılıkları bilmiyorsunuz, bu yüzden 8 veya 13 puan verebilirsiniz.</a:t>
            </a:r>
          </a:p>
          <a:p>
            <a:pPr marL="0" lvl="0" indent="0" algn="l" rtl="0">
              <a:lnSpc>
                <a:spcPct val="100000"/>
              </a:lnSpc>
              <a:spcBef>
                <a:spcPts val="0"/>
              </a:spcBef>
              <a:spcAft>
                <a:spcPts val="0"/>
              </a:spcAft>
              <a:buSzPts val="1400"/>
              <a:buNone/>
            </a:pPr>
            <a:endParaRPr lang="tr-TR" sz="1550" dirty="0">
              <a:solidFill>
                <a:srgbClr val="091E42"/>
              </a:solidFill>
              <a:highlight>
                <a:srgbClr val="FFFFFF"/>
              </a:highlight>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550" dirty="0" err="1">
                <a:solidFill>
                  <a:srgbClr val="091E42"/>
                </a:solidFill>
                <a:highlight>
                  <a:srgbClr val="FFFFFF"/>
                </a:highlight>
                <a:latin typeface="Roboto"/>
                <a:ea typeface="Roboto"/>
                <a:cs typeface="Roboto"/>
                <a:sym typeface="Roboto"/>
              </a:rPr>
              <a:t>Dependencies</a:t>
            </a:r>
            <a:r>
              <a:rPr lang="tr-TR" sz="1550" dirty="0">
                <a:solidFill>
                  <a:srgbClr val="091E42"/>
                </a:solidFill>
                <a:highlight>
                  <a:srgbClr val="FFFFFF"/>
                </a:highlight>
                <a:latin typeface="Roboto"/>
                <a:ea typeface="Roboto"/>
                <a:cs typeface="Roboto"/>
                <a:sym typeface="Roboto"/>
              </a:rPr>
              <a:t> başka </a:t>
            </a:r>
            <a:r>
              <a:rPr lang="tr-TR" sz="1550" dirty="0" err="1">
                <a:solidFill>
                  <a:srgbClr val="091E42"/>
                </a:solidFill>
                <a:highlight>
                  <a:srgbClr val="FFFFFF"/>
                </a:highlight>
                <a:latin typeface="Roboto"/>
                <a:ea typeface="Roboto"/>
                <a:cs typeface="Roboto"/>
                <a:sym typeface="Roboto"/>
              </a:rPr>
              <a:t>taskla</a:t>
            </a:r>
            <a:r>
              <a:rPr lang="tr-TR" sz="1550" dirty="0">
                <a:solidFill>
                  <a:srgbClr val="091E42"/>
                </a:solidFill>
                <a:highlight>
                  <a:srgbClr val="FFFFFF"/>
                </a:highlight>
                <a:latin typeface="Roboto"/>
                <a:ea typeface="Roboto"/>
                <a:cs typeface="Roboto"/>
                <a:sym typeface="Roboto"/>
              </a:rPr>
              <a:t> bağı </a:t>
            </a:r>
            <a:r>
              <a:rPr lang="tr-TR" sz="1550" dirty="0" err="1">
                <a:solidFill>
                  <a:srgbClr val="091E42"/>
                </a:solidFill>
                <a:highlight>
                  <a:srgbClr val="FFFFFF"/>
                </a:highlight>
                <a:latin typeface="Roboto"/>
                <a:ea typeface="Roboto"/>
                <a:cs typeface="Roboto"/>
                <a:sym typeface="Roboto"/>
              </a:rPr>
              <a:t>varmı</a:t>
            </a:r>
            <a:endParaRPr lang="tr-TR" sz="15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lang="tr-TR" sz="15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5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dirty="0" err="1">
                <a:solidFill>
                  <a:srgbClr val="091E42"/>
                </a:solidFill>
                <a:highlight>
                  <a:srgbClr val="FFFFFF"/>
                </a:highlight>
                <a:latin typeface="Roboto"/>
                <a:ea typeface="Roboto"/>
                <a:cs typeface="Roboto"/>
                <a:sym typeface="Roboto"/>
              </a:rPr>
              <a:t>In</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this</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slide</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there</a:t>
            </a:r>
            <a:r>
              <a:rPr lang="tr-TR" sz="1550" dirty="0">
                <a:solidFill>
                  <a:srgbClr val="091E42"/>
                </a:solidFill>
                <a:highlight>
                  <a:srgbClr val="FFFFFF"/>
                </a:highlight>
                <a:latin typeface="Roboto"/>
                <a:ea typeface="Roboto"/>
                <a:cs typeface="Roboto"/>
                <a:sym typeface="Roboto"/>
              </a:rPr>
              <a:t> is a </a:t>
            </a:r>
            <a:r>
              <a:rPr lang="tr-TR" sz="1550" dirty="0" err="1">
                <a:solidFill>
                  <a:srgbClr val="091E42"/>
                </a:solidFill>
                <a:highlight>
                  <a:srgbClr val="FFFFFF"/>
                </a:highlight>
                <a:latin typeface="Roboto"/>
                <a:ea typeface="Roboto"/>
                <a:cs typeface="Roboto"/>
                <a:sym typeface="Roboto"/>
              </a:rPr>
              <a:t>sample</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story</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point</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estimation</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cheat</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sheet</a:t>
            </a:r>
            <a:endParaRPr sz="15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550" dirty="0" err="1">
                <a:solidFill>
                  <a:srgbClr val="091E42"/>
                </a:solidFill>
                <a:highlight>
                  <a:srgbClr val="FFFFFF"/>
                </a:highlight>
                <a:latin typeface="Roboto"/>
                <a:ea typeface="Roboto"/>
                <a:cs typeface="Roboto"/>
                <a:sym typeface="Roboto"/>
              </a:rPr>
              <a:t>For</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example</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your</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team</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always</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uses</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flask</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framework</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for</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deployment</a:t>
            </a:r>
            <a:r>
              <a:rPr lang="tr-TR" sz="1550" dirty="0">
                <a:solidFill>
                  <a:srgbClr val="091E42"/>
                </a:solidFill>
                <a:highlight>
                  <a:srgbClr val="FFFFFF"/>
                </a:highlight>
                <a:latin typeface="Roboto"/>
                <a:ea typeface="Roboto"/>
                <a:cs typeface="Roboto"/>
                <a:sym typeface="Roboto"/>
              </a:rPr>
              <a:t> but </a:t>
            </a:r>
            <a:r>
              <a:rPr lang="tr-TR" sz="1550" dirty="0" err="1">
                <a:solidFill>
                  <a:srgbClr val="091E42"/>
                </a:solidFill>
                <a:highlight>
                  <a:srgbClr val="FFFFFF"/>
                </a:highlight>
                <a:latin typeface="Roboto"/>
                <a:ea typeface="Roboto"/>
                <a:cs typeface="Roboto"/>
                <a:sym typeface="Roboto"/>
              </a:rPr>
              <a:t>this</a:t>
            </a:r>
            <a:r>
              <a:rPr lang="tr-TR" sz="1550" dirty="0">
                <a:solidFill>
                  <a:srgbClr val="091E42"/>
                </a:solidFill>
                <a:highlight>
                  <a:srgbClr val="FFFFFF"/>
                </a:highlight>
                <a:latin typeface="Roboto"/>
                <a:ea typeface="Roboto"/>
                <a:cs typeface="Roboto"/>
                <a:sym typeface="Roboto"/>
              </a:rPr>
              <a:t> time  it </a:t>
            </a:r>
            <a:r>
              <a:rPr lang="tr-TR" sz="1550" dirty="0" err="1">
                <a:solidFill>
                  <a:srgbClr val="091E42"/>
                </a:solidFill>
                <a:highlight>
                  <a:srgbClr val="FFFFFF"/>
                </a:highlight>
                <a:latin typeface="Roboto"/>
                <a:ea typeface="Roboto"/>
                <a:cs typeface="Roboto"/>
                <a:sym typeface="Roboto"/>
              </a:rPr>
              <a:t>needs</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django</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framework</a:t>
            </a:r>
            <a:r>
              <a:rPr lang="tr-TR" sz="1550" dirty="0">
                <a:solidFill>
                  <a:srgbClr val="091E42"/>
                </a:solidFill>
                <a:highlight>
                  <a:srgbClr val="FFFFFF"/>
                </a:highlight>
                <a:latin typeface="Roboto"/>
                <a:ea typeface="Roboto"/>
                <a:cs typeface="Roboto"/>
                <a:sym typeface="Roboto"/>
              </a:rPr>
              <a:t>. </a:t>
            </a:r>
          </a:p>
          <a:p>
            <a:pPr marL="0" lvl="0" indent="0" algn="l" rtl="0">
              <a:lnSpc>
                <a:spcPct val="100000"/>
              </a:lnSpc>
              <a:spcBef>
                <a:spcPts val="0"/>
              </a:spcBef>
              <a:spcAft>
                <a:spcPts val="0"/>
              </a:spcAft>
              <a:buSzPts val="1400"/>
              <a:buNone/>
            </a:pPr>
            <a:r>
              <a:rPr lang="tr-TR" sz="1550" dirty="0" err="1">
                <a:solidFill>
                  <a:srgbClr val="091E42"/>
                </a:solidFill>
                <a:highlight>
                  <a:srgbClr val="FFFFFF"/>
                </a:highlight>
                <a:latin typeface="Roboto"/>
                <a:ea typeface="Roboto"/>
                <a:cs typeface="Roboto"/>
                <a:sym typeface="Roboto"/>
              </a:rPr>
              <a:t>You</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don’t</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have</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enough</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experience</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and</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you</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don’t</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know</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dependencies</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so</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you</a:t>
            </a:r>
            <a:r>
              <a:rPr lang="tr-TR" sz="1550" dirty="0">
                <a:solidFill>
                  <a:srgbClr val="091E42"/>
                </a:solidFill>
                <a:highlight>
                  <a:srgbClr val="FFFFFF"/>
                </a:highlight>
                <a:latin typeface="Roboto"/>
                <a:ea typeface="Roboto"/>
                <a:cs typeface="Roboto"/>
                <a:sym typeface="Roboto"/>
              </a:rPr>
              <a:t> can </a:t>
            </a:r>
            <a:r>
              <a:rPr lang="tr-TR" sz="1550" dirty="0" err="1">
                <a:solidFill>
                  <a:srgbClr val="091E42"/>
                </a:solidFill>
                <a:highlight>
                  <a:srgbClr val="FFFFFF"/>
                </a:highlight>
                <a:latin typeface="Roboto"/>
                <a:ea typeface="Roboto"/>
                <a:cs typeface="Roboto"/>
                <a:sym typeface="Roboto"/>
              </a:rPr>
              <a:t>give</a:t>
            </a:r>
            <a:r>
              <a:rPr lang="tr-TR" sz="1550" dirty="0">
                <a:solidFill>
                  <a:srgbClr val="091E42"/>
                </a:solidFill>
                <a:highlight>
                  <a:srgbClr val="FFFFFF"/>
                </a:highlight>
                <a:latin typeface="Roboto"/>
                <a:ea typeface="Roboto"/>
                <a:cs typeface="Roboto"/>
                <a:sym typeface="Roboto"/>
              </a:rPr>
              <a:t> it </a:t>
            </a:r>
            <a:r>
              <a:rPr lang="tr-TR" sz="1550" dirty="0" err="1">
                <a:solidFill>
                  <a:srgbClr val="091E42"/>
                </a:solidFill>
                <a:highlight>
                  <a:srgbClr val="FFFFFF"/>
                </a:highlight>
                <a:latin typeface="Roboto"/>
                <a:ea typeface="Roboto"/>
                <a:cs typeface="Roboto"/>
                <a:sym typeface="Roboto"/>
              </a:rPr>
              <a:t>to</a:t>
            </a:r>
            <a:r>
              <a:rPr lang="tr-TR" sz="1550" dirty="0">
                <a:solidFill>
                  <a:srgbClr val="091E42"/>
                </a:solidFill>
                <a:highlight>
                  <a:srgbClr val="FFFFFF"/>
                </a:highlight>
                <a:latin typeface="Roboto"/>
                <a:ea typeface="Roboto"/>
                <a:cs typeface="Roboto"/>
                <a:sym typeface="Roboto"/>
              </a:rPr>
              <a:t> 8 </a:t>
            </a:r>
            <a:r>
              <a:rPr lang="tr-TR" sz="1550" dirty="0" err="1">
                <a:solidFill>
                  <a:srgbClr val="091E42"/>
                </a:solidFill>
                <a:highlight>
                  <a:srgbClr val="FFFFFF"/>
                </a:highlight>
                <a:latin typeface="Roboto"/>
                <a:ea typeface="Roboto"/>
                <a:cs typeface="Roboto"/>
                <a:sym typeface="Roboto"/>
              </a:rPr>
              <a:t>or</a:t>
            </a:r>
            <a:r>
              <a:rPr lang="tr-TR" sz="1550" dirty="0">
                <a:solidFill>
                  <a:srgbClr val="091E42"/>
                </a:solidFill>
                <a:highlight>
                  <a:srgbClr val="FFFFFF"/>
                </a:highlight>
                <a:latin typeface="Roboto"/>
                <a:ea typeface="Roboto"/>
                <a:cs typeface="Roboto"/>
                <a:sym typeface="Roboto"/>
              </a:rPr>
              <a:t> </a:t>
            </a:r>
            <a:r>
              <a:rPr lang="tr-TR" sz="1550" dirty="0" err="1">
                <a:solidFill>
                  <a:srgbClr val="091E42"/>
                </a:solidFill>
                <a:highlight>
                  <a:srgbClr val="FFFFFF"/>
                </a:highlight>
                <a:latin typeface="Roboto"/>
                <a:ea typeface="Roboto"/>
                <a:cs typeface="Roboto"/>
                <a:sym typeface="Roboto"/>
              </a:rPr>
              <a:t>maybe</a:t>
            </a:r>
            <a:r>
              <a:rPr lang="tr-TR" sz="1550" dirty="0">
                <a:solidFill>
                  <a:srgbClr val="091E42"/>
                </a:solidFill>
                <a:highlight>
                  <a:srgbClr val="FFFFFF"/>
                </a:highlight>
                <a:latin typeface="Roboto"/>
                <a:ea typeface="Roboto"/>
                <a:cs typeface="Roboto"/>
                <a:sym typeface="Roboto"/>
              </a:rPr>
              <a:t> 13 </a:t>
            </a:r>
            <a:r>
              <a:rPr lang="tr-TR" sz="1550" dirty="0" err="1">
                <a:solidFill>
                  <a:srgbClr val="091E42"/>
                </a:solidFill>
                <a:highlight>
                  <a:srgbClr val="FFFFFF"/>
                </a:highlight>
                <a:latin typeface="Roboto"/>
                <a:ea typeface="Roboto"/>
                <a:cs typeface="Roboto"/>
                <a:sym typeface="Roboto"/>
              </a:rPr>
              <a:t>points</a:t>
            </a:r>
            <a:r>
              <a:rPr lang="tr-TR" sz="1550" dirty="0">
                <a:solidFill>
                  <a:srgbClr val="091E42"/>
                </a:solidFill>
                <a:highlight>
                  <a:srgbClr val="FFFFFF"/>
                </a:highlight>
                <a:latin typeface="Roboto"/>
                <a:ea typeface="Roboto"/>
                <a:cs typeface="Roboto"/>
                <a:sym typeface="Roboto"/>
              </a:rPr>
              <a:t>.</a:t>
            </a:r>
          </a:p>
          <a:p>
            <a:pPr marL="0" lvl="0" indent="0" algn="l" rtl="0">
              <a:lnSpc>
                <a:spcPct val="100000"/>
              </a:lnSpc>
              <a:spcBef>
                <a:spcPts val="0"/>
              </a:spcBef>
              <a:spcAft>
                <a:spcPts val="0"/>
              </a:spcAft>
              <a:buSzPts val="1400"/>
              <a:buNone/>
            </a:pPr>
            <a:endParaRPr lang="tr-TR" sz="15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550" dirty="0">
              <a:solidFill>
                <a:srgbClr val="091E42"/>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80ff6bd0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880ff6bd08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What</a:t>
            </a:r>
            <a:r>
              <a:rPr lang="tr-TR" dirty="0"/>
              <a:t> do </a:t>
            </a:r>
            <a:r>
              <a:rPr lang="tr-TR" dirty="0" err="1"/>
              <a:t>you</a:t>
            </a:r>
            <a:r>
              <a:rPr lang="tr-TR" dirty="0"/>
              <a:t> </a:t>
            </a:r>
            <a:r>
              <a:rPr lang="tr-TR" dirty="0" err="1"/>
              <a:t>think</a:t>
            </a:r>
            <a:r>
              <a:rPr lang="tr-TR" dirty="0"/>
              <a:t> </a:t>
            </a:r>
            <a:r>
              <a:rPr lang="tr-TR" dirty="0" err="1"/>
              <a:t>about</a:t>
            </a:r>
            <a:r>
              <a:rPr lang="tr-TR" dirty="0"/>
              <a:t> </a:t>
            </a:r>
            <a:r>
              <a:rPr lang="tr-TR" dirty="0" err="1"/>
              <a:t>this</a:t>
            </a:r>
            <a:r>
              <a:rPr lang="tr-TR" dirty="0"/>
              <a:t> </a:t>
            </a:r>
            <a:r>
              <a:rPr lang="tr-TR" dirty="0" err="1"/>
              <a:t>slide</a:t>
            </a:r>
            <a:r>
              <a:rPr lang="tr-TR"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SLIDES_API15391824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SLIDES_API15391824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r>
              <a:rPr lang="tr-TR" dirty="0" err="1"/>
              <a:t>This</a:t>
            </a:r>
            <a:r>
              <a:rPr lang="tr-TR" dirty="0"/>
              <a:t> is a </a:t>
            </a:r>
            <a:r>
              <a:rPr lang="tr-TR" dirty="0" err="1"/>
              <a:t>Pear</a:t>
            </a:r>
            <a:r>
              <a:rPr lang="tr-TR" dirty="0"/>
              <a:t> </a:t>
            </a:r>
            <a:r>
              <a:rPr lang="tr-TR" dirty="0" err="1"/>
              <a:t>Deck</a:t>
            </a:r>
            <a:r>
              <a:rPr lang="tr-TR" dirty="0"/>
              <a:t> </a:t>
            </a:r>
            <a:r>
              <a:rPr lang="tr-TR" dirty="0" err="1"/>
              <a:t>Multiple</a:t>
            </a:r>
            <a:r>
              <a:rPr lang="tr-TR" dirty="0"/>
              <a:t> </a:t>
            </a:r>
            <a:r>
              <a:rPr lang="tr-TR" dirty="0" err="1"/>
              <a:t>Choice</a:t>
            </a:r>
            <a:r>
              <a:rPr lang="tr-TR" dirty="0"/>
              <a:t> </a:t>
            </a:r>
            <a:r>
              <a:rPr lang="tr-TR" dirty="0" err="1"/>
              <a:t>Slide</a:t>
            </a:r>
            <a:r>
              <a:rPr lang="tr-TR" dirty="0"/>
              <a:t>. </a:t>
            </a:r>
            <a:r>
              <a:rPr lang="tr-TR" dirty="0" err="1"/>
              <a:t>Your</a:t>
            </a:r>
            <a:r>
              <a:rPr lang="tr-TR" dirty="0"/>
              <a:t> </a:t>
            </a:r>
            <a:r>
              <a:rPr lang="tr-TR" dirty="0" err="1"/>
              <a:t>current</a:t>
            </a:r>
            <a:r>
              <a:rPr lang="tr-TR" dirty="0"/>
              <a:t> </a:t>
            </a:r>
            <a:r>
              <a:rPr lang="tr-TR" dirty="0" err="1"/>
              <a:t>options</a:t>
            </a:r>
            <a:r>
              <a:rPr lang="tr-TR" dirty="0"/>
              <a:t> </a:t>
            </a:r>
            <a:r>
              <a:rPr lang="tr-TR" dirty="0" err="1"/>
              <a:t>are</a:t>
            </a:r>
            <a:r>
              <a:rPr lang="tr-TR" dirty="0"/>
              <a:t>: A: Not </a:t>
            </a:r>
            <a:r>
              <a:rPr lang="tr-TR" dirty="0" err="1"/>
              <a:t>any</a:t>
            </a:r>
            <a:r>
              <a:rPr lang="tr-TR" dirty="0"/>
              <a:t>, B: </a:t>
            </a:r>
            <a:r>
              <a:rPr lang="tr-TR" dirty="0" err="1"/>
              <a:t>ClickUp</a:t>
            </a:r>
            <a:r>
              <a:rPr lang="tr-TR" dirty="0"/>
              <a:t>, C: </a:t>
            </a:r>
            <a:r>
              <a:rPr lang="tr-TR" dirty="0" err="1"/>
              <a:t>Jira</a:t>
            </a:r>
            <a:r>
              <a:rPr lang="tr-TR" dirty="0"/>
              <a:t>, D: </a:t>
            </a:r>
            <a:r>
              <a:rPr lang="tr-TR" dirty="0" err="1"/>
              <a:t>Trello</a:t>
            </a:r>
            <a:r>
              <a:rPr lang="tr-TR" dirty="0"/>
              <a:t>, E: monday.com, F: </a:t>
            </a:r>
            <a:r>
              <a:rPr lang="tr-TR" dirty="0" err="1"/>
              <a:t>All</a:t>
            </a:r>
            <a:r>
              <a:rPr lang="tr-TR" dirty="0"/>
              <a:t> of </a:t>
            </a:r>
            <a:r>
              <a:rPr lang="tr-TR" dirty="0" err="1"/>
              <a:t>them</a:t>
            </a:r>
            <a:r>
              <a:rPr lang="tr-TR" dirty="0"/>
              <a:t>, </a:t>
            </a:r>
            <a:endParaRPr dirty="0"/>
          </a:p>
          <a:p>
            <a:pPr marL="0" lvl="0" indent="0" algn="l" rtl="0">
              <a:spcBef>
                <a:spcPts val="0"/>
              </a:spcBef>
              <a:spcAft>
                <a:spcPts val="0"/>
              </a:spcAft>
              <a:buNone/>
            </a:pPr>
            <a:r>
              <a:rPr lang="tr-TR" dirty="0"/>
              <a:t>🍐  </a:t>
            </a:r>
            <a:r>
              <a:rPr lang="tr-TR" dirty="0" err="1"/>
              <a:t>To</a:t>
            </a:r>
            <a:r>
              <a:rPr lang="tr-TR" dirty="0"/>
              <a:t> </a:t>
            </a:r>
            <a:r>
              <a:rPr lang="tr-TR" dirty="0" err="1"/>
              <a:t>edit</a:t>
            </a:r>
            <a:r>
              <a:rPr lang="tr-TR" dirty="0"/>
              <a:t> </a:t>
            </a:r>
            <a:r>
              <a:rPr lang="tr-TR" dirty="0" err="1"/>
              <a:t>the</a:t>
            </a:r>
            <a:r>
              <a:rPr lang="tr-TR" dirty="0"/>
              <a:t> </a:t>
            </a:r>
            <a:r>
              <a:rPr lang="tr-TR" dirty="0" err="1"/>
              <a:t>type</a:t>
            </a:r>
            <a:r>
              <a:rPr lang="tr-TR" dirty="0"/>
              <a:t> of </a:t>
            </a:r>
            <a:r>
              <a:rPr lang="tr-TR" dirty="0" err="1"/>
              <a:t>question</a:t>
            </a:r>
            <a:r>
              <a:rPr lang="tr-TR" dirty="0"/>
              <a:t> </a:t>
            </a:r>
            <a:r>
              <a:rPr lang="tr-TR" dirty="0" err="1"/>
              <a:t>or</a:t>
            </a:r>
            <a:r>
              <a:rPr lang="tr-TR" dirty="0"/>
              <a:t> </a:t>
            </a:r>
            <a:r>
              <a:rPr lang="tr-TR" dirty="0" err="1"/>
              <a:t>choices</a:t>
            </a:r>
            <a:r>
              <a:rPr lang="tr-TR" dirty="0"/>
              <a:t>, </a:t>
            </a:r>
            <a:r>
              <a:rPr lang="tr-TR" dirty="0" err="1"/>
              <a:t>go</a:t>
            </a:r>
            <a:r>
              <a:rPr lang="tr-TR" dirty="0"/>
              <a:t> </a:t>
            </a:r>
            <a:r>
              <a:rPr lang="tr-TR" dirty="0" err="1"/>
              <a:t>back</a:t>
            </a:r>
            <a:r>
              <a:rPr lang="tr-TR" dirty="0"/>
              <a:t> </a:t>
            </a:r>
            <a:r>
              <a:rPr lang="tr-TR" dirty="0" err="1"/>
              <a:t>to</a:t>
            </a:r>
            <a:r>
              <a:rPr lang="tr-TR" dirty="0"/>
              <a:t> </a:t>
            </a:r>
            <a:r>
              <a:rPr lang="tr-TR" dirty="0" err="1"/>
              <a:t>the</a:t>
            </a:r>
            <a:r>
              <a:rPr lang="tr-TR" dirty="0"/>
              <a:t> "Ask </a:t>
            </a:r>
            <a:r>
              <a:rPr lang="tr-TR" dirty="0" err="1"/>
              <a:t>Students</a:t>
            </a:r>
            <a:r>
              <a:rPr lang="tr-TR" dirty="0"/>
              <a:t> a </a:t>
            </a:r>
            <a:r>
              <a:rPr lang="tr-TR" dirty="0" err="1"/>
              <a:t>Question</a:t>
            </a:r>
            <a:r>
              <a:rPr lang="tr-TR" dirty="0"/>
              <a:t>" in </a:t>
            </a:r>
            <a:r>
              <a:rPr lang="tr-TR" dirty="0" err="1"/>
              <a:t>the</a:t>
            </a:r>
            <a:r>
              <a:rPr lang="tr-TR" dirty="0"/>
              <a:t> </a:t>
            </a:r>
            <a:r>
              <a:rPr lang="tr-TR" dirty="0" err="1"/>
              <a:t>Pear</a:t>
            </a:r>
            <a:r>
              <a:rPr lang="tr-TR" dirty="0"/>
              <a:t> </a:t>
            </a:r>
            <a:r>
              <a:rPr lang="tr-TR" dirty="0" err="1"/>
              <a:t>Deck</a:t>
            </a:r>
            <a:r>
              <a:rPr lang="tr-TR" dirty="0"/>
              <a:t> </a:t>
            </a:r>
            <a:r>
              <a:rPr lang="tr-TR" dirty="0" err="1"/>
              <a:t>sidebar</a:t>
            </a:r>
            <a:r>
              <a:rPr lang="tr-TR" dirty="0"/>
              <a:t>.</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tr-TR" sz="1900" dirty="0" err="1">
                <a:solidFill>
                  <a:srgbClr val="0A3534"/>
                </a:solidFill>
                <a:latin typeface="Proxima Nova Semibold"/>
                <a:ea typeface="Proxima Nova Semibold"/>
                <a:cs typeface="Proxima Nova Semibold"/>
                <a:sym typeface="Proxima Nova Semibold"/>
              </a:rPr>
              <a:t>Which</a:t>
            </a:r>
            <a:r>
              <a:rPr lang="tr-TR" sz="1900" dirty="0">
                <a:solidFill>
                  <a:srgbClr val="0A3534"/>
                </a:solidFill>
                <a:latin typeface="Proxima Nova Semibold"/>
                <a:ea typeface="Proxima Nova Semibold"/>
                <a:cs typeface="Proxima Nova Semibold"/>
                <a:sym typeface="Proxima Nova Semibold"/>
              </a:rPr>
              <a:t> </a:t>
            </a:r>
            <a:r>
              <a:rPr lang="tr-TR" sz="1900" dirty="0" err="1">
                <a:solidFill>
                  <a:srgbClr val="0A3534"/>
                </a:solidFill>
                <a:latin typeface="Proxima Nova Semibold"/>
                <a:ea typeface="Proxima Nova Semibold"/>
                <a:cs typeface="Proxima Nova Semibold"/>
                <a:sym typeface="Proxima Nova Semibold"/>
              </a:rPr>
              <a:t>project</a:t>
            </a:r>
            <a:r>
              <a:rPr lang="tr-TR" sz="1900" dirty="0">
                <a:solidFill>
                  <a:srgbClr val="0A3534"/>
                </a:solidFill>
                <a:latin typeface="Proxima Nova Semibold"/>
                <a:ea typeface="Proxima Nova Semibold"/>
                <a:cs typeface="Proxima Nova Semibold"/>
                <a:sym typeface="Proxima Nova Semibold"/>
              </a:rPr>
              <a:t> </a:t>
            </a:r>
            <a:r>
              <a:rPr lang="tr-TR" sz="1900" dirty="0" err="1">
                <a:solidFill>
                  <a:srgbClr val="0A3534"/>
                </a:solidFill>
                <a:latin typeface="Proxima Nova Semibold"/>
                <a:ea typeface="Proxima Nova Semibold"/>
                <a:cs typeface="Proxima Nova Semibold"/>
                <a:sym typeface="Proxima Nova Semibold"/>
              </a:rPr>
              <a:t>management</a:t>
            </a:r>
            <a:r>
              <a:rPr lang="tr-TR" sz="1900" dirty="0">
                <a:solidFill>
                  <a:srgbClr val="0A3534"/>
                </a:solidFill>
                <a:latin typeface="Proxima Nova Semibold"/>
                <a:ea typeface="Proxima Nova Semibold"/>
                <a:cs typeface="Proxima Nova Semibold"/>
                <a:sym typeface="Proxima Nova Semibold"/>
              </a:rPr>
              <a:t> </a:t>
            </a:r>
            <a:r>
              <a:rPr lang="tr-TR" sz="1900" dirty="0" err="1">
                <a:solidFill>
                  <a:srgbClr val="0A3534"/>
                </a:solidFill>
                <a:latin typeface="Proxima Nova Semibold"/>
                <a:ea typeface="Proxima Nova Semibold"/>
                <a:cs typeface="Proxima Nova Semibold"/>
                <a:sym typeface="Proxima Nova Semibold"/>
              </a:rPr>
              <a:t>tool</a:t>
            </a:r>
            <a:r>
              <a:rPr lang="tr-TR" sz="1900" dirty="0">
                <a:solidFill>
                  <a:srgbClr val="0A3534"/>
                </a:solidFill>
                <a:latin typeface="Proxima Nova Semibold"/>
                <a:ea typeface="Proxima Nova Semibold"/>
                <a:cs typeface="Proxima Nova Semibold"/>
                <a:sym typeface="Proxima Nova Semibold"/>
              </a:rPr>
              <a:t> </a:t>
            </a:r>
            <a:r>
              <a:rPr lang="tr-TR" sz="1900" dirty="0" err="1">
                <a:solidFill>
                  <a:srgbClr val="0A3534"/>
                </a:solidFill>
                <a:latin typeface="Proxima Nova Semibold"/>
                <a:ea typeface="Proxima Nova Semibold"/>
                <a:cs typeface="Proxima Nova Semibold"/>
                <a:sym typeface="Proxima Nova Semibold"/>
              </a:rPr>
              <a:t>are</a:t>
            </a:r>
            <a:r>
              <a:rPr lang="tr-TR" sz="1900" dirty="0">
                <a:solidFill>
                  <a:srgbClr val="0A3534"/>
                </a:solidFill>
                <a:latin typeface="Proxima Nova Semibold"/>
                <a:ea typeface="Proxima Nova Semibold"/>
                <a:cs typeface="Proxima Nova Semibold"/>
                <a:sym typeface="Proxima Nova Semibold"/>
              </a:rPr>
              <a:t> </a:t>
            </a:r>
            <a:r>
              <a:rPr lang="tr-TR" sz="1900" dirty="0" err="1">
                <a:solidFill>
                  <a:srgbClr val="0A3534"/>
                </a:solidFill>
                <a:latin typeface="Proxima Nova Semibold"/>
                <a:ea typeface="Proxima Nova Semibold"/>
                <a:cs typeface="Proxima Nova Semibold"/>
                <a:sym typeface="Proxima Nova Semibold"/>
              </a:rPr>
              <a:t>you</a:t>
            </a:r>
            <a:r>
              <a:rPr lang="tr-TR" sz="1900" dirty="0">
                <a:solidFill>
                  <a:srgbClr val="0A3534"/>
                </a:solidFill>
                <a:latin typeface="Proxima Nova Semibold"/>
                <a:ea typeface="Proxima Nova Semibold"/>
                <a:cs typeface="Proxima Nova Semibold"/>
                <a:sym typeface="Proxima Nova Semibold"/>
              </a:rPr>
              <a:t> </a:t>
            </a:r>
            <a:r>
              <a:rPr lang="tr-TR" sz="1900" dirty="0" err="1">
                <a:solidFill>
                  <a:srgbClr val="0A3534"/>
                </a:solidFill>
                <a:latin typeface="Proxima Nova Semibold"/>
                <a:ea typeface="Proxima Nova Semibold"/>
                <a:cs typeface="Proxima Nova Semibold"/>
                <a:sym typeface="Proxima Nova Semibold"/>
              </a:rPr>
              <a:t>familiar</a:t>
            </a:r>
            <a:r>
              <a:rPr lang="tr-TR" sz="1900" dirty="0">
                <a:solidFill>
                  <a:srgbClr val="0A3534"/>
                </a:solidFill>
                <a:latin typeface="Proxima Nova Semibold"/>
                <a:ea typeface="Proxima Nova Semibold"/>
                <a:cs typeface="Proxima Nova Semibold"/>
                <a:sym typeface="Proxima Nova Semibold"/>
              </a:rPr>
              <a:t> </a:t>
            </a:r>
            <a:r>
              <a:rPr lang="tr-TR" sz="1900" dirty="0" err="1">
                <a:solidFill>
                  <a:srgbClr val="0A3534"/>
                </a:solidFill>
                <a:latin typeface="Proxima Nova Semibold"/>
                <a:ea typeface="Proxima Nova Semibold"/>
                <a:cs typeface="Proxima Nova Semibold"/>
                <a:sym typeface="Proxima Nova Semibold"/>
              </a:rPr>
              <a:t>with</a:t>
            </a:r>
            <a:r>
              <a:rPr lang="tr-TR" sz="1900" dirty="0">
                <a:solidFill>
                  <a:srgbClr val="0A3534"/>
                </a:solidFill>
                <a:latin typeface="Proxima Nova Semibold"/>
                <a:ea typeface="Proxima Nova Semibold"/>
                <a:cs typeface="Proxima Nova Semibold"/>
                <a:sym typeface="Proxima Nova Semibold"/>
              </a:rPr>
              <a:t>?</a:t>
            </a:r>
            <a:endParaRPr sz="100" dirty="0"/>
          </a:p>
        </p:txBody>
      </p:sp>
    </p:spTree>
    <p:extLst>
      <p:ext uri="{BB962C8B-B14F-4D97-AF65-F5344CB8AC3E}">
        <p14:creationId xmlns:p14="http://schemas.microsoft.com/office/powerpoint/2010/main" val="3470092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880c0c7e2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g880c0c7e24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162cbb201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5" name="Google Shape;1095;g1162cbb2011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and</a:t>
            </a:r>
            <a:r>
              <a:rPr lang="tr-TR" dirty="0"/>
              <a:t> </a:t>
            </a:r>
            <a:r>
              <a:rPr lang="tr-TR" dirty="0" err="1"/>
              <a:t>lastly</a:t>
            </a:r>
            <a:r>
              <a:rPr lang="tr-TR" dirty="0"/>
              <a:t> </a:t>
            </a:r>
            <a:r>
              <a:rPr lang="tr-TR" dirty="0" err="1"/>
              <a:t>there</a:t>
            </a:r>
            <a:r>
              <a:rPr lang="tr-TR" dirty="0"/>
              <a:t> </a:t>
            </a:r>
            <a:r>
              <a:rPr lang="tr-TR" dirty="0" err="1"/>
              <a:t>are</a:t>
            </a:r>
            <a:r>
              <a:rPr lang="tr-TR" dirty="0"/>
              <a:t> 3 </a:t>
            </a:r>
            <a:r>
              <a:rPr lang="tr-TR" dirty="0" err="1"/>
              <a:t>documnets</a:t>
            </a:r>
            <a:r>
              <a:rPr lang="tr-TR" dirty="0"/>
              <a:t> ,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Today</a:t>
            </a:r>
            <a:r>
              <a:rPr lang="tr-TR" dirty="0"/>
              <a:t> </a:t>
            </a:r>
            <a:r>
              <a:rPr lang="tr-TR" dirty="0" err="1"/>
              <a:t>We</a:t>
            </a:r>
            <a:r>
              <a:rPr lang="tr-TR" dirty="0"/>
              <a:t> </a:t>
            </a:r>
            <a:r>
              <a:rPr lang="tr-TR" dirty="0" err="1"/>
              <a:t>will</a:t>
            </a:r>
            <a:r>
              <a:rPr lang="tr-TR" dirty="0"/>
              <a:t> </a:t>
            </a:r>
            <a:r>
              <a:rPr lang="tr-TR" dirty="0" err="1"/>
              <a:t>discuss</a:t>
            </a:r>
            <a:r>
              <a:rPr lang="tr-TR" dirty="0"/>
              <a:t> </a:t>
            </a:r>
            <a:r>
              <a:rPr lang="tr-TR" dirty="0" err="1"/>
              <a:t>only</a:t>
            </a:r>
            <a:r>
              <a:rPr lang="tr-TR" dirty="0"/>
              <a:t> </a:t>
            </a:r>
            <a:r>
              <a:rPr lang="tr-TR" dirty="0" err="1"/>
              <a:t>roles</a:t>
            </a:r>
            <a:endParaRPr dirty="0"/>
          </a:p>
          <a:p>
            <a:pPr marL="0" lvl="0" indent="0" algn="l" rtl="0">
              <a:lnSpc>
                <a:spcPct val="100000"/>
              </a:lnSpc>
              <a:spcBef>
                <a:spcPts val="0"/>
              </a:spcBef>
              <a:spcAft>
                <a:spcPts val="0"/>
              </a:spcAft>
              <a:buSzPts val="1400"/>
              <a:buNone/>
            </a:pPr>
            <a:r>
              <a:rPr lang="tr-TR" dirty="0" err="1"/>
              <a:t>and</a:t>
            </a:r>
            <a:r>
              <a:rPr lang="tr-TR" dirty="0"/>
              <a:t> in </a:t>
            </a:r>
            <a:r>
              <a:rPr lang="tr-TR" dirty="0" err="1"/>
              <a:t>next</a:t>
            </a:r>
            <a:r>
              <a:rPr lang="tr-TR" dirty="0"/>
              <a:t> </a:t>
            </a:r>
            <a:r>
              <a:rPr lang="tr-TR" dirty="0" err="1"/>
              <a:t>week</a:t>
            </a:r>
            <a:r>
              <a:rPr lang="tr-TR" dirty="0"/>
              <a:t> </a:t>
            </a:r>
            <a:r>
              <a:rPr lang="tr-TR" dirty="0" err="1"/>
              <a:t>we</a:t>
            </a:r>
            <a:r>
              <a:rPr lang="tr-TR" dirty="0"/>
              <a:t> </a:t>
            </a:r>
            <a:r>
              <a:rPr lang="tr-TR" dirty="0" err="1"/>
              <a:t>will</a:t>
            </a:r>
            <a:r>
              <a:rPr lang="tr-TR" dirty="0"/>
              <a:t> talk </a:t>
            </a:r>
            <a:r>
              <a:rPr lang="tr-TR" dirty="0" err="1"/>
              <a:t>about</a:t>
            </a:r>
            <a:r>
              <a:rPr lang="tr-TR" dirty="0"/>
              <a:t> </a:t>
            </a:r>
            <a:r>
              <a:rPr lang="tr-TR" dirty="0" err="1"/>
              <a:t>ceremonies</a:t>
            </a:r>
            <a:r>
              <a:rPr lang="tr-TR" dirty="0"/>
              <a:t> </a:t>
            </a:r>
            <a:r>
              <a:rPr lang="tr-TR" dirty="0" err="1"/>
              <a:t>and</a:t>
            </a:r>
            <a:r>
              <a:rPr lang="tr-TR" dirty="0"/>
              <a:t> </a:t>
            </a:r>
            <a:r>
              <a:rPr lang="tr-TR" dirty="0" err="1"/>
              <a:t>artifacts</a:t>
            </a:r>
            <a:r>
              <a:rPr lang="tr-TR" dirty="0"/>
              <a:t> </a:t>
            </a:r>
            <a:endParaRPr dirty="0"/>
          </a:p>
        </p:txBody>
      </p:sp>
    </p:spTree>
    <p:extLst>
      <p:ext uri="{BB962C8B-B14F-4D97-AF65-F5344CB8AC3E}">
        <p14:creationId xmlns:p14="http://schemas.microsoft.com/office/powerpoint/2010/main" val="4157602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880c0c7e24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880c0c7e24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150" dirty="0">
                <a:solidFill>
                  <a:srgbClr val="091E42"/>
                </a:solidFill>
                <a:highlight>
                  <a:srgbClr val="FFFFFF"/>
                </a:highlight>
                <a:latin typeface="Roboto"/>
                <a:ea typeface="Roboto"/>
                <a:cs typeface="Roboto"/>
                <a:sym typeface="Roboto"/>
              </a:rPr>
              <a:t>Artefakt terimi genellikle antik çağlardan kalma arkeolojik kalıntılarla ilişkilendirilir.</a:t>
            </a:r>
          </a:p>
          <a:p>
            <a:pPr marL="0" lvl="0" indent="0" algn="l" rtl="0">
              <a:lnSpc>
                <a:spcPct val="100000"/>
              </a:lnSpc>
              <a:spcBef>
                <a:spcPts val="0"/>
              </a:spcBef>
              <a:spcAft>
                <a:spcPts val="0"/>
              </a:spcAft>
              <a:buSzPts val="1400"/>
              <a:buNone/>
            </a:pPr>
            <a:r>
              <a:rPr lang="tr-TR" sz="1150" dirty="0">
                <a:solidFill>
                  <a:srgbClr val="091E42"/>
                </a:solidFill>
                <a:highlight>
                  <a:srgbClr val="FFFFFF"/>
                </a:highlight>
                <a:latin typeface="Roboto"/>
                <a:ea typeface="Roboto"/>
                <a:cs typeface="Roboto"/>
                <a:sym typeface="Roboto"/>
              </a:rPr>
              <a:t>Scrum da eserler terimi önemli belgelere atıfta bulunur.</a:t>
            </a:r>
          </a:p>
          <a:p>
            <a:pPr marL="0" lvl="0" indent="0" algn="l" rtl="0">
              <a:lnSpc>
                <a:spcPct val="100000"/>
              </a:lnSpc>
              <a:spcBef>
                <a:spcPts val="0"/>
              </a:spcBef>
              <a:spcAft>
                <a:spcPts val="0"/>
              </a:spcAft>
              <a:buSzPts val="1400"/>
              <a:buNone/>
            </a:pPr>
            <a:r>
              <a:rPr lang="tr-TR" sz="1150" dirty="0">
                <a:solidFill>
                  <a:srgbClr val="091E42"/>
                </a:solidFill>
                <a:highlight>
                  <a:srgbClr val="FFFFFF"/>
                </a:highlight>
                <a:latin typeface="Roboto"/>
                <a:ea typeface="Roboto"/>
                <a:cs typeface="Roboto"/>
                <a:sym typeface="Roboto"/>
              </a:rPr>
              <a:t>Çevik </a:t>
            </a:r>
            <a:r>
              <a:rPr lang="tr-TR" sz="1150" dirty="0" err="1">
                <a:solidFill>
                  <a:srgbClr val="091E42"/>
                </a:solidFill>
                <a:highlight>
                  <a:srgbClr val="FFFFFF"/>
                </a:highlight>
                <a:latin typeface="Roboto"/>
                <a:ea typeface="Roboto"/>
                <a:cs typeface="Roboto"/>
                <a:sym typeface="Roboto"/>
              </a:rPr>
              <a:t>scrum</a:t>
            </a:r>
            <a:r>
              <a:rPr lang="tr-TR" sz="1150" dirty="0">
                <a:solidFill>
                  <a:srgbClr val="091E42"/>
                </a:solidFill>
                <a:highlight>
                  <a:srgbClr val="FFFFFF"/>
                </a:highlight>
                <a:latin typeface="Roboto"/>
                <a:ea typeface="Roboto"/>
                <a:cs typeface="Roboto"/>
                <a:sym typeface="Roboto"/>
              </a:rPr>
              <a:t> yapıları, bir </a:t>
            </a:r>
            <a:r>
              <a:rPr lang="tr-TR" sz="1150" dirty="0" err="1">
                <a:solidFill>
                  <a:srgbClr val="091E42"/>
                </a:solidFill>
                <a:highlight>
                  <a:srgbClr val="FFFFFF"/>
                </a:highlight>
                <a:latin typeface="Roboto"/>
                <a:ea typeface="Roboto"/>
                <a:cs typeface="Roboto"/>
                <a:sym typeface="Roboto"/>
              </a:rPr>
              <a:t>scrum</a:t>
            </a:r>
            <a:r>
              <a:rPr lang="tr-TR" sz="1150" dirty="0">
                <a:solidFill>
                  <a:srgbClr val="091E42"/>
                </a:solidFill>
                <a:highlight>
                  <a:srgbClr val="FFFFFF"/>
                </a:highlight>
                <a:latin typeface="Roboto"/>
                <a:ea typeface="Roboto"/>
                <a:cs typeface="Roboto"/>
                <a:sym typeface="Roboto"/>
              </a:rPr>
              <a:t> ekibinin ve paydaşların ürünü detaylandırmak için kullandığı bilgilerdir. </a:t>
            </a:r>
          </a:p>
          <a:p>
            <a:pPr marL="0" lvl="0" indent="0" algn="l" rtl="0">
              <a:lnSpc>
                <a:spcPct val="100000"/>
              </a:lnSpc>
              <a:spcBef>
                <a:spcPts val="0"/>
              </a:spcBef>
              <a:spcAft>
                <a:spcPts val="0"/>
              </a:spcAft>
              <a:buSzPts val="1400"/>
              <a:buNone/>
            </a:pPr>
            <a:r>
              <a:rPr lang="tr-TR" sz="1150" dirty="0">
                <a:solidFill>
                  <a:srgbClr val="091E42"/>
                </a:solidFill>
                <a:highlight>
                  <a:srgbClr val="FFFFFF"/>
                </a:highlight>
                <a:latin typeface="Roboto"/>
                <a:ea typeface="Roboto"/>
                <a:cs typeface="Roboto"/>
                <a:sym typeface="Roboto"/>
              </a:rPr>
              <a:t> geliştirilmekte, üretmek için eylemler ve proje sırasında gerçekleştirilen eylemler.</a:t>
            </a:r>
          </a:p>
          <a:p>
            <a:pPr marL="0" lvl="0" indent="0" algn="l" rtl="0">
              <a:lnSpc>
                <a:spcPct val="100000"/>
              </a:lnSpc>
              <a:spcBef>
                <a:spcPts val="0"/>
              </a:spcBef>
              <a:spcAft>
                <a:spcPts val="0"/>
              </a:spcAft>
              <a:buSzPts val="1400"/>
              <a:buNone/>
            </a:pPr>
            <a:r>
              <a:rPr lang="tr-TR" sz="1150" dirty="0">
                <a:solidFill>
                  <a:srgbClr val="091E42"/>
                </a:solidFill>
                <a:highlight>
                  <a:srgbClr val="FFFFFF"/>
                </a:highlight>
                <a:latin typeface="Roboto"/>
                <a:ea typeface="Roboto"/>
                <a:cs typeface="Roboto"/>
                <a:sym typeface="Roboto"/>
              </a:rPr>
              <a:t>Ana çevik saldırı artefaktları, ürün biriktirme listesi, sprint biriktirme listesi ve artışlardır. </a:t>
            </a:r>
          </a:p>
          <a:p>
            <a:pPr marL="0" lvl="0" indent="0" algn="l" rtl="0">
              <a:lnSpc>
                <a:spcPct val="100000"/>
              </a:lnSpc>
              <a:spcBef>
                <a:spcPts val="0"/>
              </a:spcBef>
              <a:spcAft>
                <a:spcPts val="0"/>
              </a:spcAft>
              <a:buSzPts val="1400"/>
              <a:buNone/>
            </a:pPr>
            <a:r>
              <a:rPr lang="tr-TR" sz="1150" dirty="0">
                <a:solidFill>
                  <a:srgbClr val="091E42"/>
                </a:solidFill>
                <a:highlight>
                  <a:srgbClr val="FFFFFF"/>
                </a:highlight>
                <a:latin typeface="Roboto"/>
                <a:ea typeface="Roboto"/>
                <a:cs typeface="Roboto"/>
                <a:sym typeface="Roboto"/>
              </a:rPr>
              <a:t>Artefakt terimi genellikle antik çağlardan kalma arkeolojik kalıntılarla ilişkilendirilir. </a:t>
            </a:r>
          </a:p>
          <a:p>
            <a:pPr marL="0" lvl="0" indent="0" algn="l" rtl="0">
              <a:lnSpc>
                <a:spcPct val="100000"/>
              </a:lnSpc>
              <a:spcBef>
                <a:spcPts val="0"/>
              </a:spcBef>
              <a:spcAft>
                <a:spcPts val="0"/>
              </a:spcAft>
              <a:buSzPts val="1400"/>
              <a:buNone/>
            </a:pPr>
            <a:r>
              <a:rPr lang="tr-TR" sz="1150" dirty="0">
                <a:solidFill>
                  <a:srgbClr val="091E42"/>
                </a:solidFill>
                <a:highlight>
                  <a:srgbClr val="FFFFFF"/>
                </a:highlight>
                <a:latin typeface="Roboto"/>
                <a:ea typeface="Roboto"/>
                <a:cs typeface="Roboto"/>
                <a:sym typeface="Roboto"/>
              </a:rPr>
              <a:t>Ana çevik saldırı artefaktları, ürün biriktirme listesi, sprint biriktirme listesi ve ürün artışlarıdır.</a:t>
            </a:r>
          </a:p>
          <a:p>
            <a:pPr marL="0" lvl="0" indent="0" algn="l" rtl="0">
              <a:lnSpc>
                <a:spcPct val="100000"/>
              </a:lnSpc>
              <a:spcBef>
                <a:spcPts val="0"/>
              </a:spcBef>
              <a:spcAft>
                <a:spcPts val="0"/>
              </a:spcAft>
              <a:buSzPts val="1400"/>
              <a:buNone/>
            </a:pPr>
            <a:r>
              <a:rPr lang="tr-TR" sz="1150" dirty="0">
                <a:solidFill>
                  <a:srgbClr val="091E42"/>
                </a:solidFill>
                <a:highlight>
                  <a:srgbClr val="FFFFFF"/>
                </a:highlight>
                <a:latin typeface="Roboto"/>
                <a:ea typeface="Roboto"/>
                <a:cs typeface="Roboto"/>
                <a:sym typeface="Roboto"/>
              </a:rPr>
              <a:t>Yine de yazılım geliştirmede yapaylık terimi, bir ürünün geliştirilmesi sırasında ihtiyaç duyulan temel bilgileri ifade eder.</a:t>
            </a:r>
          </a:p>
          <a:p>
            <a:pPr marL="0" lvl="0" indent="0" algn="l" rtl="0">
              <a:lnSpc>
                <a:spcPct val="100000"/>
              </a:lnSpc>
              <a:spcBef>
                <a:spcPts val="0"/>
              </a:spcBef>
              <a:spcAft>
                <a:spcPts val="0"/>
              </a:spcAft>
              <a:buSzPts val="1400"/>
              <a:buNone/>
            </a:pPr>
            <a:endParaRPr lang="tr-TR" sz="11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150" dirty="0" err="1">
                <a:solidFill>
                  <a:srgbClr val="091E42"/>
                </a:solidFill>
                <a:highlight>
                  <a:srgbClr val="FFFFFF"/>
                </a:highlight>
                <a:latin typeface="Roboto"/>
                <a:ea typeface="Roboto"/>
                <a:cs typeface="Roboto"/>
                <a:sym typeface="Roboto"/>
              </a:rPr>
              <a:t>The</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term</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artifact</a:t>
            </a:r>
            <a:r>
              <a:rPr lang="tr-TR" sz="1150" dirty="0">
                <a:solidFill>
                  <a:srgbClr val="091E42"/>
                </a:solidFill>
                <a:highlight>
                  <a:srgbClr val="FFFFFF"/>
                </a:highlight>
                <a:latin typeface="Roboto"/>
                <a:ea typeface="Roboto"/>
                <a:cs typeface="Roboto"/>
                <a:sym typeface="Roboto"/>
              </a:rPr>
              <a:t> is </a:t>
            </a:r>
            <a:r>
              <a:rPr lang="tr-TR" sz="1150" dirty="0" err="1">
                <a:solidFill>
                  <a:srgbClr val="091E42"/>
                </a:solidFill>
                <a:highlight>
                  <a:srgbClr val="FFFFFF"/>
                </a:highlight>
                <a:latin typeface="Roboto"/>
                <a:ea typeface="Roboto"/>
                <a:cs typeface="Roboto"/>
                <a:sym typeface="Roboto"/>
              </a:rPr>
              <a:t>often</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associated</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with</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archaeological</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ruins</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from</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ancient</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times</a:t>
            </a:r>
            <a:r>
              <a:rPr lang="tr-TR" sz="1150" dirty="0">
                <a:solidFill>
                  <a:srgbClr val="091E42"/>
                </a:solidFill>
                <a:highlight>
                  <a:srgbClr val="FFFFFF"/>
                </a:highlight>
                <a:latin typeface="Roboto"/>
                <a:ea typeface="Roboto"/>
                <a:cs typeface="Roboto"/>
                <a:sym typeface="Roboto"/>
              </a:rPr>
              <a:t>. </a:t>
            </a:r>
            <a:endParaRPr sz="115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150" dirty="0">
                <a:solidFill>
                  <a:srgbClr val="091E42"/>
                </a:solidFill>
                <a:highlight>
                  <a:srgbClr val="FFFFFF"/>
                </a:highlight>
                <a:latin typeface="Roboto"/>
                <a:ea typeface="Roboto"/>
                <a:cs typeface="Roboto"/>
                <a:sym typeface="Roboto"/>
              </a:rPr>
              <a:t>Yet in </a:t>
            </a:r>
            <a:r>
              <a:rPr lang="tr-TR" sz="1150" dirty="0" err="1">
                <a:solidFill>
                  <a:srgbClr val="091E42"/>
                </a:solidFill>
                <a:highlight>
                  <a:srgbClr val="FFFFFF"/>
                </a:highlight>
                <a:latin typeface="Roboto"/>
                <a:ea typeface="Roboto"/>
                <a:cs typeface="Roboto"/>
                <a:sym typeface="Roboto"/>
              </a:rPr>
              <a:t>scrum</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the</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term</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artifacts</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refers</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to</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key</a:t>
            </a:r>
            <a:r>
              <a:rPr lang="tr-TR" sz="1150" dirty="0">
                <a:solidFill>
                  <a:srgbClr val="091E42"/>
                </a:solidFill>
                <a:highlight>
                  <a:srgbClr val="FFFFFF"/>
                </a:highlight>
                <a:latin typeface="Roboto"/>
                <a:ea typeface="Roboto"/>
                <a:cs typeface="Roboto"/>
                <a:sym typeface="Roboto"/>
              </a:rPr>
              <a:t> </a:t>
            </a:r>
            <a:r>
              <a:rPr lang="tr-TR" sz="1150" dirty="0" err="1">
                <a:solidFill>
                  <a:srgbClr val="091E42"/>
                </a:solidFill>
                <a:highlight>
                  <a:srgbClr val="FFFFFF"/>
                </a:highlight>
                <a:latin typeface="Roboto"/>
                <a:ea typeface="Roboto"/>
                <a:cs typeface="Roboto"/>
                <a:sym typeface="Roboto"/>
              </a:rPr>
              <a:t>documents</a:t>
            </a:r>
            <a:r>
              <a:rPr lang="tr-TR" sz="1150" dirty="0">
                <a:solidFill>
                  <a:srgbClr val="091E42"/>
                </a:solidFill>
                <a:highlight>
                  <a:srgbClr val="FFFFFF"/>
                </a:highlight>
                <a:latin typeface="Roboto"/>
                <a:ea typeface="Roboto"/>
                <a:cs typeface="Roboto"/>
                <a:sym typeface="Roboto"/>
              </a:rPr>
              <a:t>. </a:t>
            </a:r>
            <a:endParaRPr sz="1200" dirty="0">
              <a:solidFill>
                <a:srgbClr val="202124"/>
              </a:solidFill>
              <a:highlight>
                <a:srgbClr val="FFFFFF"/>
              </a:highlight>
            </a:endParaRPr>
          </a:p>
          <a:p>
            <a:pPr marL="0" lvl="0" indent="0" algn="l" rtl="0">
              <a:lnSpc>
                <a:spcPct val="100000"/>
              </a:lnSpc>
              <a:spcBef>
                <a:spcPts val="0"/>
              </a:spcBef>
              <a:spcAft>
                <a:spcPts val="0"/>
              </a:spcAft>
              <a:buSzPts val="1400"/>
              <a:buNone/>
            </a:pPr>
            <a:r>
              <a:rPr lang="en-US" sz="1100" dirty="0">
                <a:solidFill>
                  <a:srgbClr val="091E42"/>
                </a:solidFill>
                <a:highlight>
                  <a:srgbClr val="FFFFFF"/>
                </a:highlight>
                <a:latin typeface="Roboto"/>
                <a:ea typeface="Roboto"/>
                <a:cs typeface="Roboto"/>
                <a:sym typeface="Roboto"/>
              </a:rPr>
              <a:t>Yet in software development, the term artifact refers to key information needed during the development of a product.</a:t>
            </a:r>
            <a:endParaRPr lang="en-US" sz="1100" dirty="0">
              <a:solidFill>
                <a:srgbClr val="202124"/>
              </a:solidFill>
              <a:highlight>
                <a:srgbClr val="FFFFFF"/>
              </a:highlight>
            </a:endParaRPr>
          </a:p>
          <a:p>
            <a:pPr marL="0" lvl="0" indent="0" algn="l" rtl="0">
              <a:lnSpc>
                <a:spcPct val="100000"/>
              </a:lnSpc>
              <a:spcBef>
                <a:spcPts val="0"/>
              </a:spcBef>
              <a:spcAft>
                <a:spcPts val="0"/>
              </a:spcAft>
              <a:buSzPts val="1400"/>
              <a:buNone/>
            </a:pPr>
            <a:r>
              <a:rPr lang="en-US" sz="1100" dirty="0">
                <a:solidFill>
                  <a:srgbClr val="202124"/>
                </a:solidFill>
                <a:highlight>
                  <a:srgbClr val="FFFFFF"/>
                </a:highlight>
              </a:rPr>
              <a:t>Agile </a:t>
            </a:r>
            <a:r>
              <a:rPr lang="en-US" sz="1100" b="1" dirty="0">
                <a:solidFill>
                  <a:srgbClr val="202124"/>
                </a:solidFill>
                <a:highlight>
                  <a:srgbClr val="FFFFFF"/>
                </a:highlight>
              </a:rPr>
              <a:t>scrum artifacts</a:t>
            </a:r>
            <a:r>
              <a:rPr lang="en-US" sz="1100" dirty="0">
                <a:solidFill>
                  <a:srgbClr val="202124"/>
                </a:solidFill>
                <a:highlight>
                  <a:srgbClr val="FFFFFF"/>
                </a:highlight>
              </a:rPr>
              <a:t> are information that a </a:t>
            </a:r>
            <a:r>
              <a:rPr lang="en-US" sz="1100" b="1" dirty="0">
                <a:solidFill>
                  <a:srgbClr val="202124"/>
                </a:solidFill>
                <a:highlight>
                  <a:srgbClr val="FFFFFF"/>
                </a:highlight>
              </a:rPr>
              <a:t>scrum</a:t>
            </a:r>
            <a:r>
              <a:rPr lang="en-US" sz="1100" dirty="0">
                <a:solidFill>
                  <a:srgbClr val="202124"/>
                </a:solidFill>
                <a:highlight>
                  <a:srgbClr val="FFFFFF"/>
                </a:highlight>
              </a:rPr>
              <a:t> team and stakeholders use to detail the product</a:t>
            </a:r>
          </a:p>
          <a:p>
            <a:pPr marL="0" lvl="0" indent="0" algn="l" rtl="0">
              <a:lnSpc>
                <a:spcPct val="100000"/>
              </a:lnSpc>
              <a:spcBef>
                <a:spcPts val="0"/>
              </a:spcBef>
              <a:spcAft>
                <a:spcPts val="0"/>
              </a:spcAft>
              <a:buSzPts val="1400"/>
              <a:buNone/>
            </a:pPr>
            <a:r>
              <a:rPr lang="en-US" sz="1100" dirty="0">
                <a:solidFill>
                  <a:srgbClr val="202124"/>
                </a:solidFill>
                <a:highlight>
                  <a:srgbClr val="FFFFFF"/>
                </a:highlight>
              </a:rPr>
              <a:t> being developed, </a:t>
            </a:r>
          </a:p>
          <a:p>
            <a:pPr marL="0" lvl="0" indent="0" algn="l" rtl="0">
              <a:lnSpc>
                <a:spcPct val="100000"/>
              </a:lnSpc>
              <a:spcBef>
                <a:spcPts val="0"/>
              </a:spcBef>
              <a:spcAft>
                <a:spcPts val="0"/>
              </a:spcAft>
              <a:buSzPts val="1400"/>
              <a:buNone/>
            </a:pPr>
            <a:r>
              <a:rPr lang="en-US" sz="1100" dirty="0">
                <a:solidFill>
                  <a:srgbClr val="202124"/>
                </a:solidFill>
                <a:highlight>
                  <a:srgbClr val="FFFFFF"/>
                </a:highlight>
              </a:rPr>
              <a:t>actions to produce it, and </a:t>
            </a:r>
          </a:p>
          <a:p>
            <a:pPr marL="0" lvl="0" indent="0" algn="l" rtl="0">
              <a:lnSpc>
                <a:spcPct val="100000"/>
              </a:lnSpc>
              <a:spcBef>
                <a:spcPts val="0"/>
              </a:spcBef>
              <a:spcAft>
                <a:spcPts val="0"/>
              </a:spcAft>
              <a:buSzPts val="1400"/>
              <a:buNone/>
            </a:pPr>
            <a:r>
              <a:rPr lang="en-US" sz="1100" dirty="0">
                <a:solidFill>
                  <a:srgbClr val="202124"/>
                </a:solidFill>
                <a:highlight>
                  <a:srgbClr val="FFFFFF"/>
                </a:highlight>
              </a:rPr>
              <a:t>the actions performed during the project. </a:t>
            </a:r>
          </a:p>
          <a:p>
            <a:pPr marL="0" lvl="0" indent="0" algn="l" rtl="0">
              <a:lnSpc>
                <a:spcPct val="100000"/>
              </a:lnSpc>
              <a:spcBef>
                <a:spcPts val="0"/>
              </a:spcBef>
              <a:spcAft>
                <a:spcPts val="0"/>
              </a:spcAft>
              <a:buSzPts val="1400"/>
              <a:buNone/>
            </a:pPr>
            <a:r>
              <a:rPr lang="en-US" sz="1100" dirty="0">
                <a:solidFill>
                  <a:srgbClr val="202124"/>
                </a:solidFill>
                <a:highlight>
                  <a:srgbClr val="FFFFFF"/>
                </a:highlight>
              </a:rPr>
              <a:t>The main agile </a:t>
            </a:r>
            <a:r>
              <a:rPr lang="en-US" sz="1100" b="1" dirty="0">
                <a:solidFill>
                  <a:srgbClr val="202124"/>
                </a:solidFill>
                <a:highlight>
                  <a:srgbClr val="FFFFFF"/>
                </a:highlight>
              </a:rPr>
              <a:t>scrum artifacts</a:t>
            </a:r>
            <a:r>
              <a:rPr lang="en-US" sz="1100" dirty="0">
                <a:solidFill>
                  <a:srgbClr val="202124"/>
                </a:solidFill>
                <a:highlight>
                  <a:srgbClr val="FFFFFF"/>
                </a:highlight>
              </a:rPr>
              <a:t> are product backlog, sprint backlog, and increments.</a:t>
            </a:r>
            <a:endParaRPr lang="en-US" dirty="0"/>
          </a:p>
          <a:p>
            <a:pPr marL="0" lvl="0" indent="0" algn="l" rtl="0">
              <a:lnSpc>
                <a:spcPct val="100000"/>
              </a:lnSpc>
              <a:spcBef>
                <a:spcPts val="0"/>
              </a:spcBef>
              <a:spcAft>
                <a:spcPts val="0"/>
              </a:spcAft>
              <a:buSzPts val="1400"/>
              <a:buNone/>
            </a:pPr>
            <a:r>
              <a:rPr lang="en-US" sz="1100" dirty="0">
                <a:solidFill>
                  <a:srgbClr val="091E42"/>
                </a:solidFill>
                <a:highlight>
                  <a:srgbClr val="FFFFFF"/>
                </a:highlight>
                <a:latin typeface="Roboto"/>
                <a:ea typeface="Roboto"/>
                <a:cs typeface="Roboto"/>
                <a:sym typeface="Roboto"/>
              </a:rPr>
              <a:t>The term artifact is often associated with archaeological ruins from ancient times. </a:t>
            </a:r>
            <a:endParaRPr lang="tr-TR" sz="1100"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100" dirty="0" err="1">
                <a:solidFill>
                  <a:srgbClr val="202124"/>
                </a:solidFill>
                <a:highlight>
                  <a:srgbClr val="FFFFFF"/>
                </a:highlight>
              </a:rPr>
              <a:t>The</a:t>
            </a:r>
            <a:r>
              <a:rPr lang="tr-TR" sz="1100" dirty="0">
                <a:solidFill>
                  <a:srgbClr val="202124"/>
                </a:solidFill>
                <a:highlight>
                  <a:srgbClr val="FFFFFF"/>
                </a:highlight>
              </a:rPr>
              <a:t> main agile </a:t>
            </a:r>
            <a:r>
              <a:rPr lang="tr-TR" sz="1100" b="1" dirty="0" err="1">
                <a:solidFill>
                  <a:srgbClr val="202124"/>
                </a:solidFill>
                <a:highlight>
                  <a:srgbClr val="FFFFFF"/>
                </a:highlight>
              </a:rPr>
              <a:t>scrum</a:t>
            </a:r>
            <a:r>
              <a:rPr lang="tr-TR" sz="1100" b="1" dirty="0">
                <a:solidFill>
                  <a:srgbClr val="202124"/>
                </a:solidFill>
                <a:highlight>
                  <a:srgbClr val="FFFFFF"/>
                </a:highlight>
              </a:rPr>
              <a:t> </a:t>
            </a:r>
            <a:r>
              <a:rPr lang="tr-TR" sz="1100" b="1" dirty="0" err="1">
                <a:solidFill>
                  <a:srgbClr val="202124"/>
                </a:solidFill>
                <a:highlight>
                  <a:srgbClr val="FFFFFF"/>
                </a:highlight>
              </a:rPr>
              <a:t>artifacts</a:t>
            </a:r>
            <a:r>
              <a:rPr lang="tr-TR" sz="1100" dirty="0">
                <a:solidFill>
                  <a:srgbClr val="202124"/>
                </a:solidFill>
                <a:highlight>
                  <a:srgbClr val="FFFFFF"/>
                </a:highlight>
              </a:rPr>
              <a:t> </a:t>
            </a:r>
            <a:r>
              <a:rPr lang="tr-TR" sz="1100" dirty="0" err="1">
                <a:solidFill>
                  <a:srgbClr val="202124"/>
                </a:solidFill>
                <a:highlight>
                  <a:srgbClr val="FFFFFF"/>
                </a:highlight>
              </a:rPr>
              <a:t>are</a:t>
            </a:r>
            <a:r>
              <a:rPr lang="tr-TR" sz="1100" dirty="0">
                <a:solidFill>
                  <a:srgbClr val="202124"/>
                </a:solidFill>
                <a:highlight>
                  <a:srgbClr val="FFFFFF"/>
                </a:highlight>
              </a:rPr>
              <a:t> </a:t>
            </a:r>
            <a:r>
              <a:rPr lang="tr-TR" sz="1100" dirty="0" err="1">
                <a:solidFill>
                  <a:srgbClr val="202124"/>
                </a:solidFill>
                <a:highlight>
                  <a:srgbClr val="FFFFFF"/>
                </a:highlight>
              </a:rPr>
              <a:t>prod</a:t>
            </a:r>
            <a:r>
              <a:rPr lang="tr-TR" sz="1100" dirty="0">
                <a:solidFill>
                  <a:srgbClr val="202124"/>
                </a:solidFill>
                <a:highlight>
                  <a:srgbClr val="FFFFFF"/>
                </a:highlight>
              </a:rPr>
              <a:t> </a:t>
            </a:r>
            <a:r>
              <a:rPr lang="tr-TR" sz="1100" dirty="0" err="1">
                <a:solidFill>
                  <a:srgbClr val="202124"/>
                </a:solidFill>
                <a:highlight>
                  <a:srgbClr val="FFFFFF"/>
                </a:highlight>
              </a:rPr>
              <a:t>uct</a:t>
            </a:r>
            <a:r>
              <a:rPr lang="tr-TR" sz="1100" dirty="0">
                <a:solidFill>
                  <a:srgbClr val="202124"/>
                </a:solidFill>
                <a:highlight>
                  <a:srgbClr val="FFFFFF"/>
                </a:highlight>
              </a:rPr>
              <a:t> </a:t>
            </a:r>
            <a:r>
              <a:rPr lang="tr-TR" sz="1100" dirty="0" err="1">
                <a:solidFill>
                  <a:srgbClr val="202124"/>
                </a:solidFill>
                <a:highlight>
                  <a:srgbClr val="FFFFFF"/>
                </a:highlight>
              </a:rPr>
              <a:t>backlog</a:t>
            </a:r>
            <a:r>
              <a:rPr lang="tr-TR" sz="1100" dirty="0">
                <a:solidFill>
                  <a:srgbClr val="202124"/>
                </a:solidFill>
                <a:highlight>
                  <a:srgbClr val="FFFFFF"/>
                </a:highlight>
              </a:rPr>
              <a:t>, sprint </a:t>
            </a:r>
            <a:r>
              <a:rPr lang="tr-TR" sz="1100" dirty="0" err="1">
                <a:solidFill>
                  <a:srgbClr val="202124"/>
                </a:solidFill>
                <a:highlight>
                  <a:srgbClr val="FFFFFF"/>
                </a:highlight>
              </a:rPr>
              <a:t>backlog</a:t>
            </a:r>
            <a:r>
              <a:rPr lang="tr-TR" sz="1100" dirty="0">
                <a:solidFill>
                  <a:srgbClr val="202124"/>
                </a:solidFill>
                <a:highlight>
                  <a:srgbClr val="FFFFFF"/>
                </a:highlight>
              </a:rPr>
              <a:t>, </a:t>
            </a:r>
            <a:r>
              <a:rPr lang="tr-TR" sz="1100" dirty="0" err="1">
                <a:solidFill>
                  <a:srgbClr val="202124"/>
                </a:solidFill>
                <a:highlight>
                  <a:srgbClr val="FFFFFF"/>
                </a:highlight>
              </a:rPr>
              <a:t>and</a:t>
            </a:r>
            <a:r>
              <a:rPr lang="tr-TR" sz="1100" dirty="0">
                <a:solidFill>
                  <a:srgbClr val="202124"/>
                </a:solidFill>
                <a:highlight>
                  <a:srgbClr val="FFFFFF"/>
                </a:highlight>
              </a:rPr>
              <a:t> </a:t>
            </a:r>
            <a:r>
              <a:rPr lang="tr-TR" sz="1100" dirty="0" err="1">
                <a:solidFill>
                  <a:srgbClr val="202124"/>
                </a:solidFill>
                <a:highlight>
                  <a:srgbClr val="FFFFFF"/>
                </a:highlight>
              </a:rPr>
              <a:t>product</a:t>
            </a:r>
            <a:r>
              <a:rPr lang="tr-TR" sz="1100" dirty="0">
                <a:solidFill>
                  <a:srgbClr val="202124"/>
                </a:solidFill>
                <a:highlight>
                  <a:srgbClr val="FFFFFF"/>
                </a:highlight>
              </a:rPr>
              <a:t> </a:t>
            </a:r>
            <a:r>
              <a:rPr lang="tr-TR" sz="1100" dirty="0" err="1">
                <a:solidFill>
                  <a:srgbClr val="202124"/>
                </a:solidFill>
                <a:highlight>
                  <a:srgbClr val="FFFFFF"/>
                </a:highlight>
              </a:rPr>
              <a:t>increments</a:t>
            </a:r>
            <a:r>
              <a:rPr lang="tr-TR" sz="1100" dirty="0">
                <a:solidFill>
                  <a:srgbClr val="202124"/>
                </a:solidFill>
                <a:highlight>
                  <a:srgbClr val="FFFFFF"/>
                </a:highlight>
              </a:rPr>
              <a:t>. </a:t>
            </a:r>
          </a:p>
          <a:p>
            <a:pPr marL="0" lvl="0" indent="0" algn="l" rtl="0">
              <a:lnSpc>
                <a:spcPct val="100000"/>
              </a:lnSpc>
              <a:spcBef>
                <a:spcPts val="0"/>
              </a:spcBef>
              <a:spcAft>
                <a:spcPts val="0"/>
              </a:spcAft>
              <a:buSzPts val="1400"/>
              <a:buNone/>
            </a:pPr>
            <a:r>
              <a:rPr lang="en-US" sz="1100" dirty="0">
                <a:solidFill>
                  <a:srgbClr val="091E42"/>
                </a:solidFill>
                <a:highlight>
                  <a:srgbClr val="FFFFFF"/>
                </a:highlight>
                <a:latin typeface="Roboto"/>
                <a:ea typeface="Roboto"/>
                <a:cs typeface="Roboto"/>
                <a:sym typeface="Roboto"/>
              </a:rPr>
              <a:t>Yet in software development, the term artifact refers to key information needed during the development of a product.</a:t>
            </a:r>
            <a:endParaRPr lang="en-US" sz="700" dirty="0">
              <a:solidFill>
                <a:srgbClr val="202124"/>
              </a:solidFill>
              <a:highlight>
                <a:srgbClr val="FFFFFF"/>
              </a:highlight>
            </a:endParaRPr>
          </a:p>
          <a:p>
            <a:pPr marL="0" lvl="0" indent="0" algn="l" rtl="0">
              <a:lnSpc>
                <a:spcPct val="100000"/>
              </a:lnSpc>
              <a:spcBef>
                <a:spcPts val="0"/>
              </a:spcBef>
              <a:spcAft>
                <a:spcPts val="0"/>
              </a:spcAft>
              <a:buSzPts val="1400"/>
              <a:buNone/>
            </a:pPr>
            <a:endParaRPr lang="en-US" sz="1100" dirty="0">
              <a:solidFill>
                <a:srgbClr val="202124"/>
              </a:solidFill>
              <a:highlight>
                <a:srgbClr val="FFFFFF"/>
              </a:highlight>
            </a:endParaRPr>
          </a:p>
          <a:p>
            <a:pPr marL="0" lvl="0" indent="0" algn="l" rtl="0">
              <a:lnSpc>
                <a:spcPct val="100000"/>
              </a:lnSpc>
              <a:spcBef>
                <a:spcPts val="0"/>
              </a:spcBef>
              <a:spcAft>
                <a:spcPts val="0"/>
              </a:spcAft>
              <a:buSzPts val="1400"/>
              <a:buNone/>
            </a:pPr>
            <a:endParaRPr lang="en-US" sz="1100" dirty="0">
              <a:solidFill>
                <a:srgbClr val="202124"/>
              </a:solidFill>
              <a:highlight>
                <a:srgbClr val="FFFFFF"/>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880c0c7e24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880c0c7e24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tr-TR" dirty="0">
                <a:solidFill>
                  <a:srgbClr val="0052CC"/>
                </a:solidFill>
                <a:highlight>
                  <a:srgbClr val="FFFFFF"/>
                </a:highlight>
                <a:uFill>
                  <a:noFill/>
                </a:uFill>
                <a:latin typeface="Roboto"/>
                <a:ea typeface="Roboto"/>
                <a:cs typeface="Roboto"/>
                <a:sym typeface="Roboto"/>
              </a:rPr>
              <a:t>Ürün biriktirme listesi, bir ürün oluşturmak için gereken </a:t>
            </a:r>
          </a:p>
          <a:p>
            <a:pPr marL="0" lvl="0" indent="0" algn="l" rtl="0">
              <a:lnSpc>
                <a:spcPct val="140000"/>
              </a:lnSpc>
              <a:spcBef>
                <a:spcPts val="0"/>
              </a:spcBef>
              <a:spcAft>
                <a:spcPts val="0"/>
              </a:spcAft>
              <a:buClr>
                <a:schemeClr val="dk1"/>
              </a:buClr>
              <a:buSzPts val="1100"/>
              <a:buFont typeface="Arial"/>
              <a:buNone/>
            </a:pPr>
            <a:r>
              <a:rPr lang="tr-TR" dirty="0">
                <a:solidFill>
                  <a:srgbClr val="0052CC"/>
                </a:solidFill>
                <a:highlight>
                  <a:srgbClr val="FFFFFF"/>
                </a:highlight>
                <a:uFill>
                  <a:noFill/>
                </a:uFill>
                <a:latin typeface="Roboto"/>
                <a:ea typeface="Roboto"/>
                <a:cs typeface="Roboto"/>
                <a:sym typeface="Roboto"/>
              </a:rPr>
              <a:t>Kullanıcı hikayeleri/yeni özellikler, geliştirmeler, hata düzeltmeleri, görevler veya iş gereksinimlerinin bir listesidir.</a:t>
            </a:r>
          </a:p>
          <a:p>
            <a:pPr marL="0" lvl="0" indent="0" algn="l" rtl="0">
              <a:lnSpc>
                <a:spcPct val="140000"/>
              </a:lnSpc>
              <a:spcBef>
                <a:spcPts val="0"/>
              </a:spcBef>
              <a:spcAft>
                <a:spcPts val="0"/>
              </a:spcAft>
              <a:buClr>
                <a:schemeClr val="dk1"/>
              </a:buClr>
              <a:buSzPts val="1100"/>
              <a:buFont typeface="Arial"/>
              <a:buNone/>
            </a:pPr>
            <a:r>
              <a:rPr lang="tr-TR" dirty="0">
                <a:solidFill>
                  <a:srgbClr val="0052CC"/>
                </a:solidFill>
                <a:highlight>
                  <a:srgbClr val="FFFFFF"/>
                </a:highlight>
                <a:uFill>
                  <a:noFill/>
                </a:uFill>
                <a:latin typeface="Roboto"/>
                <a:ea typeface="Roboto"/>
                <a:cs typeface="Roboto"/>
                <a:sym typeface="Roboto"/>
              </a:rPr>
              <a:t>Müşteri desteği, pazar talepleri ve genel iş analizi gibi girdi kaynaklarından derlenir.</a:t>
            </a:r>
          </a:p>
          <a:p>
            <a:pPr marL="0" lvl="0" indent="0" algn="l" rtl="0">
              <a:lnSpc>
                <a:spcPct val="140000"/>
              </a:lnSpc>
              <a:spcBef>
                <a:spcPts val="0"/>
              </a:spcBef>
              <a:spcAft>
                <a:spcPts val="0"/>
              </a:spcAft>
              <a:buClr>
                <a:schemeClr val="dk1"/>
              </a:buClr>
              <a:buSzPts val="1100"/>
              <a:buFont typeface="Arial"/>
              <a:buNone/>
            </a:pPr>
            <a:r>
              <a:rPr lang="tr-TR" dirty="0">
                <a:solidFill>
                  <a:srgbClr val="0052CC"/>
                </a:solidFill>
                <a:highlight>
                  <a:srgbClr val="FFFFFF"/>
                </a:highlight>
                <a:uFill>
                  <a:noFill/>
                </a:uFill>
                <a:latin typeface="Roboto"/>
                <a:ea typeface="Roboto"/>
                <a:cs typeface="Roboto"/>
                <a:sym typeface="Roboto"/>
              </a:rPr>
              <a:t>Ürün biriktirme listesi, yeni bilgiler mevcut olduğunda talep üzerine güncellendiği için "canlı" bir yapıdır. </a:t>
            </a:r>
          </a:p>
          <a:p>
            <a:pPr marL="0" lvl="0" indent="0" algn="l" rtl="0">
              <a:lnSpc>
                <a:spcPct val="140000"/>
              </a:lnSpc>
              <a:spcBef>
                <a:spcPts val="0"/>
              </a:spcBef>
              <a:spcAft>
                <a:spcPts val="0"/>
              </a:spcAft>
              <a:buClr>
                <a:schemeClr val="dk1"/>
              </a:buClr>
              <a:buSzPts val="1100"/>
              <a:buFont typeface="Arial"/>
              <a:buNone/>
            </a:pPr>
            <a:r>
              <a:rPr lang="tr-TR" dirty="0">
                <a:solidFill>
                  <a:srgbClr val="0052CC"/>
                </a:solidFill>
                <a:highlight>
                  <a:srgbClr val="FFFFFF"/>
                </a:highlight>
                <a:uFill>
                  <a:noFill/>
                </a:uFill>
                <a:latin typeface="Roboto"/>
                <a:ea typeface="Roboto"/>
                <a:cs typeface="Roboto"/>
                <a:sym typeface="Roboto"/>
              </a:rPr>
              <a:t>Ürün Sahibi, Ürün İş Listesinin içeriğinden, kullanılabilirliğinden ve sıralamasından sorumludur.</a:t>
            </a:r>
          </a:p>
          <a:p>
            <a:pPr marL="0" lvl="0" indent="0" algn="l" rtl="0">
              <a:lnSpc>
                <a:spcPct val="140000"/>
              </a:lnSpc>
              <a:spcBef>
                <a:spcPts val="0"/>
              </a:spcBef>
              <a:spcAft>
                <a:spcPts val="0"/>
              </a:spcAft>
              <a:buClr>
                <a:schemeClr val="dk1"/>
              </a:buClr>
              <a:buSzPts val="1100"/>
              <a:buFont typeface="Arial"/>
              <a:buNone/>
            </a:pPr>
            <a:r>
              <a:rPr lang="tr-TR" dirty="0">
                <a:solidFill>
                  <a:srgbClr val="0052CC"/>
                </a:solidFill>
                <a:highlight>
                  <a:srgbClr val="FFFFFF"/>
                </a:highlight>
                <a:uFill>
                  <a:noFill/>
                </a:uFill>
                <a:latin typeface="Roboto"/>
                <a:ea typeface="Roboto"/>
                <a:cs typeface="Roboto"/>
                <a:sym typeface="Roboto"/>
              </a:rPr>
              <a:t>Ürün İş Listesi kalemlerinin bir açıklaması, sırası, (boyutu) tahmini ve değeri vardır.</a:t>
            </a:r>
            <a:endParaRPr lang="tr-TR" dirty="0">
              <a:solidFill>
                <a:srgbClr val="091E4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dirty="0">
                <a:solidFill>
                  <a:srgbClr val="202124"/>
                </a:solidFill>
                <a:highlight>
                  <a:srgbClr val="F8F9FA"/>
                </a:highlight>
              </a:rPr>
              <a:t>Lets see a product backlog template:</a:t>
            </a:r>
          </a:p>
          <a:p>
            <a:pPr marL="0" lvl="0" indent="0" algn="l" rtl="0">
              <a:lnSpc>
                <a:spcPct val="100000"/>
              </a:lnSpc>
              <a:spcBef>
                <a:spcPts val="0"/>
              </a:spcBef>
              <a:spcAft>
                <a:spcPts val="0"/>
              </a:spcAft>
              <a:buSzPts val="1400"/>
              <a:buNone/>
            </a:pPr>
            <a:r>
              <a:rPr lang="en-US" u="sng" dirty="0">
                <a:solidFill>
                  <a:schemeClr val="hlink"/>
                </a:solidFill>
                <a:highlight>
                  <a:srgbClr val="F8F9FA"/>
                </a:highlight>
                <a:hlinkClick r:id="rId3"/>
              </a:rPr>
              <a:t>https://docs.google.com/spreadsheets/d/1WOgm5FsGT3k9NaaONSVUvljdm1CkYaGO/edit#gid=84021617</a:t>
            </a:r>
            <a:endParaRPr lang="en-US" dirty="0">
              <a:solidFill>
                <a:srgbClr val="202124"/>
              </a:solidFill>
              <a:highlight>
                <a:srgbClr val="F8F9FA"/>
              </a:highlight>
            </a:endParaRPr>
          </a:p>
          <a:p>
            <a:pPr marL="0" lvl="0" indent="0" algn="l" rtl="0">
              <a:lnSpc>
                <a:spcPct val="140000"/>
              </a:lnSpc>
              <a:spcBef>
                <a:spcPts val="0"/>
              </a:spcBef>
              <a:spcAft>
                <a:spcPts val="0"/>
              </a:spcAft>
              <a:buClr>
                <a:schemeClr val="dk1"/>
              </a:buClr>
              <a:buSzPts val="1100"/>
              <a:buFont typeface="Arial"/>
              <a:buNone/>
            </a:pPr>
            <a:endParaRPr lang="tr-TR" dirty="0">
              <a:solidFill>
                <a:srgbClr val="091E42"/>
              </a:solidFill>
              <a:highlight>
                <a:srgbClr val="FFFFFF"/>
              </a:highlight>
              <a:latin typeface="Roboto"/>
              <a:ea typeface="Roboto"/>
              <a:cs typeface="Roboto"/>
              <a:sym typeface="Roboto"/>
            </a:endParaRPr>
          </a:p>
          <a:p>
            <a:pPr marL="0" lvl="0" indent="0" algn="l" rtl="0">
              <a:lnSpc>
                <a:spcPct val="140000"/>
              </a:lnSpc>
              <a:spcBef>
                <a:spcPts val="0"/>
              </a:spcBef>
              <a:spcAft>
                <a:spcPts val="0"/>
              </a:spcAft>
              <a:buClr>
                <a:schemeClr val="dk1"/>
              </a:buClr>
              <a:buSzPts val="1100"/>
              <a:buFont typeface="Arial"/>
              <a:buNone/>
            </a:pPr>
            <a:r>
              <a:rPr lang="tr-TR" dirty="0" err="1">
                <a:solidFill>
                  <a:srgbClr val="091E42"/>
                </a:solidFill>
                <a:highlight>
                  <a:srgbClr val="FFFFFF"/>
                </a:highlight>
                <a:latin typeface="Roboto"/>
                <a:ea typeface="Roboto"/>
                <a:cs typeface="Roboto"/>
                <a:sym typeface="Roboto"/>
              </a:rPr>
              <a:t>The</a:t>
            </a:r>
            <a:r>
              <a:rPr lang="tr-TR" dirty="0">
                <a:solidFill>
                  <a:srgbClr val="091E42"/>
                </a:solidFill>
                <a:highlight>
                  <a:srgbClr val="FFFFFF"/>
                </a:highlight>
                <a:latin typeface="Roboto"/>
                <a:ea typeface="Roboto"/>
                <a:cs typeface="Roboto"/>
                <a:sym typeface="Roboto"/>
              </a:rPr>
              <a:t> </a:t>
            </a:r>
            <a:r>
              <a:rPr lang="tr-TR" dirty="0" err="1">
                <a:solidFill>
                  <a:srgbClr val="0052CC"/>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product</a:t>
            </a:r>
            <a:r>
              <a:rPr lang="tr-TR" dirty="0">
                <a:solidFill>
                  <a:srgbClr val="0052CC"/>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 </a:t>
            </a:r>
            <a:r>
              <a:rPr lang="tr-TR" dirty="0" err="1">
                <a:solidFill>
                  <a:srgbClr val="0052CC"/>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backlog</a:t>
            </a:r>
            <a:r>
              <a:rPr lang="tr-TR" dirty="0">
                <a:solidFill>
                  <a:srgbClr val="091E42"/>
                </a:solidFill>
                <a:highlight>
                  <a:srgbClr val="FFFFFF"/>
                </a:highlight>
                <a:latin typeface="Roboto"/>
                <a:ea typeface="Roboto"/>
                <a:cs typeface="Roboto"/>
                <a:sym typeface="Roboto"/>
              </a:rPr>
              <a:t> is a </a:t>
            </a:r>
            <a:r>
              <a:rPr lang="tr-TR" dirty="0" err="1">
                <a:solidFill>
                  <a:srgbClr val="091E42"/>
                </a:solidFill>
                <a:highlight>
                  <a:srgbClr val="FFFFFF"/>
                </a:highlight>
                <a:latin typeface="Roboto"/>
                <a:ea typeface="Roboto"/>
                <a:cs typeface="Roboto"/>
                <a:sym typeface="Roboto"/>
              </a:rPr>
              <a:t>list</a:t>
            </a:r>
            <a:r>
              <a:rPr lang="tr-TR" dirty="0">
                <a:solidFill>
                  <a:srgbClr val="091E42"/>
                </a:solidFill>
                <a:highlight>
                  <a:srgbClr val="FFFFFF"/>
                </a:highlight>
                <a:latin typeface="Roboto"/>
                <a:ea typeface="Roboto"/>
                <a:cs typeface="Roboto"/>
                <a:sym typeface="Roboto"/>
              </a:rPr>
              <a:t> of </a:t>
            </a:r>
            <a:r>
              <a:rPr lang="en-US" dirty="0">
                <a:solidFill>
                  <a:srgbClr val="091E42"/>
                </a:solidFill>
                <a:highlight>
                  <a:srgbClr val="FFFFFF"/>
                </a:highlight>
                <a:latin typeface="Roboto"/>
                <a:ea typeface="Roboto"/>
                <a:cs typeface="Roboto"/>
                <a:sym typeface="Roboto"/>
              </a:rPr>
              <a:t>User stories</a:t>
            </a:r>
            <a:r>
              <a:rPr lang="tr-TR" dirty="0">
                <a:solidFill>
                  <a:srgbClr val="091E42"/>
                </a:solidFill>
                <a:highlight>
                  <a:srgbClr val="FFFFFF"/>
                </a:highlight>
                <a:latin typeface="Roboto"/>
                <a:ea typeface="Roboto"/>
                <a:cs typeface="Roboto"/>
                <a:sym typeface="Roboto"/>
              </a:rPr>
              <a:t>/</a:t>
            </a:r>
            <a:r>
              <a:rPr lang="tr-TR" dirty="0" err="1">
                <a:solidFill>
                  <a:srgbClr val="091E42"/>
                </a:solidFill>
                <a:highlight>
                  <a:srgbClr val="FFFFFF"/>
                </a:highlight>
                <a:latin typeface="Roboto"/>
                <a:ea typeface="Roboto"/>
                <a:cs typeface="Roboto"/>
                <a:sym typeface="Roboto"/>
              </a:rPr>
              <a:t>new</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features</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enhancements</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bug</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fixes</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tasks</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or</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work</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requirements</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needed</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to</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build</a:t>
            </a:r>
            <a:r>
              <a:rPr lang="tr-TR" dirty="0">
                <a:solidFill>
                  <a:srgbClr val="091E42"/>
                </a:solidFill>
                <a:highlight>
                  <a:srgbClr val="FFFFFF"/>
                </a:highlight>
                <a:latin typeface="Roboto"/>
                <a:ea typeface="Roboto"/>
                <a:cs typeface="Roboto"/>
                <a:sym typeface="Roboto"/>
              </a:rPr>
              <a:t> a </a:t>
            </a:r>
            <a:r>
              <a:rPr lang="tr-TR" dirty="0" err="1">
                <a:solidFill>
                  <a:srgbClr val="091E42"/>
                </a:solidFill>
                <a:highlight>
                  <a:srgbClr val="FFFFFF"/>
                </a:highlight>
                <a:latin typeface="Roboto"/>
                <a:ea typeface="Roboto"/>
                <a:cs typeface="Roboto"/>
                <a:sym typeface="Roboto"/>
              </a:rPr>
              <a:t>product</a:t>
            </a:r>
            <a:r>
              <a:rPr lang="tr-TR" dirty="0">
                <a:solidFill>
                  <a:srgbClr val="091E42"/>
                </a:solidFill>
                <a:highlight>
                  <a:srgbClr val="FFFFFF"/>
                </a:highlight>
                <a:latin typeface="Roboto"/>
                <a:ea typeface="Roboto"/>
                <a:cs typeface="Roboto"/>
                <a:sym typeface="Roboto"/>
              </a:rPr>
              <a:t>. </a:t>
            </a:r>
            <a:endParaRPr dirty="0">
              <a:solidFill>
                <a:srgbClr val="091E42"/>
              </a:solidFill>
              <a:highlight>
                <a:srgbClr val="FFFFFF"/>
              </a:highlight>
              <a:latin typeface="Roboto"/>
              <a:ea typeface="Roboto"/>
              <a:cs typeface="Roboto"/>
              <a:sym typeface="Roboto"/>
            </a:endParaRPr>
          </a:p>
          <a:p>
            <a:pPr marL="0" lvl="0" indent="0" algn="l" rtl="0">
              <a:lnSpc>
                <a:spcPct val="140000"/>
              </a:lnSpc>
              <a:spcBef>
                <a:spcPts val="1800"/>
              </a:spcBef>
              <a:spcAft>
                <a:spcPts val="0"/>
              </a:spcAft>
              <a:buClr>
                <a:schemeClr val="dk1"/>
              </a:buClr>
              <a:buSzPts val="1100"/>
              <a:buFont typeface="Arial"/>
              <a:buNone/>
            </a:pPr>
            <a:r>
              <a:rPr lang="tr-TR" dirty="0" err="1">
                <a:solidFill>
                  <a:srgbClr val="091E42"/>
                </a:solidFill>
                <a:highlight>
                  <a:srgbClr val="FFFFFF"/>
                </a:highlight>
                <a:latin typeface="Roboto"/>
                <a:ea typeface="Roboto"/>
                <a:cs typeface="Roboto"/>
                <a:sym typeface="Roboto"/>
              </a:rPr>
              <a:t>It’s</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compiled</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from</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input</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sources</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like</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customer</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support</a:t>
            </a:r>
            <a:r>
              <a:rPr lang="tr-TR" dirty="0">
                <a:solidFill>
                  <a:srgbClr val="091E42"/>
                </a:solidFill>
                <a:highlight>
                  <a:srgbClr val="FFFFFF"/>
                </a:highlight>
                <a:latin typeface="Roboto"/>
                <a:ea typeface="Roboto"/>
                <a:cs typeface="Roboto"/>
                <a:sym typeface="Roboto"/>
              </a:rPr>
              <a:t>, market </a:t>
            </a:r>
            <a:r>
              <a:rPr lang="tr-TR" dirty="0" err="1">
                <a:solidFill>
                  <a:srgbClr val="091E42"/>
                </a:solidFill>
                <a:highlight>
                  <a:srgbClr val="FFFFFF"/>
                </a:highlight>
                <a:latin typeface="Roboto"/>
                <a:ea typeface="Roboto"/>
                <a:cs typeface="Roboto"/>
                <a:sym typeface="Roboto"/>
              </a:rPr>
              <a:t>demands</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and</a:t>
            </a:r>
            <a:r>
              <a:rPr lang="tr-TR" dirty="0">
                <a:solidFill>
                  <a:srgbClr val="091E42"/>
                </a:solidFill>
                <a:highlight>
                  <a:srgbClr val="FFFFFF"/>
                </a:highlight>
                <a:latin typeface="Roboto"/>
                <a:ea typeface="Roboto"/>
                <a:cs typeface="Roboto"/>
                <a:sym typeface="Roboto"/>
              </a:rPr>
              <a:t> general </a:t>
            </a:r>
            <a:r>
              <a:rPr lang="tr-TR" dirty="0" err="1">
                <a:solidFill>
                  <a:srgbClr val="091E42"/>
                </a:solidFill>
                <a:highlight>
                  <a:srgbClr val="FFFFFF"/>
                </a:highlight>
                <a:latin typeface="Roboto"/>
                <a:ea typeface="Roboto"/>
                <a:cs typeface="Roboto"/>
                <a:sym typeface="Roboto"/>
              </a:rPr>
              <a:t>business</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analysis</a:t>
            </a:r>
            <a:r>
              <a:rPr lang="tr-TR" dirty="0">
                <a:solidFill>
                  <a:srgbClr val="091E42"/>
                </a:solidFill>
                <a:highlight>
                  <a:srgbClr val="FFFFFF"/>
                </a:highlight>
                <a:latin typeface="Roboto"/>
                <a:ea typeface="Roboto"/>
                <a:cs typeface="Roboto"/>
                <a:sym typeface="Roboto"/>
              </a:rPr>
              <a:t>. </a:t>
            </a:r>
            <a:endParaRPr dirty="0">
              <a:solidFill>
                <a:srgbClr val="091E42"/>
              </a:solidFill>
              <a:highlight>
                <a:srgbClr val="FFFFFF"/>
              </a:highlight>
              <a:latin typeface="Roboto"/>
              <a:ea typeface="Roboto"/>
              <a:cs typeface="Roboto"/>
              <a:sym typeface="Roboto"/>
            </a:endParaRPr>
          </a:p>
          <a:p>
            <a:pPr marL="0" lvl="0" indent="0" algn="l" rtl="0">
              <a:lnSpc>
                <a:spcPct val="140000"/>
              </a:lnSpc>
              <a:spcBef>
                <a:spcPts val="1800"/>
              </a:spcBef>
              <a:spcAft>
                <a:spcPts val="0"/>
              </a:spcAft>
              <a:buClr>
                <a:schemeClr val="dk1"/>
              </a:buClr>
              <a:buSzPts val="1100"/>
              <a:buFont typeface="Arial"/>
              <a:buNone/>
            </a:pPr>
            <a:r>
              <a:rPr lang="tr-TR" dirty="0" err="1">
                <a:solidFill>
                  <a:srgbClr val="091E42"/>
                </a:solidFill>
                <a:highlight>
                  <a:srgbClr val="FFFFFF"/>
                </a:highlight>
                <a:latin typeface="Roboto"/>
                <a:ea typeface="Roboto"/>
                <a:cs typeface="Roboto"/>
                <a:sym typeface="Roboto"/>
              </a:rPr>
              <a:t>The</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product</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backlog</a:t>
            </a:r>
            <a:r>
              <a:rPr lang="tr-TR" dirty="0">
                <a:solidFill>
                  <a:srgbClr val="091E42"/>
                </a:solidFill>
                <a:highlight>
                  <a:srgbClr val="FFFFFF"/>
                </a:highlight>
                <a:latin typeface="Roboto"/>
                <a:ea typeface="Roboto"/>
                <a:cs typeface="Roboto"/>
                <a:sym typeface="Roboto"/>
              </a:rPr>
              <a:t> is a “</a:t>
            </a:r>
            <a:r>
              <a:rPr lang="tr-TR" dirty="0" err="1">
                <a:solidFill>
                  <a:srgbClr val="091E42"/>
                </a:solidFill>
                <a:highlight>
                  <a:srgbClr val="FFFFFF"/>
                </a:highlight>
                <a:latin typeface="Roboto"/>
                <a:ea typeface="Roboto"/>
                <a:cs typeface="Roboto"/>
                <a:sym typeface="Roboto"/>
              </a:rPr>
              <a:t>live</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artifact</a:t>
            </a:r>
            <a:r>
              <a:rPr lang="tr-TR" dirty="0">
                <a:solidFill>
                  <a:srgbClr val="091E42"/>
                </a:solidFill>
                <a:highlight>
                  <a:srgbClr val="FFFFFF"/>
                </a:highlight>
                <a:latin typeface="Roboto"/>
                <a:ea typeface="Roboto"/>
                <a:cs typeface="Roboto"/>
                <a:sym typeface="Roboto"/>
              </a:rPr>
              <a:t> in </a:t>
            </a:r>
            <a:r>
              <a:rPr lang="tr-TR" dirty="0" err="1">
                <a:solidFill>
                  <a:srgbClr val="091E42"/>
                </a:solidFill>
                <a:highlight>
                  <a:srgbClr val="FFFFFF"/>
                </a:highlight>
                <a:latin typeface="Roboto"/>
                <a:ea typeface="Roboto"/>
                <a:cs typeface="Roboto"/>
                <a:sym typeface="Roboto"/>
              </a:rPr>
              <a:t>that</a:t>
            </a:r>
            <a:r>
              <a:rPr lang="tr-TR" dirty="0">
                <a:solidFill>
                  <a:srgbClr val="091E42"/>
                </a:solidFill>
                <a:highlight>
                  <a:srgbClr val="FFFFFF"/>
                </a:highlight>
                <a:latin typeface="Roboto"/>
                <a:ea typeface="Roboto"/>
                <a:cs typeface="Roboto"/>
                <a:sym typeface="Roboto"/>
              </a:rPr>
              <a:t> it is </a:t>
            </a:r>
            <a:r>
              <a:rPr lang="tr-TR" dirty="0" err="1">
                <a:solidFill>
                  <a:srgbClr val="091E42"/>
                </a:solidFill>
                <a:highlight>
                  <a:srgbClr val="FFFFFF"/>
                </a:highlight>
                <a:latin typeface="Roboto"/>
                <a:ea typeface="Roboto"/>
                <a:cs typeface="Roboto"/>
                <a:sym typeface="Roboto"/>
              </a:rPr>
              <a:t>updated</a:t>
            </a:r>
            <a:r>
              <a:rPr lang="tr-TR" dirty="0">
                <a:solidFill>
                  <a:srgbClr val="091E42"/>
                </a:solidFill>
                <a:highlight>
                  <a:srgbClr val="FFFFFF"/>
                </a:highlight>
                <a:latin typeface="Roboto"/>
                <a:ea typeface="Roboto"/>
                <a:cs typeface="Roboto"/>
                <a:sym typeface="Roboto"/>
              </a:rPr>
              <a:t> on-</a:t>
            </a:r>
            <a:r>
              <a:rPr lang="tr-TR" dirty="0" err="1">
                <a:solidFill>
                  <a:srgbClr val="091E42"/>
                </a:solidFill>
                <a:highlight>
                  <a:srgbClr val="FFFFFF"/>
                </a:highlight>
                <a:latin typeface="Roboto"/>
                <a:ea typeface="Roboto"/>
                <a:cs typeface="Roboto"/>
                <a:sym typeface="Roboto"/>
              </a:rPr>
              <a:t>demand</a:t>
            </a:r>
            <a:r>
              <a:rPr lang="tr-TR" dirty="0">
                <a:solidFill>
                  <a:srgbClr val="091E42"/>
                </a:solidFill>
                <a:highlight>
                  <a:srgbClr val="FFFFFF"/>
                </a:highlight>
                <a:latin typeface="Roboto"/>
                <a:ea typeface="Roboto"/>
                <a:cs typeface="Roboto"/>
                <a:sym typeface="Roboto"/>
              </a:rPr>
              <a:t> as </a:t>
            </a:r>
            <a:r>
              <a:rPr lang="tr-TR" dirty="0" err="1">
                <a:solidFill>
                  <a:srgbClr val="091E42"/>
                </a:solidFill>
                <a:highlight>
                  <a:srgbClr val="FFFFFF"/>
                </a:highlight>
                <a:latin typeface="Roboto"/>
                <a:ea typeface="Roboto"/>
                <a:cs typeface="Roboto"/>
                <a:sym typeface="Roboto"/>
              </a:rPr>
              <a:t>new</a:t>
            </a:r>
            <a:r>
              <a:rPr lang="tr-TR" dirty="0">
                <a:solidFill>
                  <a:srgbClr val="091E42"/>
                </a:solidFill>
                <a:highlight>
                  <a:srgbClr val="FFFFFF"/>
                </a:highlight>
                <a:latin typeface="Roboto"/>
                <a:ea typeface="Roboto"/>
                <a:cs typeface="Roboto"/>
                <a:sym typeface="Roboto"/>
              </a:rPr>
              <a:t> </a:t>
            </a:r>
            <a:r>
              <a:rPr lang="tr-TR" dirty="0" err="1">
                <a:solidFill>
                  <a:srgbClr val="091E42"/>
                </a:solidFill>
                <a:highlight>
                  <a:srgbClr val="FFFFFF"/>
                </a:highlight>
                <a:latin typeface="Roboto"/>
                <a:ea typeface="Roboto"/>
                <a:cs typeface="Roboto"/>
                <a:sym typeface="Roboto"/>
              </a:rPr>
              <a:t>information</a:t>
            </a:r>
            <a:r>
              <a:rPr lang="tr-TR" dirty="0">
                <a:solidFill>
                  <a:srgbClr val="091E42"/>
                </a:solidFill>
                <a:highlight>
                  <a:srgbClr val="FFFFFF"/>
                </a:highlight>
                <a:latin typeface="Roboto"/>
                <a:ea typeface="Roboto"/>
                <a:cs typeface="Roboto"/>
                <a:sym typeface="Roboto"/>
              </a:rPr>
              <a:t> is </a:t>
            </a:r>
            <a:r>
              <a:rPr lang="tr-TR" dirty="0" err="1">
                <a:solidFill>
                  <a:srgbClr val="091E42"/>
                </a:solidFill>
                <a:highlight>
                  <a:srgbClr val="FFFFFF"/>
                </a:highlight>
                <a:latin typeface="Roboto"/>
                <a:ea typeface="Roboto"/>
                <a:cs typeface="Roboto"/>
                <a:sym typeface="Roboto"/>
              </a:rPr>
              <a:t>available</a:t>
            </a:r>
            <a:r>
              <a:rPr lang="tr-TR" dirty="0">
                <a:solidFill>
                  <a:srgbClr val="091E42"/>
                </a:solidFill>
                <a:highlight>
                  <a:srgbClr val="FFFFFF"/>
                </a:highlight>
                <a:latin typeface="Roboto"/>
                <a:ea typeface="Roboto"/>
                <a:cs typeface="Roboto"/>
                <a:sym typeface="Roboto"/>
              </a:rPr>
              <a:t>. </a:t>
            </a:r>
            <a:endParaRPr dirty="0">
              <a:solidFill>
                <a:srgbClr val="091E42"/>
              </a:solidFill>
              <a:highlight>
                <a:srgbClr val="FFFFFF"/>
              </a:highlight>
              <a:latin typeface="Roboto"/>
              <a:ea typeface="Roboto"/>
              <a:cs typeface="Roboto"/>
              <a:sym typeface="Roboto"/>
            </a:endParaRPr>
          </a:p>
          <a:p>
            <a:pPr marL="0" lvl="0" indent="0" algn="l" rtl="0">
              <a:lnSpc>
                <a:spcPct val="100000"/>
              </a:lnSpc>
              <a:spcBef>
                <a:spcPts val="1800"/>
              </a:spcBef>
              <a:spcAft>
                <a:spcPts val="0"/>
              </a:spcAft>
              <a:buSzPts val="1400"/>
              <a:buNone/>
            </a:pPr>
            <a:r>
              <a:rPr lang="tr-TR" dirty="0" err="1">
                <a:solidFill>
                  <a:srgbClr val="202124"/>
                </a:solidFill>
                <a:highlight>
                  <a:srgbClr val="F8F9FA"/>
                </a:highlight>
              </a:rPr>
              <a:t>The</a:t>
            </a:r>
            <a:r>
              <a:rPr lang="tr-TR" dirty="0">
                <a:solidFill>
                  <a:srgbClr val="202124"/>
                </a:solidFill>
                <a:highlight>
                  <a:srgbClr val="F8F9FA"/>
                </a:highlight>
              </a:rPr>
              <a:t> Product </a:t>
            </a:r>
            <a:r>
              <a:rPr lang="tr-TR" dirty="0" err="1">
                <a:solidFill>
                  <a:srgbClr val="202124"/>
                </a:solidFill>
                <a:highlight>
                  <a:srgbClr val="F8F9FA"/>
                </a:highlight>
              </a:rPr>
              <a:t>Owner</a:t>
            </a:r>
            <a:r>
              <a:rPr lang="tr-TR" dirty="0">
                <a:solidFill>
                  <a:srgbClr val="202124"/>
                </a:solidFill>
                <a:highlight>
                  <a:srgbClr val="F8F9FA"/>
                </a:highlight>
              </a:rPr>
              <a:t> is </a:t>
            </a:r>
            <a:r>
              <a:rPr lang="tr-TR" dirty="0" err="1">
                <a:solidFill>
                  <a:srgbClr val="202124"/>
                </a:solidFill>
                <a:highlight>
                  <a:srgbClr val="F8F9FA"/>
                </a:highlight>
              </a:rPr>
              <a:t>responsible</a:t>
            </a:r>
            <a:r>
              <a:rPr lang="tr-TR" dirty="0">
                <a:solidFill>
                  <a:srgbClr val="202124"/>
                </a:solidFill>
                <a:highlight>
                  <a:srgbClr val="F8F9FA"/>
                </a:highlight>
              </a:rPr>
              <a:t> </a:t>
            </a:r>
            <a:r>
              <a:rPr lang="tr-TR" dirty="0" err="1">
                <a:solidFill>
                  <a:srgbClr val="202124"/>
                </a:solidFill>
                <a:highlight>
                  <a:srgbClr val="F8F9FA"/>
                </a:highlight>
              </a:rPr>
              <a:t>for</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content</a:t>
            </a:r>
            <a:r>
              <a:rPr lang="tr-TR" dirty="0">
                <a:solidFill>
                  <a:srgbClr val="202124"/>
                </a:solidFill>
                <a:highlight>
                  <a:srgbClr val="F8F9FA"/>
                </a:highlight>
              </a:rPr>
              <a:t>, </a:t>
            </a:r>
            <a:r>
              <a:rPr lang="tr-TR" dirty="0" err="1">
                <a:solidFill>
                  <a:srgbClr val="202124"/>
                </a:solidFill>
                <a:highlight>
                  <a:srgbClr val="F8F9FA"/>
                </a:highlight>
              </a:rPr>
              <a:t>availability</a:t>
            </a:r>
            <a:r>
              <a:rPr lang="tr-TR" dirty="0">
                <a:solidFill>
                  <a:srgbClr val="202124"/>
                </a:solidFill>
                <a:highlight>
                  <a:srgbClr val="F8F9FA"/>
                </a:highlight>
              </a:rPr>
              <a:t> </a:t>
            </a:r>
            <a:r>
              <a:rPr lang="tr-TR" dirty="0" err="1">
                <a:solidFill>
                  <a:srgbClr val="202124"/>
                </a:solidFill>
                <a:highlight>
                  <a:srgbClr val="F8F9FA"/>
                </a:highlight>
              </a:rPr>
              <a:t>and</a:t>
            </a:r>
            <a:r>
              <a:rPr lang="tr-TR" dirty="0">
                <a:solidFill>
                  <a:srgbClr val="202124"/>
                </a:solidFill>
                <a:highlight>
                  <a:srgbClr val="F8F9FA"/>
                </a:highlight>
              </a:rPr>
              <a:t> </a:t>
            </a:r>
            <a:r>
              <a:rPr lang="tr-TR" dirty="0" err="1">
                <a:solidFill>
                  <a:srgbClr val="202124"/>
                </a:solidFill>
                <a:highlight>
                  <a:srgbClr val="F8F9FA"/>
                </a:highlight>
              </a:rPr>
              <a:t>ranking</a:t>
            </a:r>
            <a:r>
              <a:rPr lang="tr-TR" dirty="0">
                <a:solidFill>
                  <a:srgbClr val="202124"/>
                </a:solidFill>
                <a:highlight>
                  <a:srgbClr val="F8F9FA"/>
                </a:highlight>
              </a:rPr>
              <a:t> of </a:t>
            </a:r>
            <a:r>
              <a:rPr lang="tr-TR" dirty="0" err="1">
                <a:solidFill>
                  <a:srgbClr val="202124"/>
                </a:solidFill>
                <a:highlight>
                  <a:srgbClr val="F8F9FA"/>
                </a:highlight>
              </a:rPr>
              <a:t>the</a:t>
            </a:r>
            <a:r>
              <a:rPr lang="tr-TR" dirty="0">
                <a:solidFill>
                  <a:srgbClr val="202124"/>
                </a:solidFill>
                <a:highlight>
                  <a:srgbClr val="F8F9FA"/>
                </a:highlight>
              </a:rPr>
              <a:t> Product </a:t>
            </a:r>
            <a:r>
              <a:rPr lang="tr-TR" dirty="0" err="1">
                <a:solidFill>
                  <a:srgbClr val="202124"/>
                </a:solidFill>
                <a:highlight>
                  <a:srgbClr val="F8F9FA"/>
                </a:highlight>
              </a:rPr>
              <a:t>Backlog</a:t>
            </a:r>
            <a:r>
              <a:rPr lang="tr-TR" dirty="0">
                <a:solidFill>
                  <a:srgbClr val="202124"/>
                </a:solidFill>
                <a:highlight>
                  <a:srgbClr val="F8F9FA"/>
                </a:highlight>
              </a:rPr>
              <a:t>.</a:t>
            </a:r>
          </a:p>
          <a:p>
            <a:pPr marL="0" lvl="0" indent="0" algn="l" rtl="0">
              <a:lnSpc>
                <a:spcPct val="100000"/>
              </a:lnSpc>
              <a:spcBef>
                <a:spcPts val="1800"/>
              </a:spcBef>
              <a:spcAft>
                <a:spcPts val="0"/>
              </a:spcAft>
              <a:buSzPts val="1400"/>
              <a:buNone/>
            </a:pPr>
            <a:r>
              <a:rPr lang="en-US" dirty="0">
                <a:solidFill>
                  <a:srgbClr val="202124"/>
                </a:solidFill>
                <a:highlight>
                  <a:srgbClr val="F8F9FA"/>
                </a:highlight>
              </a:rPr>
              <a:t>Product Backlog items have a description, order, (size) estimate and value.</a:t>
            </a:r>
            <a:endParaRPr lang="tr-TR" dirty="0">
              <a:solidFill>
                <a:srgbClr val="202124"/>
              </a:solidFill>
              <a:highlight>
                <a:srgbClr val="F8F9FA"/>
              </a:highlight>
            </a:endParaRP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880c0c7e2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8" name="Google Shape;1178;g880c0c7e24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dirty="0">
                <a:solidFill>
                  <a:srgbClr val="202124"/>
                </a:solidFill>
                <a:highlight>
                  <a:srgbClr val="F8F9FA"/>
                </a:highlight>
              </a:rPr>
              <a:t>Sprint için seçilen Ürün İş Listesi kalemleri seti</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Ürün Parçasını teslim etmek ve Sprint Hedefini gerçekleştirmek için bir plan</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İşin son derece görünür, gerçek zamanlı resmi</a:t>
            </a:r>
          </a:p>
          <a:p>
            <a:pPr marL="0" lvl="0" indent="0" algn="l" rtl="0">
              <a:lnSpc>
                <a:spcPct val="100000"/>
              </a:lnSpc>
              <a:spcBef>
                <a:spcPts val="0"/>
              </a:spcBef>
              <a:spcAft>
                <a:spcPts val="0"/>
              </a:spcAft>
              <a:buSzPts val="1400"/>
              <a:buNone/>
            </a:pPr>
            <a:endParaRPr lang="tr-T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Sprint İş Listesi, bir sonraki sprint için bir planlamadır.</a:t>
            </a:r>
          </a:p>
          <a:p>
            <a:pPr marL="0" lvl="0" indent="0" algn="l" rtl="0">
              <a:lnSpc>
                <a:spcPct val="100000"/>
              </a:lnSpc>
              <a:spcBef>
                <a:spcPts val="0"/>
              </a:spcBef>
              <a:spcAft>
                <a:spcPts val="0"/>
              </a:spcAft>
              <a:buSzPts val="1400"/>
              <a:buNone/>
            </a:pPr>
            <a:r>
              <a:rPr lang="tr-TR" sz="1200" dirty="0" err="1">
                <a:solidFill>
                  <a:srgbClr val="202124"/>
                </a:solidFill>
                <a:highlight>
                  <a:srgbClr val="F8F9FA"/>
                </a:highlight>
              </a:rPr>
              <a:t>product</a:t>
            </a:r>
            <a:r>
              <a:rPr lang="tr-TR" sz="1200" dirty="0">
                <a:solidFill>
                  <a:srgbClr val="202124"/>
                </a:solidFill>
                <a:highlight>
                  <a:srgbClr val="F8F9FA"/>
                </a:highlight>
              </a:rPr>
              <a:t> </a:t>
            </a:r>
            <a:r>
              <a:rPr lang="tr-TR" sz="1200" dirty="0" err="1">
                <a:solidFill>
                  <a:srgbClr val="202124"/>
                </a:solidFill>
                <a:highlight>
                  <a:srgbClr val="F8F9FA"/>
                </a:highlight>
              </a:rPr>
              <a:t>backlog</a:t>
            </a:r>
            <a:r>
              <a:rPr lang="tr-TR" sz="1200" dirty="0">
                <a:solidFill>
                  <a:srgbClr val="202124"/>
                </a:solidFill>
                <a:highlight>
                  <a:srgbClr val="F8F9FA"/>
                </a:highlight>
              </a:rPr>
              <a:t> kalemlerini içerir </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Sprint için seçilen, Sprint İş Listesi, Geliştirme Takımının Sprint Hedefine ulaşmak için yaptığı tüm çalışmaları içerir.</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Sprint sırasında Sprint İş Listesini sadece Geliştirme Takımı değiştirebilir.</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Sprint İş Listesi, Geliştirme Takımının Sprint sırasında tamamlamayı planladığı işin gerçek zamanlı bir resmidir. </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 ve münhasıran Geliştirme Ekibine aittir.</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Geliştirme Takımı, Sprint Hedefine ulaşmaya ne kadar yakın olduğunu görmek için en azından her Günlük </a:t>
            </a:r>
            <a:r>
              <a:rPr lang="tr-TR" sz="1200" dirty="0" err="1">
                <a:solidFill>
                  <a:srgbClr val="202124"/>
                </a:solidFill>
                <a:highlight>
                  <a:srgbClr val="F8F9FA"/>
                </a:highlight>
              </a:rPr>
              <a:t>Scrum'da</a:t>
            </a:r>
            <a:r>
              <a:rPr lang="tr-TR" sz="1200" dirty="0">
                <a:solidFill>
                  <a:srgbClr val="202124"/>
                </a:solidFill>
                <a:highlight>
                  <a:srgbClr val="F8F9FA"/>
                </a:highlight>
              </a:rPr>
              <a:t> kalan toplam işi takip eder.</a:t>
            </a:r>
          </a:p>
          <a:p>
            <a:pPr marL="0" lvl="0" indent="0" algn="l" rtl="0">
              <a:lnSpc>
                <a:spcPct val="100000"/>
              </a:lnSpc>
              <a:spcBef>
                <a:spcPts val="0"/>
              </a:spcBef>
              <a:spcAft>
                <a:spcPts val="0"/>
              </a:spcAft>
              <a:buSzPts val="1400"/>
              <a:buNone/>
            </a:pPr>
            <a:endParaRPr lang="tr-T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err="1">
                <a:solidFill>
                  <a:srgbClr val="202124"/>
                </a:solidFill>
                <a:highlight>
                  <a:srgbClr val="F8F9FA"/>
                </a:highlight>
              </a:rPr>
              <a:t>The</a:t>
            </a:r>
            <a:r>
              <a:rPr lang="tr-TR" sz="1200" dirty="0">
                <a:solidFill>
                  <a:srgbClr val="202124"/>
                </a:solidFill>
                <a:highlight>
                  <a:srgbClr val="F8F9FA"/>
                </a:highlight>
              </a:rPr>
              <a:t> Sprint </a:t>
            </a:r>
            <a:r>
              <a:rPr lang="tr-TR" sz="1200" dirty="0" err="1">
                <a:solidFill>
                  <a:srgbClr val="202124"/>
                </a:solidFill>
                <a:highlight>
                  <a:srgbClr val="F8F9FA"/>
                </a:highlight>
              </a:rPr>
              <a:t>Backlog</a:t>
            </a:r>
            <a:r>
              <a:rPr lang="tr-TR" sz="1200" dirty="0">
                <a:solidFill>
                  <a:srgbClr val="202124"/>
                </a:solidFill>
                <a:highlight>
                  <a:srgbClr val="F8F9FA"/>
                </a:highlight>
              </a:rPr>
              <a:t> is a </a:t>
            </a:r>
            <a:r>
              <a:rPr lang="tr-TR" sz="1200" dirty="0" err="1">
                <a:solidFill>
                  <a:srgbClr val="202124"/>
                </a:solidFill>
                <a:highlight>
                  <a:srgbClr val="F8F9FA"/>
                </a:highlight>
              </a:rPr>
              <a:t>planning</a:t>
            </a:r>
            <a:r>
              <a:rPr lang="tr-TR" sz="1200" dirty="0">
                <a:solidFill>
                  <a:srgbClr val="202124"/>
                </a:solidFill>
                <a:highlight>
                  <a:srgbClr val="F8F9FA"/>
                </a:highlight>
              </a:rPr>
              <a:t> </a:t>
            </a:r>
            <a:r>
              <a:rPr lang="tr-TR" sz="1200" dirty="0" err="1">
                <a:solidFill>
                  <a:srgbClr val="202124"/>
                </a:solidFill>
                <a:highlight>
                  <a:srgbClr val="F8F9FA"/>
                </a:highlight>
              </a:rPr>
              <a:t>for</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next</a:t>
            </a:r>
            <a:r>
              <a:rPr lang="tr-TR" sz="1200" dirty="0">
                <a:solidFill>
                  <a:srgbClr val="202124"/>
                </a:solidFill>
                <a:highlight>
                  <a:srgbClr val="F8F9FA"/>
                </a:highlight>
              </a:rPr>
              <a:t> sprint.</a:t>
            </a: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err="1">
                <a:solidFill>
                  <a:srgbClr val="202124"/>
                </a:solidFill>
                <a:highlight>
                  <a:srgbClr val="F8F9FA"/>
                </a:highlight>
              </a:rPr>
              <a:t>It</a:t>
            </a:r>
            <a:r>
              <a:rPr lang="tr-TR" sz="1200" dirty="0">
                <a:solidFill>
                  <a:srgbClr val="202124"/>
                </a:solidFill>
                <a:highlight>
                  <a:srgbClr val="F8F9FA"/>
                </a:highlight>
              </a:rPr>
              <a:t>  </a:t>
            </a:r>
            <a:r>
              <a:rPr lang="tr-TR" sz="1200" dirty="0" err="1">
                <a:solidFill>
                  <a:srgbClr val="202124"/>
                </a:solidFill>
                <a:highlight>
                  <a:srgbClr val="F8F9FA"/>
                </a:highlight>
              </a:rPr>
              <a:t>includes</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Product </a:t>
            </a:r>
            <a:r>
              <a:rPr lang="tr-TR" sz="1200" dirty="0" err="1">
                <a:solidFill>
                  <a:srgbClr val="202124"/>
                </a:solidFill>
                <a:highlight>
                  <a:srgbClr val="F8F9FA"/>
                </a:highlight>
              </a:rPr>
              <a:t>Backlog</a:t>
            </a:r>
            <a:r>
              <a:rPr lang="tr-TR" sz="1200" dirty="0">
                <a:solidFill>
                  <a:srgbClr val="202124"/>
                </a:solidFill>
                <a:highlight>
                  <a:srgbClr val="F8F9FA"/>
                </a:highlight>
              </a:rPr>
              <a:t> </a:t>
            </a:r>
            <a:r>
              <a:rPr lang="tr-TR" sz="1200" dirty="0" err="1">
                <a:solidFill>
                  <a:srgbClr val="202124"/>
                </a:solidFill>
                <a:highlight>
                  <a:srgbClr val="F8F9FA"/>
                </a:highlight>
              </a:rPr>
              <a:t>items</a:t>
            </a:r>
            <a:r>
              <a:rPr lang="tr-TR" sz="1200" dirty="0">
                <a:solidFill>
                  <a:srgbClr val="202124"/>
                </a:solidFill>
                <a:highlight>
                  <a:srgbClr val="F8F9FA"/>
                </a:highlight>
              </a:rPr>
              <a:t> </a:t>
            </a:r>
            <a:r>
              <a:rPr lang="tr-TR" sz="1200" dirty="0" err="1">
                <a:solidFill>
                  <a:srgbClr val="202124"/>
                </a:solidFill>
                <a:highlight>
                  <a:srgbClr val="F8F9FA"/>
                </a:highlight>
              </a:rPr>
              <a:t>selected</a:t>
            </a:r>
            <a:r>
              <a:rPr lang="tr-TR" sz="1200" dirty="0">
                <a:solidFill>
                  <a:srgbClr val="202124"/>
                </a:solidFill>
                <a:highlight>
                  <a:srgbClr val="F8F9FA"/>
                </a:highlight>
              </a:rPr>
              <a:t> </a:t>
            </a:r>
            <a:r>
              <a:rPr lang="tr-TR" sz="1200" dirty="0" err="1">
                <a:solidFill>
                  <a:srgbClr val="202124"/>
                </a:solidFill>
                <a:highlight>
                  <a:srgbClr val="F8F9FA"/>
                </a:highlight>
              </a:rPr>
              <a:t>for</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Sprint,</a:t>
            </a: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err="1">
                <a:solidFill>
                  <a:srgbClr val="202124"/>
                </a:solidFill>
                <a:highlight>
                  <a:srgbClr val="F8F9FA"/>
                </a:highlight>
              </a:rPr>
              <a:t>The</a:t>
            </a:r>
            <a:r>
              <a:rPr lang="tr-TR" sz="1200" dirty="0">
                <a:solidFill>
                  <a:srgbClr val="202124"/>
                </a:solidFill>
                <a:highlight>
                  <a:srgbClr val="F8F9FA"/>
                </a:highlight>
              </a:rPr>
              <a:t> Sprint </a:t>
            </a:r>
            <a:r>
              <a:rPr lang="tr-TR" sz="1200" dirty="0" err="1">
                <a:solidFill>
                  <a:srgbClr val="202124"/>
                </a:solidFill>
                <a:highlight>
                  <a:srgbClr val="F8F9FA"/>
                </a:highlight>
              </a:rPr>
              <a:t>Backlog</a:t>
            </a:r>
            <a:r>
              <a:rPr lang="tr-TR" sz="1200" dirty="0">
                <a:solidFill>
                  <a:srgbClr val="202124"/>
                </a:solidFill>
                <a:highlight>
                  <a:srgbClr val="F8F9FA"/>
                </a:highlight>
              </a:rPr>
              <a:t> </a:t>
            </a:r>
            <a:r>
              <a:rPr lang="tr-TR" sz="1200" dirty="0" err="1">
                <a:solidFill>
                  <a:srgbClr val="202124"/>
                </a:solidFill>
                <a:highlight>
                  <a:srgbClr val="F8F9FA"/>
                </a:highlight>
              </a:rPr>
              <a:t>includes</a:t>
            </a:r>
            <a:r>
              <a:rPr lang="tr-TR" sz="1200" dirty="0">
                <a:solidFill>
                  <a:srgbClr val="202124"/>
                </a:solidFill>
                <a:highlight>
                  <a:srgbClr val="F8F9FA"/>
                </a:highlight>
              </a:rPr>
              <a:t> </a:t>
            </a:r>
            <a:r>
              <a:rPr lang="tr-TR" sz="1200" dirty="0" err="1">
                <a:solidFill>
                  <a:srgbClr val="202124"/>
                </a:solidFill>
                <a:highlight>
                  <a:srgbClr val="F8F9FA"/>
                </a:highlight>
              </a:rPr>
              <a:t>all</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work</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Development Team </a:t>
            </a:r>
            <a:r>
              <a:rPr lang="tr-TR" sz="1200" dirty="0" err="1">
                <a:solidFill>
                  <a:srgbClr val="202124"/>
                </a:solidFill>
                <a:highlight>
                  <a:srgbClr val="F8F9FA"/>
                </a:highlight>
              </a:rPr>
              <a:t>to</a:t>
            </a:r>
            <a:r>
              <a:rPr lang="tr-TR" sz="1200" dirty="0">
                <a:solidFill>
                  <a:srgbClr val="202124"/>
                </a:solidFill>
                <a:highlight>
                  <a:srgbClr val="F8F9FA"/>
                </a:highlight>
              </a:rPr>
              <a:t> </a:t>
            </a:r>
            <a:r>
              <a:rPr lang="tr-TR" sz="1200" dirty="0" err="1">
                <a:solidFill>
                  <a:srgbClr val="202124"/>
                </a:solidFill>
                <a:highlight>
                  <a:srgbClr val="F8F9FA"/>
                </a:highlight>
              </a:rPr>
              <a:t>achieve</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Sprint </a:t>
            </a:r>
            <a:r>
              <a:rPr lang="tr-TR" sz="1200" dirty="0" err="1">
                <a:solidFill>
                  <a:srgbClr val="202124"/>
                </a:solidFill>
                <a:highlight>
                  <a:srgbClr val="F8F9FA"/>
                </a:highlight>
              </a:rPr>
              <a:t>Goal</a:t>
            </a:r>
            <a:r>
              <a:rPr lang="tr-TR" sz="1200" dirty="0">
                <a:solidFill>
                  <a:srgbClr val="202124"/>
                </a:solidFill>
                <a:highlight>
                  <a:srgbClr val="F8F9FA"/>
                </a:highlight>
              </a:rPr>
              <a:t>.</a:t>
            </a: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err="1">
                <a:solidFill>
                  <a:srgbClr val="202124"/>
                </a:solidFill>
                <a:highlight>
                  <a:srgbClr val="F8F9FA"/>
                </a:highlight>
              </a:rPr>
              <a:t>Only</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Development Team can </a:t>
            </a:r>
            <a:r>
              <a:rPr lang="tr-TR" sz="1200" dirty="0" err="1">
                <a:solidFill>
                  <a:srgbClr val="202124"/>
                </a:solidFill>
                <a:highlight>
                  <a:srgbClr val="F8F9FA"/>
                </a:highlight>
              </a:rPr>
              <a:t>change</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Sprint </a:t>
            </a:r>
            <a:r>
              <a:rPr lang="tr-TR" sz="1200" dirty="0" err="1">
                <a:solidFill>
                  <a:srgbClr val="202124"/>
                </a:solidFill>
                <a:highlight>
                  <a:srgbClr val="F8F9FA"/>
                </a:highlight>
              </a:rPr>
              <a:t>Backlog</a:t>
            </a:r>
            <a:r>
              <a:rPr lang="tr-TR" sz="1200" dirty="0">
                <a:solidFill>
                  <a:srgbClr val="202124"/>
                </a:solidFill>
                <a:highlight>
                  <a:srgbClr val="F8F9FA"/>
                </a:highlight>
              </a:rPr>
              <a:t> </a:t>
            </a:r>
            <a:r>
              <a:rPr lang="tr-TR" sz="1200" dirty="0" err="1">
                <a:solidFill>
                  <a:srgbClr val="202124"/>
                </a:solidFill>
                <a:highlight>
                  <a:srgbClr val="F8F9FA"/>
                </a:highlight>
              </a:rPr>
              <a:t>during</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Sprint. </a:t>
            </a: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err="1">
                <a:solidFill>
                  <a:srgbClr val="202124"/>
                </a:solidFill>
                <a:highlight>
                  <a:srgbClr val="F8F9FA"/>
                </a:highlight>
              </a:rPr>
              <a:t>The</a:t>
            </a:r>
            <a:r>
              <a:rPr lang="tr-TR" sz="1200" dirty="0">
                <a:solidFill>
                  <a:srgbClr val="202124"/>
                </a:solidFill>
                <a:highlight>
                  <a:srgbClr val="F8F9FA"/>
                </a:highlight>
              </a:rPr>
              <a:t> Sprint </a:t>
            </a:r>
            <a:r>
              <a:rPr lang="tr-TR" sz="1200" dirty="0" err="1">
                <a:solidFill>
                  <a:srgbClr val="202124"/>
                </a:solidFill>
                <a:highlight>
                  <a:srgbClr val="F8F9FA"/>
                </a:highlight>
              </a:rPr>
              <a:t>Backlog</a:t>
            </a:r>
            <a:r>
              <a:rPr lang="tr-TR" sz="1200" dirty="0">
                <a:solidFill>
                  <a:srgbClr val="202124"/>
                </a:solidFill>
                <a:highlight>
                  <a:srgbClr val="F8F9FA"/>
                </a:highlight>
              </a:rPr>
              <a:t> is a </a:t>
            </a:r>
            <a:r>
              <a:rPr lang="tr-TR" sz="1200" dirty="0" err="1">
                <a:solidFill>
                  <a:srgbClr val="202124"/>
                </a:solidFill>
                <a:highlight>
                  <a:srgbClr val="F8F9FA"/>
                </a:highlight>
              </a:rPr>
              <a:t>real</a:t>
            </a:r>
            <a:r>
              <a:rPr lang="tr-TR" sz="1200" dirty="0">
                <a:solidFill>
                  <a:srgbClr val="202124"/>
                </a:solidFill>
                <a:highlight>
                  <a:srgbClr val="F8F9FA"/>
                </a:highlight>
              </a:rPr>
              <a:t>-time </a:t>
            </a:r>
            <a:r>
              <a:rPr lang="tr-TR" sz="1200" dirty="0" err="1">
                <a:solidFill>
                  <a:srgbClr val="202124"/>
                </a:solidFill>
                <a:highlight>
                  <a:srgbClr val="F8F9FA"/>
                </a:highlight>
              </a:rPr>
              <a:t>picture</a:t>
            </a:r>
            <a:r>
              <a:rPr lang="tr-TR" sz="1200" dirty="0">
                <a:solidFill>
                  <a:srgbClr val="202124"/>
                </a:solidFill>
                <a:highlight>
                  <a:srgbClr val="F8F9FA"/>
                </a:highlight>
              </a:rPr>
              <a:t> of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work</a:t>
            </a:r>
            <a:r>
              <a:rPr lang="tr-TR" sz="1200" dirty="0">
                <a:solidFill>
                  <a:srgbClr val="202124"/>
                </a:solidFill>
                <a:highlight>
                  <a:srgbClr val="F8F9FA"/>
                </a:highlight>
              </a:rPr>
              <a:t> </a:t>
            </a:r>
            <a:r>
              <a:rPr lang="tr-TR" sz="1200" dirty="0" err="1">
                <a:solidFill>
                  <a:srgbClr val="202124"/>
                </a:solidFill>
                <a:highlight>
                  <a:srgbClr val="F8F9FA"/>
                </a:highlight>
              </a:rPr>
              <a:t>that</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Development Team </a:t>
            </a:r>
            <a:r>
              <a:rPr lang="tr-TR" sz="1200" dirty="0" err="1">
                <a:solidFill>
                  <a:srgbClr val="202124"/>
                </a:solidFill>
                <a:highlight>
                  <a:srgbClr val="F8F9FA"/>
                </a:highlight>
              </a:rPr>
              <a:t>plans</a:t>
            </a:r>
            <a:r>
              <a:rPr lang="tr-TR" sz="1200" dirty="0">
                <a:solidFill>
                  <a:srgbClr val="202124"/>
                </a:solidFill>
                <a:highlight>
                  <a:srgbClr val="F8F9FA"/>
                </a:highlight>
              </a:rPr>
              <a:t> </a:t>
            </a:r>
            <a:r>
              <a:rPr lang="tr-TR" sz="1200" dirty="0" err="1">
                <a:solidFill>
                  <a:srgbClr val="202124"/>
                </a:solidFill>
                <a:highlight>
                  <a:srgbClr val="F8F9FA"/>
                </a:highlight>
              </a:rPr>
              <a:t>to</a:t>
            </a:r>
            <a:r>
              <a:rPr lang="tr-TR" sz="1200" dirty="0">
                <a:solidFill>
                  <a:srgbClr val="202124"/>
                </a:solidFill>
                <a:highlight>
                  <a:srgbClr val="F8F9FA"/>
                </a:highlight>
              </a:rPr>
              <a:t> </a:t>
            </a:r>
            <a:r>
              <a:rPr lang="tr-TR" sz="1200" dirty="0" err="1">
                <a:solidFill>
                  <a:srgbClr val="202124"/>
                </a:solidFill>
                <a:highlight>
                  <a:srgbClr val="F8F9FA"/>
                </a:highlight>
              </a:rPr>
              <a:t>accomplish</a:t>
            </a:r>
            <a:r>
              <a:rPr lang="tr-TR" sz="1200" dirty="0">
                <a:solidFill>
                  <a:srgbClr val="202124"/>
                </a:solidFill>
                <a:highlight>
                  <a:srgbClr val="F8F9FA"/>
                </a:highlight>
              </a:rPr>
              <a:t> </a:t>
            </a:r>
            <a:r>
              <a:rPr lang="tr-TR" sz="1200" dirty="0" err="1">
                <a:solidFill>
                  <a:srgbClr val="202124"/>
                </a:solidFill>
                <a:highlight>
                  <a:srgbClr val="F8F9FA"/>
                </a:highlight>
              </a:rPr>
              <a:t>during</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Sprint,</a:t>
            </a: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 </a:t>
            </a:r>
            <a:r>
              <a:rPr lang="tr-TR" sz="1200" dirty="0" err="1">
                <a:solidFill>
                  <a:srgbClr val="202124"/>
                </a:solidFill>
                <a:highlight>
                  <a:srgbClr val="F8F9FA"/>
                </a:highlight>
              </a:rPr>
              <a:t>and</a:t>
            </a:r>
            <a:r>
              <a:rPr lang="tr-TR" sz="1200" dirty="0">
                <a:solidFill>
                  <a:srgbClr val="202124"/>
                </a:solidFill>
                <a:highlight>
                  <a:srgbClr val="F8F9FA"/>
                </a:highlight>
              </a:rPr>
              <a:t> it </a:t>
            </a:r>
            <a:r>
              <a:rPr lang="tr-TR" sz="1200" dirty="0" err="1">
                <a:solidFill>
                  <a:srgbClr val="202124"/>
                </a:solidFill>
                <a:highlight>
                  <a:srgbClr val="F8F9FA"/>
                </a:highlight>
              </a:rPr>
              <a:t>belongs</a:t>
            </a:r>
            <a:r>
              <a:rPr lang="tr-TR" sz="1200" dirty="0">
                <a:solidFill>
                  <a:srgbClr val="202124"/>
                </a:solidFill>
                <a:highlight>
                  <a:srgbClr val="F8F9FA"/>
                </a:highlight>
              </a:rPr>
              <a:t> </a:t>
            </a:r>
            <a:r>
              <a:rPr lang="tr-TR" sz="1200" dirty="0" err="1">
                <a:solidFill>
                  <a:srgbClr val="202124"/>
                </a:solidFill>
                <a:highlight>
                  <a:srgbClr val="F8F9FA"/>
                </a:highlight>
              </a:rPr>
              <a:t>exclusively</a:t>
            </a:r>
            <a:r>
              <a:rPr lang="tr-TR" sz="1200" dirty="0">
                <a:solidFill>
                  <a:srgbClr val="202124"/>
                </a:solidFill>
                <a:highlight>
                  <a:srgbClr val="F8F9FA"/>
                </a:highlight>
              </a:rPr>
              <a:t> </a:t>
            </a:r>
            <a:r>
              <a:rPr lang="tr-TR" sz="1200" dirty="0" err="1">
                <a:solidFill>
                  <a:srgbClr val="202124"/>
                </a:solidFill>
                <a:highlight>
                  <a:srgbClr val="F8F9FA"/>
                </a:highlight>
              </a:rPr>
              <a:t>to</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Development Team.</a:t>
            </a:r>
            <a:endParaRPr sz="12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dirty="0" err="1">
                <a:solidFill>
                  <a:srgbClr val="202124"/>
                </a:solidFill>
                <a:highlight>
                  <a:srgbClr val="F8F9FA"/>
                </a:highlight>
              </a:rPr>
              <a:t>The</a:t>
            </a:r>
            <a:r>
              <a:rPr lang="tr-TR" sz="1200" dirty="0">
                <a:solidFill>
                  <a:srgbClr val="202124"/>
                </a:solidFill>
                <a:highlight>
                  <a:srgbClr val="F8F9FA"/>
                </a:highlight>
              </a:rPr>
              <a:t> Development Team </a:t>
            </a:r>
            <a:r>
              <a:rPr lang="tr-TR" sz="1200" dirty="0" err="1">
                <a:solidFill>
                  <a:srgbClr val="202124"/>
                </a:solidFill>
                <a:highlight>
                  <a:srgbClr val="F8F9FA"/>
                </a:highlight>
              </a:rPr>
              <a:t>tracks</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total </a:t>
            </a:r>
            <a:r>
              <a:rPr lang="tr-TR" sz="1200" dirty="0" err="1">
                <a:solidFill>
                  <a:srgbClr val="202124"/>
                </a:solidFill>
                <a:highlight>
                  <a:srgbClr val="F8F9FA"/>
                </a:highlight>
              </a:rPr>
              <a:t>remaining</a:t>
            </a:r>
            <a:r>
              <a:rPr lang="tr-TR" sz="1200" dirty="0">
                <a:solidFill>
                  <a:srgbClr val="202124"/>
                </a:solidFill>
                <a:highlight>
                  <a:srgbClr val="F8F9FA"/>
                </a:highlight>
              </a:rPr>
              <a:t> </a:t>
            </a:r>
            <a:r>
              <a:rPr lang="tr-TR" sz="1200" dirty="0" err="1">
                <a:solidFill>
                  <a:srgbClr val="202124"/>
                </a:solidFill>
                <a:highlight>
                  <a:srgbClr val="F8F9FA"/>
                </a:highlight>
              </a:rPr>
              <a:t>work</a:t>
            </a:r>
            <a:r>
              <a:rPr lang="tr-TR" sz="1200" dirty="0">
                <a:solidFill>
                  <a:srgbClr val="202124"/>
                </a:solidFill>
                <a:highlight>
                  <a:srgbClr val="F8F9FA"/>
                </a:highlight>
              </a:rPr>
              <a:t>, at </a:t>
            </a:r>
            <a:r>
              <a:rPr lang="tr-TR" sz="1200" dirty="0" err="1">
                <a:solidFill>
                  <a:srgbClr val="202124"/>
                </a:solidFill>
                <a:highlight>
                  <a:srgbClr val="F8F9FA"/>
                </a:highlight>
              </a:rPr>
              <a:t>least</a:t>
            </a:r>
            <a:r>
              <a:rPr lang="tr-TR" sz="1200" dirty="0">
                <a:solidFill>
                  <a:srgbClr val="202124"/>
                </a:solidFill>
                <a:highlight>
                  <a:srgbClr val="F8F9FA"/>
                </a:highlight>
              </a:rPr>
              <a:t> in </a:t>
            </a:r>
            <a:r>
              <a:rPr lang="tr-TR" sz="1200" dirty="0" err="1">
                <a:solidFill>
                  <a:srgbClr val="202124"/>
                </a:solidFill>
                <a:highlight>
                  <a:srgbClr val="F8F9FA"/>
                </a:highlight>
              </a:rPr>
              <a:t>each</a:t>
            </a:r>
            <a:r>
              <a:rPr lang="tr-TR" sz="1200" dirty="0">
                <a:solidFill>
                  <a:srgbClr val="202124"/>
                </a:solidFill>
                <a:highlight>
                  <a:srgbClr val="F8F9FA"/>
                </a:highlight>
              </a:rPr>
              <a:t> Daily Scrum, </a:t>
            </a:r>
            <a:r>
              <a:rPr lang="tr-TR" sz="1200" dirty="0" err="1">
                <a:solidFill>
                  <a:srgbClr val="202124"/>
                </a:solidFill>
                <a:highlight>
                  <a:srgbClr val="F8F9FA"/>
                </a:highlight>
              </a:rPr>
              <a:t>to</a:t>
            </a:r>
            <a:r>
              <a:rPr lang="tr-TR" sz="1200" dirty="0">
                <a:solidFill>
                  <a:srgbClr val="202124"/>
                </a:solidFill>
                <a:highlight>
                  <a:srgbClr val="F8F9FA"/>
                </a:highlight>
              </a:rPr>
              <a:t> </a:t>
            </a:r>
            <a:r>
              <a:rPr lang="tr-TR" sz="1200" dirty="0" err="1">
                <a:solidFill>
                  <a:srgbClr val="202124"/>
                </a:solidFill>
                <a:highlight>
                  <a:srgbClr val="F8F9FA"/>
                </a:highlight>
              </a:rPr>
              <a:t>see</a:t>
            </a:r>
            <a:r>
              <a:rPr lang="tr-TR" sz="1200" dirty="0">
                <a:solidFill>
                  <a:srgbClr val="202124"/>
                </a:solidFill>
                <a:highlight>
                  <a:srgbClr val="F8F9FA"/>
                </a:highlight>
              </a:rPr>
              <a:t> how </a:t>
            </a:r>
            <a:r>
              <a:rPr lang="tr-TR" sz="1200" dirty="0" err="1">
                <a:solidFill>
                  <a:srgbClr val="202124"/>
                </a:solidFill>
                <a:highlight>
                  <a:srgbClr val="F8F9FA"/>
                </a:highlight>
              </a:rPr>
              <a:t>close</a:t>
            </a:r>
            <a:r>
              <a:rPr lang="tr-TR" sz="1200" dirty="0">
                <a:solidFill>
                  <a:srgbClr val="202124"/>
                </a:solidFill>
                <a:highlight>
                  <a:srgbClr val="F8F9FA"/>
                </a:highlight>
              </a:rPr>
              <a:t> it is </a:t>
            </a:r>
            <a:r>
              <a:rPr lang="tr-TR" sz="1200" dirty="0" err="1">
                <a:solidFill>
                  <a:srgbClr val="202124"/>
                </a:solidFill>
                <a:highlight>
                  <a:srgbClr val="F8F9FA"/>
                </a:highlight>
              </a:rPr>
              <a:t>to</a:t>
            </a:r>
            <a:r>
              <a:rPr lang="tr-TR" sz="1200" dirty="0">
                <a:solidFill>
                  <a:srgbClr val="202124"/>
                </a:solidFill>
                <a:highlight>
                  <a:srgbClr val="F8F9FA"/>
                </a:highlight>
              </a:rPr>
              <a:t> </a:t>
            </a:r>
            <a:r>
              <a:rPr lang="tr-TR" sz="1200" dirty="0" err="1">
                <a:solidFill>
                  <a:srgbClr val="202124"/>
                </a:solidFill>
                <a:highlight>
                  <a:srgbClr val="F8F9FA"/>
                </a:highlight>
              </a:rPr>
              <a:t>achieving</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Sprint </a:t>
            </a:r>
            <a:r>
              <a:rPr lang="tr-TR" sz="1200" dirty="0" err="1">
                <a:solidFill>
                  <a:srgbClr val="202124"/>
                </a:solidFill>
                <a:highlight>
                  <a:srgbClr val="F8F9FA"/>
                </a:highlight>
              </a:rPr>
              <a:t>Goal</a:t>
            </a:r>
            <a:r>
              <a:rPr lang="tr-TR" sz="1200" dirty="0">
                <a:solidFill>
                  <a:srgbClr val="202124"/>
                </a:solidFill>
                <a:highlight>
                  <a:srgbClr val="F8F9FA"/>
                </a:highlight>
              </a:rPr>
              <a:t>.</a:t>
            </a: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880c0c7e24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6" name="Google Shape;1186;g880c0c7e24_0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dirty="0">
                <a:solidFill>
                  <a:srgbClr val="202124"/>
                </a:solidFill>
                <a:highlight>
                  <a:srgbClr val="F8F9FA"/>
                </a:highlight>
              </a:rPr>
              <a:t>Bir Sprint sırasında tamamlanan tüm Ürün İş Listesi kalemlerinin toplamı ve önceki tüm </a:t>
            </a:r>
            <a:r>
              <a:rPr lang="tr-TR" sz="1200" dirty="0" err="1">
                <a:solidFill>
                  <a:srgbClr val="202124"/>
                </a:solidFill>
                <a:highlight>
                  <a:srgbClr val="F8F9FA"/>
                </a:highlight>
              </a:rPr>
              <a:t>Sprint'lerin</a:t>
            </a:r>
            <a:r>
              <a:rPr lang="tr-TR" sz="1200" dirty="0">
                <a:solidFill>
                  <a:srgbClr val="202124"/>
                </a:solidFill>
                <a:highlight>
                  <a:srgbClr val="F8F9FA"/>
                </a:highlight>
              </a:rPr>
              <a:t> artışlarının değeri.</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Bir </a:t>
            </a:r>
            <a:r>
              <a:rPr lang="tr-TR" sz="1200" dirty="0" err="1">
                <a:solidFill>
                  <a:srgbClr val="202124"/>
                </a:solidFill>
                <a:highlight>
                  <a:srgbClr val="F8F9FA"/>
                </a:highlight>
              </a:rPr>
              <a:t>Sprint'in</a:t>
            </a:r>
            <a:r>
              <a:rPr lang="tr-TR" sz="1200" dirty="0">
                <a:solidFill>
                  <a:srgbClr val="202124"/>
                </a:solidFill>
                <a:highlight>
                  <a:srgbClr val="F8F9FA"/>
                </a:highlight>
              </a:rPr>
              <a:t> sonunda, yeni Ürün Parçası "Bitti" olmalıdır.</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Ürün Sahibinin onu serbest bırakmaya karar verip vermediğine bakılmaksızın, ürün parçası kullanılabilir durumda olmalıdır.</a:t>
            </a:r>
          </a:p>
          <a:p>
            <a:pPr marL="0" lvl="0" indent="0" algn="l" rtl="0">
              <a:lnSpc>
                <a:spcPct val="100000"/>
              </a:lnSpc>
              <a:spcBef>
                <a:spcPts val="0"/>
              </a:spcBef>
              <a:spcAft>
                <a:spcPts val="0"/>
              </a:spcAft>
              <a:buSzPts val="1400"/>
              <a:buNone/>
            </a:pPr>
            <a:endParaRPr lang="tr-T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Product </a:t>
            </a:r>
            <a:r>
              <a:rPr lang="tr-TR" sz="1200" dirty="0" err="1">
                <a:solidFill>
                  <a:srgbClr val="202124"/>
                </a:solidFill>
                <a:highlight>
                  <a:srgbClr val="F8F9FA"/>
                </a:highlight>
              </a:rPr>
              <a:t>inctement</a:t>
            </a:r>
            <a:r>
              <a:rPr lang="tr-TR" sz="1200" dirty="0">
                <a:solidFill>
                  <a:srgbClr val="202124"/>
                </a:solidFill>
                <a:highlight>
                  <a:srgbClr val="F8F9FA"/>
                </a:highlight>
              </a:rPr>
              <a:t>, bir Sprint sırasında tamamlanan </a:t>
            </a:r>
            <a:r>
              <a:rPr lang="tr-TR" sz="1200" dirty="0" err="1">
                <a:solidFill>
                  <a:srgbClr val="202124"/>
                </a:solidFill>
                <a:highlight>
                  <a:srgbClr val="F8F9FA"/>
                </a:highlight>
              </a:rPr>
              <a:t>product</a:t>
            </a:r>
            <a:r>
              <a:rPr lang="tr-TR" sz="1200" dirty="0">
                <a:solidFill>
                  <a:srgbClr val="202124"/>
                </a:solidFill>
                <a:highlight>
                  <a:srgbClr val="F8F9FA"/>
                </a:highlight>
              </a:rPr>
              <a:t> </a:t>
            </a:r>
            <a:r>
              <a:rPr lang="tr-TR" sz="1200" dirty="0" err="1">
                <a:solidFill>
                  <a:srgbClr val="202124"/>
                </a:solidFill>
                <a:highlight>
                  <a:srgbClr val="F8F9FA"/>
                </a:highlight>
              </a:rPr>
              <a:t>backlog</a:t>
            </a:r>
            <a:r>
              <a:rPr lang="tr-TR" sz="1200" dirty="0">
                <a:solidFill>
                  <a:srgbClr val="202124"/>
                </a:solidFill>
                <a:highlight>
                  <a:srgbClr val="F8F9FA"/>
                </a:highlight>
              </a:rPr>
              <a:t> kalemlerinin ve geçmiş tüm Sprintlerin Ürün Parçalarının değerlerinin toplamıdır.</a:t>
            </a:r>
          </a:p>
          <a:p>
            <a:pPr marL="0" lvl="0" indent="0" algn="l" rtl="0">
              <a:lnSpc>
                <a:spcPct val="100000"/>
              </a:lnSpc>
              <a:spcBef>
                <a:spcPts val="0"/>
              </a:spcBef>
              <a:spcAft>
                <a:spcPts val="0"/>
              </a:spcAft>
              <a:buSzPts val="1400"/>
              <a:buNone/>
            </a:pPr>
            <a:r>
              <a:rPr lang="tr-TR" sz="1200" dirty="0" err="1">
                <a:solidFill>
                  <a:srgbClr val="202124"/>
                </a:solidFill>
                <a:highlight>
                  <a:srgbClr val="F8F9FA"/>
                </a:highlight>
              </a:rPr>
              <a:t>Sprint'in</a:t>
            </a:r>
            <a:r>
              <a:rPr lang="tr-TR" sz="1200" dirty="0">
                <a:solidFill>
                  <a:srgbClr val="202124"/>
                </a:solidFill>
                <a:highlight>
                  <a:srgbClr val="F8F9FA"/>
                </a:highlight>
              </a:rPr>
              <a:t> sonunda, yeni Ürün Parçası "Bitti" olmalıdır, yani mevcut olmalı ve Scrum Takımının "Bitti" tanımını karşılamalıdır.</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Artış, vizyona veya hedefe doğru bir adımdır. </a:t>
            </a: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Ürün Sahibinin piyasaya sürmeye karar verip vermediği - kullanılabilir durumda olmalıdır.</a:t>
            </a:r>
          </a:p>
          <a:p>
            <a:pPr marL="0" lvl="0" indent="0" algn="l" rtl="0">
              <a:lnSpc>
                <a:spcPct val="100000"/>
              </a:lnSpc>
              <a:spcBef>
                <a:spcPts val="0"/>
              </a:spcBef>
              <a:spcAft>
                <a:spcPts val="0"/>
              </a:spcAft>
              <a:buSzPts val="1400"/>
              <a:buNone/>
            </a:pPr>
            <a:endParaRPr lang="tr-TR" sz="1200" dirty="0">
              <a:solidFill>
                <a:srgbClr val="202124"/>
              </a:solidFill>
              <a:highlight>
                <a:srgbClr val="F8F9FA"/>
              </a:highlight>
            </a:endParaRPr>
          </a:p>
          <a:p>
            <a:pPr marL="139700" indent="0" rtl="0">
              <a:buNone/>
            </a:pPr>
            <a:r>
              <a:rPr lang="en-US" sz="2000" dirty="0">
                <a:solidFill>
                  <a:srgbClr val="000000"/>
                </a:solidFill>
                <a:effectLst/>
              </a:rPr>
              <a:t>Bu </a:t>
            </a:r>
            <a:r>
              <a:rPr lang="en-US" sz="2000" dirty="0" err="1">
                <a:solidFill>
                  <a:srgbClr val="000000"/>
                </a:solidFill>
                <a:effectLst/>
              </a:rPr>
              <a:t>terimi</a:t>
            </a:r>
            <a:r>
              <a:rPr lang="en-US" sz="2000" dirty="0">
                <a:solidFill>
                  <a:srgbClr val="000000"/>
                </a:solidFill>
                <a:effectLst/>
              </a:rPr>
              <a:t> </a:t>
            </a:r>
            <a:r>
              <a:rPr lang="en-US" sz="2000" dirty="0" err="1">
                <a:solidFill>
                  <a:srgbClr val="000000"/>
                </a:solidFill>
                <a:effectLst/>
              </a:rPr>
              <a:t>anlamak</a:t>
            </a:r>
            <a:r>
              <a:rPr lang="en-US" sz="2000" dirty="0">
                <a:solidFill>
                  <a:srgbClr val="000000"/>
                </a:solidFill>
                <a:effectLst/>
              </a:rPr>
              <a:t> </a:t>
            </a:r>
            <a:r>
              <a:rPr lang="en-US" sz="2000" dirty="0" err="1">
                <a:solidFill>
                  <a:srgbClr val="000000"/>
                </a:solidFill>
                <a:effectLst/>
              </a:rPr>
              <a:t>için</a:t>
            </a:r>
            <a:r>
              <a:rPr lang="en-US" sz="2000" dirty="0">
                <a:solidFill>
                  <a:srgbClr val="000000"/>
                </a:solidFill>
                <a:effectLst/>
              </a:rPr>
              <a:t> </a:t>
            </a:r>
            <a:r>
              <a:rPr lang="en-US" sz="2000" dirty="0" err="1">
                <a:solidFill>
                  <a:srgbClr val="000000"/>
                </a:solidFill>
                <a:effectLst/>
              </a:rPr>
              <a:t>basit</a:t>
            </a:r>
            <a:r>
              <a:rPr lang="en-US" sz="2000" dirty="0">
                <a:solidFill>
                  <a:srgbClr val="000000"/>
                </a:solidFill>
                <a:effectLst/>
              </a:rPr>
              <a:t> </a:t>
            </a:r>
            <a:r>
              <a:rPr lang="en-US" sz="2000" dirty="0" err="1">
                <a:solidFill>
                  <a:srgbClr val="000000"/>
                </a:solidFill>
                <a:effectLst/>
              </a:rPr>
              <a:t>bir</a:t>
            </a:r>
            <a:r>
              <a:rPr lang="en-US" sz="2000" dirty="0">
                <a:solidFill>
                  <a:srgbClr val="000000"/>
                </a:solidFill>
                <a:effectLst/>
              </a:rPr>
              <a:t> </a:t>
            </a:r>
            <a:r>
              <a:rPr lang="en-US" sz="2000" dirty="0" err="1">
                <a:solidFill>
                  <a:srgbClr val="000000"/>
                </a:solidFill>
                <a:effectLst/>
              </a:rPr>
              <a:t>gerçek</a:t>
            </a:r>
            <a:r>
              <a:rPr lang="en-US" sz="2000" dirty="0">
                <a:solidFill>
                  <a:srgbClr val="000000"/>
                </a:solidFill>
                <a:effectLst/>
              </a:rPr>
              <a:t> </a:t>
            </a:r>
            <a:r>
              <a:rPr lang="en-US" sz="2000" dirty="0" err="1">
                <a:solidFill>
                  <a:srgbClr val="000000"/>
                </a:solidFill>
                <a:effectLst/>
              </a:rPr>
              <a:t>hayattan</a:t>
            </a:r>
            <a:r>
              <a:rPr lang="en-US" sz="2000" dirty="0">
                <a:solidFill>
                  <a:srgbClr val="000000"/>
                </a:solidFill>
                <a:effectLst/>
              </a:rPr>
              <a:t> </a:t>
            </a:r>
            <a:r>
              <a:rPr lang="en-US" sz="2000" dirty="0" err="1">
                <a:solidFill>
                  <a:srgbClr val="000000"/>
                </a:solidFill>
                <a:effectLst/>
              </a:rPr>
              <a:t>örnek</a:t>
            </a:r>
            <a:r>
              <a:rPr lang="en-US" sz="2000" dirty="0">
                <a:solidFill>
                  <a:srgbClr val="000000"/>
                </a:solidFill>
                <a:effectLst/>
              </a:rPr>
              <a:t> </a:t>
            </a:r>
            <a:r>
              <a:rPr lang="en-US" sz="2000" dirty="0" err="1">
                <a:solidFill>
                  <a:srgbClr val="000000"/>
                </a:solidFill>
                <a:effectLst/>
              </a:rPr>
              <a:t>alalım</a:t>
            </a:r>
            <a:r>
              <a:rPr lang="en-US" sz="2000" dirty="0">
                <a:solidFill>
                  <a:srgbClr val="000000"/>
                </a:solidFill>
                <a:effectLst/>
              </a:rPr>
              <a:t>. </a:t>
            </a:r>
            <a:r>
              <a:rPr lang="en-US" sz="2000" dirty="0" err="1">
                <a:solidFill>
                  <a:srgbClr val="000000"/>
                </a:solidFill>
                <a:effectLst/>
              </a:rPr>
              <a:t>Diyelim</a:t>
            </a:r>
            <a:r>
              <a:rPr lang="en-US" sz="2000" dirty="0">
                <a:solidFill>
                  <a:srgbClr val="000000"/>
                </a:solidFill>
                <a:effectLst/>
              </a:rPr>
              <a:t> ki </a:t>
            </a:r>
            <a:r>
              <a:rPr lang="en-US" sz="2000" dirty="0" err="1">
                <a:solidFill>
                  <a:srgbClr val="000000"/>
                </a:solidFill>
                <a:effectLst/>
              </a:rPr>
              <a:t>evinizi</a:t>
            </a:r>
            <a:r>
              <a:rPr lang="en-US" sz="2000" dirty="0">
                <a:solidFill>
                  <a:srgbClr val="000000"/>
                </a:solidFill>
                <a:effectLst/>
              </a:rPr>
              <a:t> </a:t>
            </a:r>
            <a:r>
              <a:rPr lang="en-US" sz="2000" dirty="0" err="1">
                <a:solidFill>
                  <a:srgbClr val="000000"/>
                </a:solidFill>
                <a:effectLst/>
              </a:rPr>
              <a:t>dekore</a:t>
            </a:r>
            <a:r>
              <a:rPr lang="en-US" sz="2000" dirty="0">
                <a:solidFill>
                  <a:srgbClr val="000000"/>
                </a:solidFill>
                <a:effectLst/>
              </a:rPr>
              <a:t> </a:t>
            </a:r>
            <a:r>
              <a:rPr lang="en-US" sz="2000" dirty="0" err="1">
                <a:solidFill>
                  <a:srgbClr val="000000"/>
                </a:solidFill>
                <a:effectLst/>
              </a:rPr>
              <a:t>etmek</a:t>
            </a:r>
            <a:r>
              <a:rPr lang="en-US" sz="2000" dirty="0">
                <a:solidFill>
                  <a:srgbClr val="000000"/>
                </a:solidFill>
                <a:effectLst/>
              </a:rPr>
              <a:t> </a:t>
            </a:r>
            <a:r>
              <a:rPr lang="en-US" sz="2000" dirty="0" err="1">
                <a:solidFill>
                  <a:srgbClr val="000000"/>
                </a:solidFill>
                <a:effectLst/>
              </a:rPr>
              <a:t>istiyorsunuz</a:t>
            </a:r>
            <a:r>
              <a:rPr lang="en-US" sz="2000" dirty="0">
                <a:solidFill>
                  <a:srgbClr val="000000"/>
                </a:solidFill>
                <a:effectLst/>
              </a:rPr>
              <a:t>. </a:t>
            </a:r>
            <a:r>
              <a:rPr lang="en-US" sz="2000" dirty="0" err="1">
                <a:solidFill>
                  <a:srgbClr val="000000"/>
                </a:solidFill>
                <a:effectLst/>
              </a:rPr>
              <a:t>Evinizin</a:t>
            </a:r>
            <a:r>
              <a:rPr lang="en-US" sz="2000" dirty="0">
                <a:solidFill>
                  <a:srgbClr val="000000"/>
                </a:solidFill>
                <a:effectLst/>
              </a:rPr>
              <a:t> </a:t>
            </a:r>
            <a:r>
              <a:rPr lang="en-US" sz="2000" dirty="0" err="1">
                <a:solidFill>
                  <a:srgbClr val="000000"/>
                </a:solidFill>
                <a:effectLst/>
              </a:rPr>
              <a:t>fayanslarını</a:t>
            </a:r>
            <a:r>
              <a:rPr lang="en-US" sz="2000" dirty="0">
                <a:solidFill>
                  <a:srgbClr val="000000"/>
                </a:solidFill>
                <a:effectLst/>
              </a:rPr>
              <a:t> </a:t>
            </a:r>
            <a:r>
              <a:rPr lang="en-US" sz="2000" dirty="0" err="1">
                <a:solidFill>
                  <a:srgbClr val="000000"/>
                </a:solidFill>
                <a:effectLst/>
              </a:rPr>
              <a:t>ve</a:t>
            </a:r>
            <a:r>
              <a:rPr lang="en-US" sz="2000" dirty="0">
                <a:solidFill>
                  <a:srgbClr val="000000"/>
                </a:solidFill>
                <a:effectLst/>
              </a:rPr>
              <a:t> </a:t>
            </a:r>
            <a:r>
              <a:rPr lang="en-US" sz="2000" dirty="0" err="1">
                <a:solidFill>
                  <a:srgbClr val="000000"/>
                </a:solidFill>
                <a:effectLst/>
              </a:rPr>
              <a:t>boyasını</a:t>
            </a:r>
            <a:r>
              <a:rPr lang="en-US" sz="2000" dirty="0">
                <a:solidFill>
                  <a:srgbClr val="000000"/>
                </a:solidFill>
                <a:effectLst/>
              </a:rPr>
              <a:t> </a:t>
            </a:r>
            <a:r>
              <a:rPr lang="en-US" sz="2000" dirty="0" err="1">
                <a:solidFill>
                  <a:srgbClr val="000000"/>
                </a:solidFill>
                <a:effectLst/>
              </a:rPr>
              <a:t>değiştirmek</a:t>
            </a:r>
            <a:r>
              <a:rPr lang="en-US" sz="2000" dirty="0">
                <a:solidFill>
                  <a:srgbClr val="000000"/>
                </a:solidFill>
                <a:effectLst/>
              </a:rPr>
              <a:t> </a:t>
            </a:r>
            <a:r>
              <a:rPr lang="en-US" sz="2000" dirty="0" err="1">
                <a:solidFill>
                  <a:srgbClr val="000000"/>
                </a:solidFill>
                <a:effectLst/>
              </a:rPr>
              <a:t>istiyorsunuz</a:t>
            </a:r>
            <a:r>
              <a:rPr lang="en-US" sz="2000" dirty="0">
                <a:solidFill>
                  <a:srgbClr val="000000"/>
                </a:solidFill>
                <a:effectLst/>
              </a:rPr>
              <a:t>. </a:t>
            </a:r>
            <a:r>
              <a:rPr lang="en-US" sz="2000" dirty="0" err="1">
                <a:solidFill>
                  <a:srgbClr val="000000"/>
                </a:solidFill>
                <a:effectLst/>
              </a:rPr>
              <a:t>Dekoratör</a:t>
            </a:r>
            <a:r>
              <a:rPr lang="en-US" sz="2000" dirty="0">
                <a:solidFill>
                  <a:srgbClr val="000000"/>
                </a:solidFill>
                <a:effectLst/>
              </a:rPr>
              <a:t> </a:t>
            </a:r>
            <a:r>
              <a:rPr lang="en-US" sz="2000" dirty="0" err="1">
                <a:solidFill>
                  <a:srgbClr val="000000"/>
                </a:solidFill>
                <a:effectLst/>
              </a:rPr>
              <a:t>bir</a:t>
            </a:r>
            <a:r>
              <a:rPr lang="en-US" sz="2000" dirty="0">
                <a:solidFill>
                  <a:srgbClr val="000000"/>
                </a:solidFill>
                <a:effectLst/>
              </a:rPr>
              <a:t> </a:t>
            </a:r>
            <a:r>
              <a:rPr lang="en-US" sz="2000" dirty="0" err="1">
                <a:solidFill>
                  <a:srgbClr val="000000"/>
                </a:solidFill>
                <a:effectLst/>
              </a:rPr>
              <a:t>odayı</a:t>
            </a:r>
            <a:r>
              <a:rPr lang="en-US" sz="2000" dirty="0">
                <a:solidFill>
                  <a:srgbClr val="000000"/>
                </a:solidFill>
                <a:effectLst/>
              </a:rPr>
              <a:t> </a:t>
            </a:r>
            <a:r>
              <a:rPr lang="en-US" sz="2000" dirty="0" err="1">
                <a:solidFill>
                  <a:srgbClr val="000000"/>
                </a:solidFill>
                <a:effectLst/>
              </a:rPr>
              <a:t>bir</a:t>
            </a:r>
            <a:r>
              <a:rPr lang="en-US" sz="2000" dirty="0">
                <a:solidFill>
                  <a:srgbClr val="000000"/>
                </a:solidFill>
                <a:effectLst/>
              </a:rPr>
              <a:t> </a:t>
            </a:r>
            <a:r>
              <a:rPr lang="en-US" sz="2000" dirty="0" err="1">
                <a:solidFill>
                  <a:srgbClr val="000000"/>
                </a:solidFill>
                <a:effectLst/>
              </a:rPr>
              <a:t>haftada</a:t>
            </a:r>
            <a:r>
              <a:rPr lang="en-US" sz="2000" dirty="0">
                <a:solidFill>
                  <a:srgbClr val="000000"/>
                </a:solidFill>
                <a:effectLst/>
              </a:rPr>
              <a:t>, </a:t>
            </a:r>
            <a:r>
              <a:rPr lang="en-US" sz="2000" dirty="0" err="1">
                <a:solidFill>
                  <a:srgbClr val="000000"/>
                </a:solidFill>
                <a:effectLst/>
              </a:rPr>
              <a:t>diğerini</a:t>
            </a:r>
            <a:r>
              <a:rPr lang="en-US" sz="2000" dirty="0">
                <a:solidFill>
                  <a:srgbClr val="000000"/>
                </a:solidFill>
                <a:effectLst/>
              </a:rPr>
              <a:t> </a:t>
            </a:r>
            <a:r>
              <a:rPr lang="en-US" sz="2000" dirty="0" err="1">
                <a:solidFill>
                  <a:srgbClr val="000000"/>
                </a:solidFill>
                <a:effectLst/>
              </a:rPr>
              <a:t>bir</a:t>
            </a:r>
            <a:r>
              <a:rPr lang="en-US" sz="2000" dirty="0">
                <a:solidFill>
                  <a:srgbClr val="000000"/>
                </a:solidFill>
                <a:effectLst/>
              </a:rPr>
              <a:t> </a:t>
            </a:r>
            <a:r>
              <a:rPr lang="en-US" sz="2000" dirty="0" err="1">
                <a:solidFill>
                  <a:srgbClr val="000000"/>
                </a:solidFill>
                <a:effectLst/>
              </a:rPr>
              <a:t>haftada</a:t>
            </a:r>
            <a:r>
              <a:rPr lang="en-US" sz="2000" dirty="0">
                <a:solidFill>
                  <a:srgbClr val="000000"/>
                </a:solidFill>
                <a:effectLst/>
              </a:rPr>
              <a:t>, </a:t>
            </a:r>
            <a:r>
              <a:rPr lang="en-US" sz="2000" dirty="0" err="1">
                <a:solidFill>
                  <a:srgbClr val="000000"/>
                </a:solidFill>
                <a:effectLst/>
              </a:rPr>
              <a:t>ardından</a:t>
            </a:r>
            <a:r>
              <a:rPr lang="en-US" sz="2000" dirty="0">
                <a:solidFill>
                  <a:srgbClr val="000000"/>
                </a:solidFill>
                <a:effectLst/>
              </a:rPr>
              <a:t> </a:t>
            </a:r>
            <a:r>
              <a:rPr lang="en-US" sz="2000" dirty="0" err="1">
                <a:solidFill>
                  <a:srgbClr val="000000"/>
                </a:solidFill>
                <a:effectLst/>
              </a:rPr>
              <a:t>mutfağı</a:t>
            </a:r>
            <a:r>
              <a:rPr lang="en-US" sz="2000" dirty="0">
                <a:solidFill>
                  <a:srgbClr val="000000"/>
                </a:solidFill>
                <a:effectLst/>
              </a:rPr>
              <a:t> </a:t>
            </a:r>
            <a:r>
              <a:rPr lang="en-US" sz="2000" dirty="0" err="1">
                <a:solidFill>
                  <a:srgbClr val="000000"/>
                </a:solidFill>
                <a:effectLst/>
              </a:rPr>
              <a:t>ve</a:t>
            </a:r>
            <a:r>
              <a:rPr lang="en-US" sz="2000" dirty="0">
                <a:solidFill>
                  <a:srgbClr val="000000"/>
                </a:solidFill>
                <a:effectLst/>
              </a:rPr>
              <a:t> son </a:t>
            </a:r>
            <a:r>
              <a:rPr lang="en-US" sz="2000" dirty="0" err="1">
                <a:solidFill>
                  <a:srgbClr val="000000"/>
                </a:solidFill>
                <a:effectLst/>
              </a:rPr>
              <a:t>olarak</a:t>
            </a:r>
            <a:r>
              <a:rPr lang="en-US" sz="2000" dirty="0">
                <a:solidFill>
                  <a:srgbClr val="000000"/>
                </a:solidFill>
                <a:effectLst/>
              </a:rPr>
              <a:t> da </a:t>
            </a:r>
            <a:r>
              <a:rPr lang="en-US" sz="2000" dirty="0" err="1">
                <a:solidFill>
                  <a:srgbClr val="000000"/>
                </a:solidFill>
                <a:effectLst/>
              </a:rPr>
              <a:t>oturma</a:t>
            </a:r>
            <a:r>
              <a:rPr lang="en-US" sz="2000" dirty="0">
                <a:solidFill>
                  <a:srgbClr val="000000"/>
                </a:solidFill>
                <a:effectLst/>
              </a:rPr>
              <a:t> </a:t>
            </a:r>
            <a:r>
              <a:rPr lang="en-US" sz="2000" dirty="0" err="1">
                <a:solidFill>
                  <a:srgbClr val="000000"/>
                </a:solidFill>
                <a:effectLst/>
              </a:rPr>
              <a:t>odasını</a:t>
            </a:r>
            <a:r>
              <a:rPr lang="en-US" sz="2000" dirty="0">
                <a:solidFill>
                  <a:srgbClr val="000000"/>
                </a:solidFill>
                <a:effectLst/>
              </a:rPr>
              <a:t> </a:t>
            </a:r>
            <a:r>
              <a:rPr lang="en-US" sz="2000" dirty="0" err="1">
                <a:solidFill>
                  <a:srgbClr val="000000"/>
                </a:solidFill>
                <a:effectLst/>
              </a:rPr>
              <a:t>bitirebilirdi</a:t>
            </a:r>
            <a:r>
              <a:rPr lang="en-US" sz="2000" dirty="0">
                <a:solidFill>
                  <a:srgbClr val="000000"/>
                </a:solidFill>
                <a:effectLst/>
              </a:rPr>
              <a:t>. </a:t>
            </a:r>
            <a:r>
              <a:rPr lang="en-US" sz="2000" dirty="0" err="1">
                <a:solidFill>
                  <a:srgbClr val="000000"/>
                </a:solidFill>
                <a:effectLst/>
              </a:rPr>
              <a:t>Haftanın</a:t>
            </a:r>
            <a:r>
              <a:rPr lang="en-US" sz="2000" dirty="0">
                <a:solidFill>
                  <a:srgbClr val="000000"/>
                </a:solidFill>
                <a:effectLst/>
              </a:rPr>
              <a:t> </a:t>
            </a:r>
            <a:r>
              <a:rPr lang="en-US" sz="2000" dirty="0" err="1">
                <a:solidFill>
                  <a:srgbClr val="000000"/>
                </a:solidFill>
                <a:effectLst/>
              </a:rPr>
              <a:t>sonunda</a:t>
            </a:r>
            <a:r>
              <a:rPr lang="en-US" sz="2000" dirty="0">
                <a:solidFill>
                  <a:srgbClr val="000000"/>
                </a:solidFill>
                <a:effectLst/>
              </a:rPr>
              <a:t> </a:t>
            </a:r>
            <a:r>
              <a:rPr lang="en-US" sz="2000" dirty="0" err="1">
                <a:solidFill>
                  <a:srgbClr val="000000"/>
                </a:solidFill>
                <a:effectLst/>
              </a:rPr>
              <a:t>bir</a:t>
            </a:r>
            <a:r>
              <a:rPr lang="en-US" sz="2000" dirty="0">
                <a:solidFill>
                  <a:srgbClr val="000000"/>
                </a:solidFill>
                <a:effectLst/>
              </a:rPr>
              <a:t> </a:t>
            </a:r>
            <a:r>
              <a:rPr lang="en-US" sz="2000" dirty="0" err="1">
                <a:solidFill>
                  <a:srgbClr val="000000"/>
                </a:solidFill>
                <a:effectLst/>
              </a:rPr>
              <a:t>oda</a:t>
            </a:r>
            <a:r>
              <a:rPr lang="en-US" sz="2000" dirty="0">
                <a:solidFill>
                  <a:srgbClr val="000000"/>
                </a:solidFill>
                <a:effectLst/>
              </a:rPr>
              <a:t> </a:t>
            </a:r>
            <a:r>
              <a:rPr lang="en-US" sz="2000" dirty="0" err="1">
                <a:solidFill>
                  <a:srgbClr val="000000"/>
                </a:solidFill>
                <a:effectLst/>
              </a:rPr>
              <a:t>bittiğinde</a:t>
            </a:r>
            <a:r>
              <a:rPr lang="en-US" sz="2000" dirty="0">
                <a:solidFill>
                  <a:srgbClr val="000000"/>
                </a:solidFill>
                <a:effectLst/>
              </a:rPr>
              <a:t> </a:t>
            </a:r>
            <a:r>
              <a:rPr lang="en-US" sz="2000" dirty="0" err="1">
                <a:solidFill>
                  <a:srgbClr val="000000"/>
                </a:solidFill>
                <a:effectLst/>
              </a:rPr>
              <a:t>sonucu</a:t>
            </a:r>
            <a:r>
              <a:rPr lang="en-US" sz="2000" dirty="0">
                <a:solidFill>
                  <a:srgbClr val="000000"/>
                </a:solidFill>
                <a:effectLst/>
              </a:rPr>
              <a:t> </a:t>
            </a:r>
            <a:r>
              <a:rPr lang="en-US" sz="2000" dirty="0" err="1">
                <a:solidFill>
                  <a:srgbClr val="000000"/>
                </a:solidFill>
                <a:effectLst/>
              </a:rPr>
              <a:t>görebilirsiniz</a:t>
            </a:r>
            <a:r>
              <a:rPr lang="en-US" sz="2000" dirty="0">
                <a:solidFill>
                  <a:srgbClr val="000000"/>
                </a:solidFill>
                <a:effectLst/>
              </a:rPr>
              <a:t>. İlk </a:t>
            </a:r>
            <a:r>
              <a:rPr lang="en-US" sz="2000" dirty="0" err="1">
                <a:solidFill>
                  <a:srgbClr val="000000"/>
                </a:solidFill>
                <a:effectLst/>
              </a:rPr>
              <a:t>hafta</a:t>
            </a:r>
            <a:r>
              <a:rPr lang="en-US" sz="2000" dirty="0">
                <a:solidFill>
                  <a:srgbClr val="000000"/>
                </a:solidFill>
                <a:effectLst/>
              </a:rPr>
              <a:t> </a:t>
            </a:r>
            <a:r>
              <a:rPr lang="en-US" sz="2000" dirty="0" err="1">
                <a:solidFill>
                  <a:srgbClr val="000000"/>
                </a:solidFill>
                <a:effectLst/>
              </a:rPr>
              <a:t>artışı</a:t>
            </a:r>
            <a:r>
              <a:rPr lang="en-US" sz="2000" dirty="0">
                <a:solidFill>
                  <a:srgbClr val="000000"/>
                </a:solidFill>
                <a:effectLst/>
              </a:rPr>
              <a:t> </a:t>
            </a:r>
            <a:r>
              <a:rPr lang="en-US" sz="2000" dirty="0" err="1">
                <a:solidFill>
                  <a:srgbClr val="000000"/>
                </a:solidFill>
                <a:effectLst/>
              </a:rPr>
              <a:t>bir</a:t>
            </a:r>
            <a:r>
              <a:rPr lang="en-US" sz="2000" dirty="0">
                <a:solidFill>
                  <a:srgbClr val="000000"/>
                </a:solidFill>
                <a:effectLst/>
              </a:rPr>
              <a:t> </a:t>
            </a:r>
            <a:r>
              <a:rPr lang="en-US" sz="2000" dirty="0" err="1">
                <a:solidFill>
                  <a:srgbClr val="000000"/>
                </a:solidFill>
                <a:effectLst/>
              </a:rPr>
              <a:t>oda</a:t>
            </a:r>
            <a:r>
              <a:rPr lang="en-US" sz="2000" dirty="0">
                <a:solidFill>
                  <a:srgbClr val="000000"/>
                </a:solidFill>
                <a:effectLst/>
              </a:rPr>
              <a:t> </a:t>
            </a:r>
            <a:r>
              <a:rPr lang="en-US" sz="2000" dirty="0" err="1">
                <a:solidFill>
                  <a:srgbClr val="000000"/>
                </a:solidFill>
                <a:effectLst/>
              </a:rPr>
              <a:t>ve</a:t>
            </a:r>
            <a:r>
              <a:rPr lang="en-US" sz="2000" dirty="0">
                <a:solidFill>
                  <a:srgbClr val="000000"/>
                </a:solidFill>
                <a:effectLst/>
              </a:rPr>
              <a:t> </a:t>
            </a:r>
            <a:r>
              <a:rPr lang="en-US" sz="2000" dirty="0" err="1">
                <a:solidFill>
                  <a:srgbClr val="000000"/>
                </a:solidFill>
                <a:effectLst/>
              </a:rPr>
              <a:t>ikinci</a:t>
            </a:r>
            <a:r>
              <a:rPr lang="en-US" sz="2000" dirty="0">
                <a:solidFill>
                  <a:srgbClr val="000000"/>
                </a:solidFill>
                <a:effectLst/>
              </a:rPr>
              <a:t> </a:t>
            </a:r>
            <a:r>
              <a:rPr lang="en-US" sz="2000" dirty="0" err="1">
                <a:solidFill>
                  <a:srgbClr val="000000"/>
                </a:solidFill>
                <a:effectLst/>
              </a:rPr>
              <a:t>hafta</a:t>
            </a:r>
            <a:r>
              <a:rPr lang="en-US" sz="2000" dirty="0">
                <a:solidFill>
                  <a:srgbClr val="000000"/>
                </a:solidFill>
                <a:effectLst/>
              </a:rPr>
              <a:t> </a:t>
            </a:r>
            <a:r>
              <a:rPr lang="en-US" sz="2000" dirty="0" err="1">
                <a:solidFill>
                  <a:srgbClr val="000000"/>
                </a:solidFill>
                <a:effectLst/>
              </a:rPr>
              <a:t>artışı</a:t>
            </a:r>
            <a:r>
              <a:rPr lang="en-US" sz="2000" dirty="0">
                <a:solidFill>
                  <a:srgbClr val="000000"/>
                </a:solidFill>
                <a:effectLst/>
              </a:rPr>
              <a:t> </a:t>
            </a:r>
            <a:r>
              <a:rPr lang="en-US" sz="2000" dirty="0" err="1">
                <a:solidFill>
                  <a:srgbClr val="000000"/>
                </a:solidFill>
                <a:effectLst/>
              </a:rPr>
              <a:t>küçük</a:t>
            </a:r>
            <a:r>
              <a:rPr lang="en-US" sz="2000" dirty="0">
                <a:solidFill>
                  <a:srgbClr val="000000"/>
                </a:solidFill>
                <a:effectLst/>
              </a:rPr>
              <a:t> </a:t>
            </a:r>
            <a:r>
              <a:rPr lang="en-US" sz="2000" dirty="0" err="1">
                <a:solidFill>
                  <a:srgbClr val="000000"/>
                </a:solidFill>
                <a:effectLst/>
              </a:rPr>
              <a:t>oda</a:t>
            </a:r>
            <a:r>
              <a:rPr lang="en-US" sz="2000" dirty="0">
                <a:solidFill>
                  <a:srgbClr val="000000"/>
                </a:solidFill>
                <a:effectLst/>
              </a:rPr>
              <a:t> </a:t>
            </a:r>
            <a:r>
              <a:rPr lang="en-US" sz="2000" dirty="0" err="1">
                <a:solidFill>
                  <a:srgbClr val="000000"/>
                </a:solidFill>
                <a:effectLst/>
              </a:rPr>
              <a:t>ve</a:t>
            </a:r>
            <a:r>
              <a:rPr lang="en-US" sz="2000" dirty="0">
                <a:solidFill>
                  <a:srgbClr val="000000"/>
                </a:solidFill>
                <a:effectLst/>
              </a:rPr>
              <a:t> </a:t>
            </a:r>
            <a:r>
              <a:rPr lang="en-US" sz="2000" dirty="0" err="1">
                <a:solidFill>
                  <a:srgbClr val="000000"/>
                </a:solidFill>
                <a:effectLst/>
              </a:rPr>
              <a:t>mutfaktır</a:t>
            </a:r>
            <a:r>
              <a:rPr lang="en-US" sz="2000" dirty="0">
                <a:solidFill>
                  <a:srgbClr val="000000"/>
                </a:solidFill>
                <a:effectLst/>
              </a:rPr>
              <a:t>. Her </a:t>
            </a:r>
            <a:r>
              <a:rPr lang="en-US" sz="2000" dirty="0" err="1">
                <a:solidFill>
                  <a:srgbClr val="000000"/>
                </a:solidFill>
                <a:effectLst/>
              </a:rPr>
              <a:t>hafta</a:t>
            </a:r>
            <a:r>
              <a:rPr lang="en-US" sz="2000" dirty="0">
                <a:solidFill>
                  <a:srgbClr val="000000"/>
                </a:solidFill>
                <a:effectLst/>
              </a:rPr>
              <a:t> </a:t>
            </a:r>
            <a:r>
              <a:rPr lang="en-US" sz="2000" dirty="0" err="1">
                <a:solidFill>
                  <a:srgbClr val="000000"/>
                </a:solidFill>
                <a:effectLst/>
              </a:rPr>
              <a:t>ürünün</a:t>
            </a:r>
            <a:r>
              <a:rPr lang="en-US" sz="2000" dirty="0">
                <a:solidFill>
                  <a:srgbClr val="000000"/>
                </a:solidFill>
                <a:effectLst/>
              </a:rPr>
              <a:t> </a:t>
            </a:r>
            <a:r>
              <a:rPr lang="en-US" sz="2000" dirty="0" err="1">
                <a:solidFill>
                  <a:srgbClr val="000000"/>
                </a:solidFill>
                <a:effectLst/>
              </a:rPr>
              <a:t>artan</a:t>
            </a:r>
            <a:r>
              <a:rPr lang="en-US" sz="2000" dirty="0">
                <a:solidFill>
                  <a:srgbClr val="000000"/>
                </a:solidFill>
                <a:effectLst/>
              </a:rPr>
              <a:t> </a:t>
            </a:r>
            <a:r>
              <a:rPr lang="en-US" sz="2000" dirty="0" err="1">
                <a:solidFill>
                  <a:srgbClr val="000000"/>
                </a:solidFill>
                <a:effectLst/>
              </a:rPr>
              <a:t>değerini</a:t>
            </a:r>
            <a:r>
              <a:rPr lang="en-US" sz="2000" dirty="0">
                <a:solidFill>
                  <a:srgbClr val="000000"/>
                </a:solidFill>
                <a:effectLst/>
              </a:rPr>
              <a:t> </a:t>
            </a:r>
            <a:r>
              <a:rPr lang="en-US" sz="2000" dirty="0" err="1">
                <a:solidFill>
                  <a:srgbClr val="000000"/>
                </a:solidFill>
                <a:effectLst/>
              </a:rPr>
              <a:t>alabilirsiniz</a:t>
            </a:r>
            <a:r>
              <a:rPr lang="en-US" sz="2000" dirty="0">
                <a:solidFill>
                  <a:srgbClr val="000000"/>
                </a:solidFill>
                <a:effectLst/>
              </a:rPr>
              <a:t>. </a:t>
            </a:r>
            <a:r>
              <a:rPr lang="en-US" sz="2000" dirty="0" err="1">
                <a:solidFill>
                  <a:srgbClr val="000000"/>
                </a:solidFill>
                <a:effectLst/>
              </a:rPr>
              <a:t>Ve</a:t>
            </a:r>
            <a:r>
              <a:rPr lang="en-US" sz="2000" dirty="0">
                <a:solidFill>
                  <a:srgbClr val="000000"/>
                </a:solidFill>
                <a:effectLst/>
              </a:rPr>
              <a:t> </a:t>
            </a:r>
            <a:r>
              <a:rPr lang="en-US" sz="2000" dirty="0" err="1">
                <a:solidFill>
                  <a:srgbClr val="000000"/>
                </a:solidFill>
                <a:effectLst/>
              </a:rPr>
              <a:t>sonunda</a:t>
            </a:r>
            <a:r>
              <a:rPr lang="en-US" sz="2000" dirty="0">
                <a:solidFill>
                  <a:srgbClr val="000000"/>
                </a:solidFill>
                <a:effectLst/>
              </a:rPr>
              <a:t>, </a:t>
            </a:r>
            <a:r>
              <a:rPr lang="en-US" sz="2000" dirty="0" err="1">
                <a:solidFill>
                  <a:srgbClr val="000000"/>
                </a:solidFill>
                <a:effectLst/>
              </a:rPr>
              <a:t>bütün</a:t>
            </a:r>
            <a:r>
              <a:rPr lang="en-US" sz="2000" dirty="0">
                <a:solidFill>
                  <a:srgbClr val="000000"/>
                </a:solidFill>
                <a:effectLst/>
              </a:rPr>
              <a:t> </a:t>
            </a:r>
            <a:r>
              <a:rPr lang="en-US" sz="2000" dirty="0" err="1">
                <a:solidFill>
                  <a:srgbClr val="000000"/>
                </a:solidFill>
                <a:effectLst/>
              </a:rPr>
              <a:t>ev</a:t>
            </a:r>
            <a:r>
              <a:rPr lang="en-US" sz="2000" dirty="0">
                <a:solidFill>
                  <a:srgbClr val="000000"/>
                </a:solidFill>
                <a:effectLst/>
              </a:rPr>
              <a:t> </a:t>
            </a:r>
            <a:r>
              <a:rPr lang="en-US" sz="2000" dirty="0" err="1">
                <a:solidFill>
                  <a:srgbClr val="000000"/>
                </a:solidFill>
                <a:effectLst/>
              </a:rPr>
              <a:t>artımdır</a:t>
            </a:r>
            <a:r>
              <a:rPr lang="en-US" sz="2000" dirty="0">
                <a:solidFill>
                  <a:srgbClr val="000000"/>
                </a:solidFill>
                <a:effectLst/>
              </a:rPr>
              <a:t> </a:t>
            </a:r>
            <a:r>
              <a:rPr lang="en-US" sz="2000" dirty="0" err="1">
                <a:solidFill>
                  <a:srgbClr val="000000"/>
                </a:solidFill>
                <a:effectLst/>
              </a:rPr>
              <a:t>Sprint'in</a:t>
            </a:r>
            <a:r>
              <a:rPr lang="en-US" sz="2000" dirty="0">
                <a:solidFill>
                  <a:srgbClr val="000000"/>
                </a:solidFill>
                <a:effectLst/>
              </a:rPr>
              <a:t> </a:t>
            </a:r>
            <a:r>
              <a:rPr lang="en-US" sz="2000" dirty="0" err="1">
                <a:solidFill>
                  <a:srgbClr val="000000"/>
                </a:solidFill>
                <a:effectLst/>
              </a:rPr>
              <a:t>sonunda</a:t>
            </a:r>
            <a:r>
              <a:rPr lang="en-US" sz="2000" dirty="0">
                <a:solidFill>
                  <a:srgbClr val="000000"/>
                </a:solidFill>
                <a:effectLst/>
              </a:rPr>
              <a:t> yeni </a:t>
            </a:r>
            <a:r>
              <a:rPr lang="en-US" sz="2000" dirty="0" err="1">
                <a:solidFill>
                  <a:srgbClr val="000000"/>
                </a:solidFill>
                <a:effectLst/>
              </a:rPr>
              <a:t>bir</a:t>
            </a:r>
            <a:r>
              <a:rPr lang="en-US" sz="2000" dirty="0">
                <a:solidFill>
                  <a:srgbClr val="000000"/>
                </a:solidFill>
                <a:effectLst/>
              </a:rPr>
              <a:t> </a:t>
            </a:r>
            <a:r>
              <a:rPr lang="en-US" sz="2000" dirty="0" err="1">
                <a:solidFill>
                  <a:srgbClr val="000000"/>
                </a:solidFill>
                <a:effectLst/>
              </a:rPr>
              <a:t>Ürün</a:t>
            </a:r>
            <a:r>
              <a:rPr lang="en-US" sz="2000" dirty="0">
                <a:solidFill>
                  <a:srgbClr val="000000"/>
                </a:solidFill>
                <a:effectLst/>
              </a:rPr>
              <a:t> </a:t>
            </a:r>
            <a:r>
              <a:rPr lang="en-US" sz="2000" dirty="0" err="1">
                <a:solidFill>
                  <a:srgbClr val="000000"/>
                </a:solidFill>
                <a:effectLst/>
              </a:rPr>
              <a:t>Parçası</a:t>
            </a:r>
            <a:r>
              <a:rPr lang="en-US" sz="2000" dirty="0">
                <a:solidFill>
                  <a:srgbClr val="000000"/>
                </a:solidFill>
                <a:effectLst/>
              </a:rPr>
              <a:t> "</a:t>
            </a:r>
            <a:r>
              <a:rPr lang="en-US" sz="2000" dirty="0" err="1">
                <a:solidFill>
                  <a:srgbClr val="000000"/>
                </a:solidFill>
                <a:effectLst/>
              </a:rPr>
              <a:t>Bitti</a:t>
            </a:r>
            <a:r>
              <a:rPr lang="en-US" sz="2000" dirty="0">
                <a:solidFill>
                  <a:srgbClr val="000000"/>
                </a:solidFill>
                <a:effectLst/>
              </a:rPr>
              <a:t>" </a:t>
            </a:r>
            <a:r>
              <a:rPr lang="en-US" sz="2000" dirty="0" err="1">
                <a:solidFill>
                  <a:srgbClr val="000000"/>
                </a:solidFill>
                <a:effectLst/>
              </a:rPr>
              <a:t>olmalıdır</a:t>
            </a:r>
            <a:r>
              <a:rPr lang="en-US" sz="2000" dirty="0">
                <a:solidFill>
                  <a:srgbClr val="000000"/>
                </a:solidFill>
                <a:effectLst/>
              </a:rPr>
              <a:t>,</a:t>
            </a:r>
          </a:p>
          <a:p>
            <a:pPr marL="0" lvl="0" indent="0" algn="l" rtl="0">
              <a:lnSpc>
                <a:spcPct val="100000"/>
              </a:lnSpc>
              <a:spcBef>
                <a:spcPts val="0"/>
              </a:spcBef>
              <a:spcAft>
                <a:spcPts val="0"/>
              </a:spcAft>
              <a:buSzPts val="1400"/>
              <a:buNone/>
            </a:pPr>
            <a:endParaRPr lang="tr-TR" sz="1200" dirty="0">
              <a:solidFill>
                <a:srgbClr val="202124"/>
              </a:solidFill>
              <a:highlight>
                <a:srgbClr val="F8F9FA"/>
              </a:highlight>
            </a:endParaRPr>
          </a:p>
          <a:p>
            <a:pPr marL="0" lvl="0" indent="0" algn="l" rtl="0">
              <a:lnSpc>
                <a:spcPct val="100000"/>
              </a:lnSpc>
              <a:spcBef>
                <a:spcPts val="0"/>
              </a:spcBef>
              <a:spcAft>
                <a:spcPts val="0"/>
              </a:spcAft>
              <a:buSzPts val="1400"/>
              <a:buNone/>
            </a:pPr>
            <a:endParaRPr lang="tr-T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err="1">
                <a:solidFill>
                  <a:srgbClr val="202124"/>
                </a:solidFill>
                <a:highlight>
                  <a:srgbClr val="F8F9FA"/>
                </a:highlight>
              </a:rPr>
              <a:t>Increment</a:t>
            </a:r>
            <a:r>
              <a:rPr lang="tr-TR" sz="1200" dirty="0">
                <a:solidFill>
                  <a:srgbClr val="202124"/>
                </a:solidFill>
                <a:highlight>
                  <a:srgbClr val="F8F9FA"/>
                </a:highlight>
              </a:rPr>
              <a:t> is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sum</a:t>
            </a:r>
            <a:r>
              <a:rPr lang="tr-TR" sz="1200" dirty="0">
                <a:solidFill>
                  <a:srgbClr val="202124"/>
                </a:solidFill>
                <a:highlight>
                  <a:srgbClr val="F8F9FA"/>
                </a:highlight>
              </a:rPr>
              <a:t> of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values</a:t>
            </a:r>
            <a:r>
              <a:rPr lang="tr-TR" sz="1200" dirty="0">
                <a:solidFill>
                  <a:srgbClr val="202124"/>
                </a:solidFill>
                <a:highlight>
                  <a:srgbClr val="F8F9FA"/>
                </a:highlight>
              </a:rPr>
              <a:t> ​​of </a:t>
            </a:r>
            <a:r>
              <a:rPr lang="tr-TR" sz="1200" dirty="0" err="1">
                <a:solidFill>
                  <a:srgbClr val="202124"/>
                </a:solidFill>
                <a:highlight>
                  <a:srgbClr val="F8F9FA"/>
                </a:highlight>
              </a:rPr>
              <a:t>the</a:t>
            </a:r>
            <a:r>
              <a:rPr lang="tr-TR" sz="1200" dirty="0">
                <a:solidFill>
                  <a:srgbClr val="202124"/>
                </a:solidFill>
                <a:highlight>
                  <a:srgbClr val="F8F9FA"/>
                </a:highlight>
              </a:rPr>
              <a:t> Product </a:t>
            </a:r>
            <a:r>
              <a:rPr lang="tr-TR" sz="1200" dirty="0" err="1">
                <a:solidFill>
                  <a:srgbClr val="202124"/>
                </a:solidFill>
                <a:highlight>
                  <a:srgbClr val="F8F9FA"/>
                </a:highlight>
              </a:rPr>
              <a:t>Backlog</a:t>
            </a:r>
            <a:r>
              <a:rPr lang="tr-TR" sz="1200" dirty="0">
                <a:solidFill>
                  <a:srgbClr val="202124"/>
                </a:solidFill>
                <a:highlight>
                  <a:srgbClr val="F8F9FA"/>
                </a:highlight>
              </a:rPr>
              <a:t> </a:t>
            </a:r>
            <a:r>
              <a:rPr lang="tr-TR" sz="1200" dirty="0" err="1">
                <a:solidFill>
                  <a:srgbClr val="202124"/>
                </a:solidFill>
                <a:highlight>
                  <a:srgbClr val="F8F9FA"/>
                </a:highlight>
              </a:rPr>
              <a:t>items</a:t>
            </a:r>
            <a:r>
              <a:rPr lang="tr-TR" sz="1200" dirty="0">
                <a:solidFill>
                  <a:srgbClr val="202124"/>
                </a:solidFill>
                <a:highlight>
                  <a:srgbClr val="F8F9FA"/>
                </a:highlight>
              </a:rPr>
              <a:t> </a:t>
            </a:r>
            <a:r>
              <a:rPr lang="tr-TR" sz="1200" dirty="0" err="1">
                <a:solidFill>
                  <a:srgbClr val="202124"/>
                </a:solidFill>
                <a:highlight>
                  <a:srgbClr val="F8F9FA"/>
                </a:highlight>
              </a:rPr>
              <a:t>completed</a:t>
            </a:r>
            <a:r>
              <a:rPr lang="tr-TR" sz="1200" dirty="0">
                <a:solidFill>
                  <a:srgbClr val="202124"/>
                </a:solidFill>
                <a:highlight>
                  <a:srgbClr val="F8F9FA"/>
                </a:highlight>
              </a:rPr>
              <a:t> </a:t>
            </a:r>
            <a:r>
              <a:rPr lang="tr-TR" sz="1200" dirty="0" err="1">
                <a:solidFill>
                  <a:srgbClr val="202124"/>
                </a:solidFill>
                <a:highlight>
                  <a:srgbClr val="F8F9FA"/>
                </a:highlight>
              </a:rPr>
              <a:t>during</a:t>
            </a:r>
            <a:r>
              <a:rPr lang="tr-TR" sz="1200" dirty="0">
                <a:solidFill>
                  <a:srgbClr val="202124"/>
                </a:solidFill>
                <a:highlight>
                  <a:srgbClr val="F8F9FA"/>
                </a:highlight>
              </a:rPr>
              <a:t> a Sprint </a:t>
            </a:r>
            <a:r>
              <a:rPr lang="tr-TR" sz="1200" dirty="0" err="1">
                <a:solidFill>
                  <a:srgbClr val="202124"/>
                </a:solidFill>
                <a:highlight>
                  <a:srgbClr val="F8F9FA"/>
                </a:highlight>
              </a:rPr>
              <a:t>and</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Product </a:t>
            </a:r>
            <a:r>
              <a:rPr lang="tr-TR" sz="1200" dirty="0" err="1">
                <a:solidFill>
                  <a:srgbClr val="202124"/>
                </a:solidFill>
                <a:highlight>
                  <a:srgbClr val="F8F9FA"/>
                </a:highlight>
              </a:rPr>
              <a:t>Parts</a:t>
            </a:r>
            <a:r>
              <a:rPr lang="tr-TR" sz="1200" dirty="0">
                <a:solidFill>
                  <a:srgbClr val="202124"/>
                </a:solidFill>
                <a:highlight>
                  <a:srgbClr val="F8F9FA"/>
                </a:highlight>
              </a:rPr>
              <a:t> of </a:t>
            </a:r>
            <a:r>
              <a:rPr lang="tr-TR" sz="1200" dirty="0" err="1">
                <a:solidFill>
                  <a:srgbClr val="202124"/>
                </a:solidFill>
                <a:highlight>
                  <a:srgbClr val="F8F9FA"/>
                </a:highlight>
              </a:rPr>
              <a:t>all</a:t>
            </a:r>
            <a:r>
              <a:rPr lang="tr-TR" sz="1200" dirty="0">
                <a:solidFill>
                  <a:srgbClr val="202124"/>
                </a:solidFill>
                <a:highlight>
                  <a:srgbClr val="F8F9FA"/>
                </a:highlight>
              </a:rPr>
              <a:t> </a:t>
            </a:r>
            <a:r>
              <a:rPr lang="tr-TR" sz="1200" dirty="0" err="1">
                <a:solidFill>
                  <a:srgbClr val="202124"/>
                </a:solidFill>
                <a:highlight>
                  <a:srgbClr val="F8F9FA"/>
                </a:highlight>
              </a:rPr>
              <a:t>past</a:t>
            </a:r>
            <a:r>
              <a:rPr lang="tr-TR" sz="1200" dirty="0">
                <a:solidFill>
                  <a:srgbClr val="202124"/>
                </a:solidFill>
                <a:highlight>
                  <a:srgbClr val="F8F9FA"/>
                </a:highlight>
              </a:rPr>
              <a:t> </a:t>
            </a:r>
            <a:r>
              <a:rPr lang="tr-TR" sz="1200" dirty="0" err="1">
                <a:solidFill>
                  <a:srgbClr val="202124"/>
                </a:solidFill>
                <a:highlight>
                  <a:srgbClr val="F8F9FA"/>
                </a:highlight>
              </a:rPr>
              <a:t>Sprints</a:t>
            </a:r>
            <a:r>
              <a:rPr lang="tr-TR" sz="1200" dirty="0">
                <a:solidFill>
                  <a:srgbClr val="202124"/>
                </a:solidFill>
                <a:highlight>
                  <a:srgbClr val="F8F9FA"/>
                </a:highlight>
              </a:rPr>
              <a:t>. </a:t>
            </a: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dirty="0">
                <a:solidFill>
                  <a:srgbClr val="202124"/>
                </a:solidFill>
                <a:highlight>
                  <a:srgbClr val="F8F9FA"/>
                </a:highlight>
              </a:rPr>
              <a:t>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end</a:t>
            </a:r>
            <a:r>
              <a:rPr lang="tr-TR" sz="1200" dirty="0">
                <a:solidFill>
                  <a:srgbClr val="202124"/>
                </a:solidFill>
                <a:highlight>
                  <a:srgbClr val="F8F9FA"/>
                </a:highlight>
              </a:rPr>
              <a:t> of </a:t>
            </a:r>
            <a:r>
              <a:rPr lang="tr-TR" sz="1200" dirty="0" err="1">
                <a:solidFill>
                  <a:srgbClr val="202124"/>
                </a:solidFill>
                <a:highlight>
                  <a:srgbClr val="F8F9FA"/>
                </a:highlight>
              </a:rPr>
              <a:t>the</a:t>
            </a:r>
            <a:r>
              <a:rPr lang="tr-TR" sz="1200" dirty="0">
                <a:solidFill>
                  <a:srgbClr val="202124"/>
                </a:solidFill>
                <a:highlight>
                  <a:srgbClr val="F8F9FA"/>
                </a:highlight>
              </a:rPr>
              <a:t> Sprint,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new</a:t>
            </a:r>
            <a:r>
              <a:rPr lang="tr-TR" sz="1200" dirty="0">
                <a:solidFill>
                  <a:srgbClr val="202124"/>
                </a:solidFill>
                <a:highlight>
                  <a:srgbClr val="F8F9FA"/>
                </a:highlight>
              </a:rPr>
              <a:t> </a:t>
            </a:r>
            <a:r>
              <a:rPr lang="tr-TR" sz="1200" dirty="0" err="1">
                <a:solidFill>
                  <a:srgbClr val="202124"/>
                </a:solidFill>
                <a:highlight>
                  <a:srgbClr val="F8F9FA"/>
                </a:highlight>
              </a:rPr>
              <a:t>Increment</a:t>
            </a:r>
            <a:r>
              <a:rPr lang="tr-TR" sz="1200" dirty="0">
                <a:solidFill>
                  <a:srgbClr val="202124"/>
                </a:solidFill>
                <a:highlight>
                  <a:srgbClr val="F8F9FA"/>
                </a:highlight>
              </a:rPr>
              <a:t> </a:t>
            </a:r>
            <a:r>
              <a:rPr lang="tr-TR" sz="1200" dirty="0" err="1">
                <a:solidFill>
                  <a:srgbClr val="202124"/>
                </a:solidFill>
                <a:highlight>
                  <a:srgbClr val="F8F9FA"/>
                </a:highlight>
              </a:rPr>
              <a:t>must</a:t>
            </a:r>
            <a:r>
              <a:rPr lang="tr-TR" sz="1200" dirty="0">
                <a:solidFill>
                  <a:srgbClr val="202124"/>
                </a:solidFill>
                <a:highlight>
                  <a:srgbClr val="F8F9FA"/>
                </a:highlight>
              </a:rPr>
              <a:t> be "Done", </a:t>
            </a:r>
            <a:r>
              <a:rPr lang="tr-TR" sz="1200" dirty="0" err="1">
                <a:solidFill>
                  <a:srgbClr val="202124"/>
                </a:solidFill>
                <a:highlight>
                  <a:srgbClr val="F8F9FA"/>
                </a:highlight>
              </a:rPr>
              <a:t>meaning</a:t>
            </a:r>
            <a:r>
              <a:rPr lang="tr-TR" sz="1200" dirty="0">
                <a:solidFill>
                  <a:srgbClr val="202124"/>
                </a:solidFill>
                <a:highlight>
                  <a:srgbClr val="F8F9FA"/>
                </a:highlight>
              </a:rPr>
              <a:t> it </a:t>
            </a:r>
            <a:r>
              <a:rPr lang="tr-TR" sz="1200" dirty="0" err="1">
                <a:solidFill>
                  <a:srgbClr val="202124"/>
                </a:solidFill>
                <a:highlight>
                  <a:srgbClr val="F8F9FA"/>
                </a:highlight>
              </a:rPr>
              <a:t>must</a:t>
            </a:r>
            <a:r>
              <a:rPr lang="tr-TR" sz="1200" dirty="0">
                <a:solidFill>
                  <a:srgbClr val="202124"/>
                </a:solidFill>
                <a:highlight>
                  <a:srgbClr val="F8F9FA"/>
                </a:highlight>
              </a:rPr>
              <a:t> be </a:t>
            </a:r>
            <a:r>
              <a:rPr lang="tr-TR" sz="1200" dirty="0" err="1">
                <a:solidFill>
                  <a:srgbClr val="202124"/>
                </a:solidFill>
                <a:highlight>
                  <a:srgbClr val="F8F9FA"/>
                </a:highlight>
              </a:rPr>
              <a:t>available</a:t>
            </a:r>
            <a:r>
              <a:rPr lang="tr-TR" sz="1200" dirty="0">
                <a:solidFill>
                  <a:srgbClr val="202124"/>
                </a:solidFill>
                <a:highlight>
                  <a:srgbClr val="F8F9FA"/>
                </a:highlight>
              </a:rPr>
              <a:t> </a:t>
            </a:r>
            <a:r>
              <a:rPr lang="tr-TR" sz="1200" dirty="0" err="1">
                <a:solidFill>
                  <a:srgbClr val="202124"/>
                </a:solidFill>
                <a:highlight>
                  <a:srgbClr val="F8F9FA"/>
                </a:highlight>
              </a:rPr>
              <a:t>and</a:t>
            </a:r>
            <a:r>
              <a:rPr lang="tr-TR" sz="1200" dirty="0">
                <a:solidFill>
                  <a:srgbClr val="202124"/>
                </a:solidFill>
                <a:highlight>
                  <a:srgbClr val="F8F9FA"/>
                </a:highlight>
              </a:rPr>
              <a:t> </a:t>
            </a:r>
            <a:r>
              <a:rPr lang="tr-TR" sz="1200" dirty="0" err="1">
                <a:solidFill>
                  <a:srgbClr val="202124"/>
                </a:solidFill>
                <a:highlight>
                  <a:srgbClr val="F8F9FA"/>
                </a:highlight>
              </a:rPr>
              <a:t>meet</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Scrum </a:t>
            </a:r>
            <a:r>
              <a:rPr lang="tr-TR" sz="1200" dirty="0" err="1">
                <a:solidFill>
                  <a:srgbClr val="202124"/>
                </a:solidFill>
                <a:highlight>
                  <a:srgbClr val="F8F9FA"/>
                </a:highlight>
              </a:rPr>
              <a:t>Team's</a:t>
            </a:r>
            <a:r>
              <a:rPr lang="tr-TR" sz="1200" dirty="0">
                <a:solidFill>
                  <a:srgbClr val="202124"/>
                </a:solidFill>
                <a:highlight>
                  <a:srgbClr val="F8F9FA"/>
                </a:highlight>
              </a:rPr>
              <a:t> </a:t>
            </a:r>
            <a:r>
              <a:rPr lang="tr-TR" sz="1200" dirty="0" err="1">
                <a:solidFill>
                  <a:srgbClr val="202124"/>
                </a:solidFill>
                <a:highlight>
                  <a:srgbClr val="F8F9FA"/>
                </a:highlight>
              </a:rPr>
              <a:t>definition</a:t>
            </a:r>
            <a:r>
              <a:rPr lang="tr-TR" sz="1200" dirty="0">
                <a:solidFill>
                  <a:srgbClr val="202124"/>
                </a:solidFill>
                <a:highlight>
                  <a:srgbClr val="F8F9FA"/>
                </a:highlight>
              </a:rPr>
              <a:t> of "Done".</a:t>
            </a:r>
            <a:endParaRPr sz="12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Increment</a:t>
            </a:r>
            <a:r>
              <a:rPr lang="tr-TR" sz="1200" dirty="0">
                <a:solidFill>
                  <a:srgbClr val="202124"/>
                </a:solidFill>
                <a:highlight>
                  <a:srgbClr val="F8F9FA"/>
                </a:highlight>
              </a:rPr>
              <a:t> is a step </a:t>
            </a:r>
            <a:r>
              <a:rPr lang="tr-TR" sz="1200" dirty="0" err="1">
                <a:solidFill>
                  <a:srgbClr val="202124"/>
                </a:solidFill>
                <a:highlight>
                  <a:srgbClr val="F8F9FA"/>
                </a:highlight>
              </a:rPr>
              <a:t>towards</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vision</a:t>
            </a:r>
            <a:r>
              <a:rPr lang="tr-TR" sz="1200" dirty="0">
                <a:solidFill>
                  <a:srgbClr val="202124"/>
                </a:solidFill>
                <a:highlight>
                  <a:srgbClr val="F8F9FA"/>
                </a:highlight>
              </a:rPr>
              <a:t> </a:t>
            </a:r>
            <a:r>
              <a:rPr lang="tr-TR" sz="1200" dirty="0" err="1">
                <a:solidFill>
                  <a:srgbClr val="202124"/>
                </a:solidFill>
                <a:highlight>
                  <a:srgbClr val="F8F9FA"/>
                </a:highlight>
              </a:rPr>
              <a:t>or</a:t>
            </a:r>
            <a:r>
              <a:rPr lang="tr-TR" sz="1200" dirty="0">
                <a:solidFill>
                  <a:srgbClr val="202124"/>
                </a:solidFill>
                <a:highlight>
                  <a:srgbClr val="F8F9FA"/>
                </a:highlight>
              </a:rPr>
              <a:t> </a:t>
            </a:r>
            <a:r>
              <a:rPr lang="tr-TR" sz="1200" dirty="0" err="1">
                <a:solidFill>
                  <a:srgbClr val="202124"/>
                </a:solidFill>
                <a:highlight>
                  <a:srgbClr val="F8F9FA"/>
                </a:highlight>
              </a:rPr>
              <a:t>goal</a:t>
            </a:r>
            <a:r>
              <a:rPr lang="tr-TR" sz="1200" dirty="0">
                <a:solidFill>
                  <a:srgbClr val="202124"/>
                </a:solidFill>
                <a:highlight>
                  <a:srgbClr val="F8F9FA"/>
                </a:highlight>
              </a:rPr>
              <a:t>. </a:t>
            </a:r>
          </a:p>
          <a:p>
            <a:pPr marL="0" marR="38100" lvl="0" indent="0" algn="l" rtl="0">
              <a:lnSpc>
                <a:spcPct val="128571"/>
              </a:lnSpc>
              <a:spcBef>
                <a:spcPts val="0"/>
              </a:spcBef>
              <a:spcAft>
                <a:spcPts val="0"/>
              </a:spcAft>
              <a:buClr>
                <a:schemeClr val="dk1"/>
              </a:buClr>
              <a:buSzPts val="1100"/>
              <a:buFont typeface="Arial"/>
              <a:buNone/>
            </a:pPr>
            <a:r>
              <a:rPr lang="tr-TR" sz="1200" dirty="0" err="1">
                <a:solidFill>
                  <a:srgbClr val="202124"/>
                </a:solidFill>
                <a:highlight>
                  <a:srgbClr val="F8F9FA"/>
                </a:highlight>
              </a:rPr>
              <a:t>Whether</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Product </a:t>
            </a:r>
            <a:r>
              <a:rPr lang="tr-TR" sz="1200" dirty="0" err="1">
                <a:solidFill>
                  <a:srgbClr val="202124"/>
                </a:solidFill>
                <a:highlight>
                  <a:srgbClr val="F8F9FA"/>
                </a:highlight>
              </a:rPr>
              <a:t>Owner</a:t>
            </a:r>
            <a:r>
              <a:rPr lang="tr-TR" sz="1200" dirty="0">
                <a:solidFill>
                  <a:srgbClr val="202124"/>
                </a:solidFill>
                <a:highlight>
                  <a:srgbClr val="F8F9FA"/>
                </a:highlight>
              </a:rPr>
              <a:t> </a:t>
            </a:r>
            <a:r>
              <a:rPr lang="tr-TR" sz="1200" dirty="0" err="1">
                <a:solidFill>
                  <a:srgbClr val="202124"/>
                </a:solidFill>
                <a:highlight>
                  <a:srgbClr val="F8F9FA"/>
                </a:highlight>
              </a:rPr>
              <a:t>decides</a:t>
            </a:r>
            <a:r>
              <a:rPr lang="tr-TR" sz="1200" dirty="0">
                <a:solidFill>
                  <a:srgbClr val="202124"/>
                </a:solidFill>
                <a:highlight>
                  <a:srgbClr val="F8F9FA"/>
                </a:highlight>
              </a:rPr>
              <a:t> </a:t>
            </a:r>
            <a:r>
              <a:rPr lang="tr-TR" sz="1200" dirty="0" err="1">
                <a:solidFill>
                  <a:srgbClr val="202124"/>
                </a:solidFill>
                <a:highlight>
                  <a:srgbClr val="F8F9FA"/>
                </a:highlight>
              </a:rPr>
              <a:t>to</a:t>
            </a:r>
            <a:r>
              <a:rPr lang="tr-TR" sz="1200" dirty="0">
                <a:solidFill>
                  <a:srgbClr val="202124"/>
                </a:solidFill>
                <a:highlight>
                  <a:srgbClr val="F8F9FA"/>
                </a:highlight>
              </a:rPr>
              <a:t> </a:t>
            </a:r>
            <a:r>
              <a:rPr lang="tr-TR" sz="1200" dirty="0" err="1">
                <a:solidFill>
                  <a:srgbClr val="202124"/>
                </a:solidFill>
                <a:highlight>
                  <a:srgbClr val="F8F9FA"/>
                </a:highlight>
              </a:rPr>
              <a:t>release</a:t>
            </a:r>
            <a:r>
              <a:rPr lang="tr-TR" sz="1200" dirty="0">
                <a:solidFill>
                  <a:srgbClr val="202124"/>
                </a:solidFill>
                <a:highlight>
                  <a:srgbClr val="F8F9FA"/>
                </a:highlight>
              </a:rPr>
              <a:t> - it </a:t>
            </a:r>
            <a:r>
              <a:rPr lang="tr-TR" sz="1200" dirty="0" err="1">
                <a:solidFill>
                  <a:srgbClr val="202124"/>
                </a:solidFill>
                <a:highlight>
                  <a:srgbClr val="F8F9FA"/>
                </a:highlight>
              </a:rPr>
              <a:t>must</a:t>
            </a:r>
            <a:r>
              <a:rPr lang="tr-TR" sz="1200" dirty="0">
                <a:solidFill>
                  <a:srgbClr val="202124"/>
                </a:solidFill>
                <a:highlight>
                  <a:srgbClr val="F8F9FA"/>
                </a:highlight>
              </a:rPr>
              <a:t> be in a </a:t>
            </a:r>
            <a:r>
              <a:rPr lang="tr-TR" sz="1200" dirty="0" err="1">
                <a:solidFill>
                  <a:srgbClr val="202124"/>
                </a:solidFill>
                <a:highlight>
                  <a:srgbClr val="F8F9FA"/>
                </a:highlight>
              </a:rPr>
              <a:t>usable</a:t>
            </a:r>
            <a:r>
              <a:rPr lang="tr-TR" sz="1200" dirty="0">
                <a:solidFill>
                  <a:srgbClr val="202124"/>
                </a:solidFill>
                <a:highlight>
                  <a:srgbClr val="F8F9FA"/>
                </a:highlight>
              </a:rPr>
              <a:t> </a:t>
            </a:r>
            <a:r>
              <a:rPr lang="tr-TR" sz="1200" dirty="0" err="1">
                <a:solidFill>
                  <a:srgbClr val="202124"/>
                </a:solidFill>
                <a:highlight>
                  <a:srgbClr val="F8F9FA"/>
                </a:highlight>
              </a:rPr>
              <a:t>state</a:t>
            </a:r>
            <a:r>
              <a:rPr lang="tr-TR" sz="1200" dirty="0">
                <a:solidFill>
                  <a:srgbClr val="202124"/>
                </a:solidFill>
                <a:highlight>
                  <a:srgbClr val="F8F9FA"/>
                </a:highlight>
              </a:rPr>
              <a:t>.</a:t>
            </a:r>
          </a:p>
          <a:p>
            <a:pPr marL="0" marR="38100" lvl="0" indent="0" algn="l" rtl="0">
              <a:lnSpc>
                <a:spcPct val="128571"/>
              </a:lnSpc>
              <a:spcBef>
                <a:spcPts val="0"/>
              </a:spcBef>
              <a:spcAft>
                <a:spcPts val="0"/>
              </a:spcAft>
              <a:buClr>
                <a:schemeClr val="dk1"/>
              </a:buClr>
              <a:buSzPts val="1100"/>
              <a:buFont typeface="Arial"/>
              <a:buNone/>
            </a:pPr>
            <a:endParaRPr lang="tr-TR" sz="1200" dirty="0">
              <a:solidFill>
                <a:srgbClr val="202124"/>
              </a:solidFill>
              <a:highlight>
                <a:srgbClr val="F8F9FA"/>
              </a:highlight>
            </a:endParaRPr>
          </a:p>
          <a:p>
            <a:pPr marL="0" lvl="0" indent="0" algn="l" rtl="0">
              <a:lnSpc>
                <a:spcPct val="100000"/>
              </a:lnSpc>
              <a:spcBef>
                <a:spcPts val="0"/>
              </a:spcBef>
              <a:spcAft>
                <a:spcPts val="0"/>
              </a:spcAft>
              <a:buSzPts val="1400"/>
              <a:buNone/>
            </a:pPr>
            <a:endParaRPr lang="en-US" sz="1600" dirty="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en-US" sz="1200" dirty="0">
                <a:solidFill>
                  <a:srgbClr val="666666"/>
                </a:solidFill>
                <a:highlight>
                  <a:schemeClr val="lt1"/>
                </a:highlight>
              </a:rPr>
              <a:t>Let us take a simple real-life example to understand this term.</a:t>
            </a:r>
          </a:p>
          <a:p>
            <a:pPr marL="0" lvl="0" indent="0" algn="l" rtl="0">
              <a:lnSpc>
                <a:spcPct val="115000"/>
              </a:lnSpc>
              <a:spcBef>
                <a:spcPts val="0"/>
              </a:spcBef>
              <a:spcAft>
                <a:spcPts val="0"/>
              </a:spcAft>
              <a:buClr>
                <a:schemeClr val="dk1"/>
              </a:buClr>
              <a:buSzPts val="1100"/>
              <a:buFont typeface="Arial"/>
              <a:buNone/>
            </a:pPr>
            <a:r>
              <a:rPr lang="en-US" sz="1200" dirty="0">
                <a:solidFill>
                  <a:srgbClr val="666666"/>
                </a:solidFill>
                <a:highlight>
                  <a:schemeClr val="lt1"/>
                </a:highlight>
              </a:rPr>
              <a:t>Let us say you want to decorate your house</a:t>
            </a:r>
          </a:p>
          <a:p>
            <a:pPr marL="0" lvl="0" indent="0" algn="l" rtl="0">
              <a:lnSpc>
                <a:spcPct val="115000"/>
              </a:lnSpc>
              <a:spcBef>
                <a:spcPts val="0"/>
              </a:spcBef>
              <a:spcAft>
                <a:spcPts val="0"/>
              </a:spcAft>
              <a:buClr>
                <a:schemeClr val="dk1"/>
              </a:buClr>
              <a:buSzPts val="1100"/>
              <a:buFont typeface="Arial"/>
              <a:buNone/>
            </a:pPr>
            <a:r>
              <a:rPr lang="en-US" sz="1200" dirty="0">
                <a:solidFill>
                  <a:srgbClr val="666666"/>
                </a:solidFill>
                <a:highlight>
                  <a:schemeClr val="lt1"/>
                </a:highlight>
              </a:rPr>
              <a:t>You want to change the tiles and  the painting of your house.</a:t>
            </a:r>
          </a:p>
          <a:p>
            <a:pPr marL="457200" lvl="0" indent="0" algn="l" rtl="0">
              <a:lnSpc>
                <a:spcPct val="185714"/>
              </a:lnSpc>
              <a:spcBef>
                <a:spcPts val="0"/>
              </a:spcBef>
              <a:spcAft>
                <a:spcPts val="0"/>
              </a:spcAft>
              <a:buClr>
                <a:schemeClr val="dk1"/>
              </a:buClr>
              <a:buSzPts val="1100"/>
              <a:buFont typeface="Arial"/>
              <a:buNone/>
            </a:pPr>
            <a:r>
              <a:rPr lang="en-US" sz="1200" dirty="0">
                <a:solidFill>
                  <a:srgbClr val="666666"/>
                </a:solidFill>
                <a:highlight>
                  <a:schemeClr val="lt1"/>
                </a:highlight>
              </a:rPr>
              <a:t>Decorator  could complete one room in one week then another in one week, then the kitchen and finally the living room.</a:t>
            </a:r>
          </a:p>
          <a:p>
            <a:pPr marL="457200" lvl="0" indent="0" algn="l" rtl="0">
              <a:lnSpc>
                <a:spcPct val="185714"/>
              </a:lnSpc>
              <a:spcBef>
                <a:spcPts val="0"/>
              </a:spcBef>
              <a:spcAft>
                <a:spcPts val="0"/>
              </a:spcAft>
              <a:buSzPts val="1100"/>
              <a:buNone/>
            </a:pPr>
            <a:r>
              <a:rPr lang="en-US" sz="1200" dirty="0">
                <a:solidFill>
                  <a:srgbClr val="666666"/>
                </a:solidFill>
                <a:highlight>
                  <a:schemeClr val="lt1"/>
                </a:highlight>
              </a:rPr>
              <a:t>When one room finishes at the end of the week you can see the result.</a:t>
            </a:r>
          </a:p>
          <a:p>
            <a:pPr marL="457200" lvl="0" indent="0" algn="l" rtl="0">
              <a:lnSpc>
                <a:spcPct val="185714"/>
              </a:lnSpc>
              <a:spcBef>
                <a:spcPts val="0"/>
              </a:spcBef>
              <a:spcAft>
                <a:spcPts val="0"/>
              </a:spcAft>
              <a:buClr>
                <a:schemeClr val="dk1"/>
              </a:buClr>
              <a:buSzPts val="1100"/>
              <a:buFont typeface="Arial"/>
              <a:buNone/>
            </a:pPr>
            <a:r>
              <a:rPr lang="en-US" sz="1200" dirty="0">
                <a:solidFill>
                  <a:srgbClr val="666666"/>
                </a:solidFill>
                <a:highlight>
                  <a:schemeClr val="lt1"/>
                </a:highlight>
              </a:rPr>
              <a:t>First week increment is one room and second week increment is small room and kitchen</a:t>
            </a:r>
          </a:p>
          <a:p>
            <a:pPr marL="0" lvl="0" indent="0" algn="l" rtl="0">
              <a:lnSpc>
                <a:spcPct val="115000"/>
              </a:lnSpc>
              <a:spcBef>
                <a:spcPts val="0"/>
              </a:spcBef>
              <a:spcAft>
                <a:spcPts val="0"/>
              </a:spcAft>
              <a:buSzPts val="1100"/>
              <a:buNone/>
            </a:pPr>
            <a:r>
              <a:rPr lang="en-US" sz="1200" dirty="0">
                <a:solidFill>
                  <a:srgbClr val="666666"/>
                </a:solidFill>
                <a:highlight>
                  <a:schemeClr val="lt1"/>
                </a:highlight>
              </a:rPr>
              <a:t>Every week you could get incremental value of the product. </a:t>
            </a:r>
          </a:p>
          <a:p>
            <a:pPr marL="0" lvl="0" indent="0" algn="l" rtl="0">
              <a:lnSpc>
                <a:spcPct val="115000"/>
              </a:lnSpc>
              <a:spcBef>
                <a:spcPts val="0"/>
              </a:spcBef>
              <a:spcAft>
                <a:spcPts val="0"/>
              </a:spcAft>
              <a:buClr>
                <a:schemeClr val="dk1"/>
              </a:buClr>
              <a:buSzPts val="1100"/>
              <a:buFont typeface="Arial"/>
              <a:buNone/>
            </a:pPr>
            <a:r>
              <a:rPr lang="en-US" sz="1200" dirty="0">
                <a:solidFill>
                  <a:srgbClr val="666666"/>
                </a:solidFill>
                <a:highlight>
                  <a:schemeClr val="lt1"/>
                </a:highlight>
              </a:rPr>
              <a:t>And at the end, the whole house is the  increment </a:t>
            </a:r>
            <a:endParaRPr lang="en-US" sz="1600" dirty="0">
              <a:solidFill>
                <a:srgbClr val="202124"/>
              </a:solidFill>
              <a:highlight>
                <a:srgbClr val="F8F9FA"/>
              </a:highlight>
            </a:endParaRPr>
          </a:p>
          <a:p>
            <a:pPr marL="0" lvl="0" indent="0" algn="l" rtl="0">
              <a:lnSpc>
                <a:spcPct val="100000"/>
              </a:lnSpc>
              <a:spcBef>
                <a:spcPts val="0"/>
              </a:spcBef>
              <a:spcAft>
                <a:spcPts val="0"/>
              </a:spcAft>
              <a:buSzPts val="1400"/>
              <a:buNone/>
            </a:pPr>
            <a:r>
              <a:rPr lang="en-US" sz="1600" dirty="0">
                <a:solidFill>
                  <a:srgbClr val="202124"/>
                </a:solidFill>
                <a:highlight>
                  <a:srgbClr val="F8F9FA"/>
                </a:highlight>
              </a:rPr>
              <a:t>At the end of the Sprint, a new Increment must be "Done",  </a:t>
            </a:r>
          </a:p>
          <a:p>
            <a:pPr marL="0" marR="38100" lvl="0" indent="0" algn="l" rtl="0">
              <a:lnSpc>
                <a:spcPct val="128571"/>
              </a:lnSpc>
              <a:spcBef>
                <a:spcPts val="0"/>
              </a:spcBef>
              <a:spcAft>
                <a:spcPts val="0"/>
              </a:spcAft>
              <a:buClr>
                <a:schemeClr val="dk1"/>
              </a:buClr>
              <a:buSzPts val="1100"/>
              <a:buFont typeface="Arial"/>
              <a:buNone/>
            </a:pP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17302c565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117302c5651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İş, Bitti Tanımını karşılamadığı sürece Artım olarak kabul edilemez.</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Bitti tanımı, ürün için kalite ölçütleridir.</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Kısaca yapılan tanım, kalite önlemleri için kontrol listesidir.</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örneğin:</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Bir Kullanıcı Hikayesi için:</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Birim testleri geçti</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Kod incelendi</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Kabul kriterleri karşılandı</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Fonksiyonel testler geçti</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İşlevsel olmayan gereksinimler karşılandı</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Bunların hepsi tamamsa bitti diyebiliriz.</a:t>
            </a:r>
          </a:p>
          <a:p>
            <a:pPr marL="0" lvl="0" indent="0" algn="l" rtl="0">
              <a:lnSpc>
                <a:spcPct val="115000"/>
              </a:lnSpc>
              <a:spcBef>
                <a:spcPts val="0"/>
              </a:spcBef>
              <a:spcAft>
                <a:spcPts val="0"/>
              </a:spcAft>
              <a:buSzPts val="1100"/>
              <a:buNone/>
            </a:pPr>
            <a:r>
              <a:rPr lang="tr-TR" sz="1350" dirty="0">
                <a:solidFill>
                  <a:srgbClr val="415970"/>
                </a:solidFill>
                <a:highlight>
                  <a:srgbClr val="FFFFFF"/>
                </a:highlight>
                <a:latin typeface="Raleway"/>
                <a:ea typeface="Raleway"/>
                <a:cs typeface="Raleway"/>
                <a:sym typeface="Raleway"/>
              </a:rPr>
              <a:t>bu bir kontrol listesi gibidir</a:t>
            </a:r>
          </a:p>
          <a:p>
            <a:pPr marL="0" lvl="0" indent="0" algn="l" rtl="0">
              <a:lnSpc>
                <a:spcPct val="115000"/>
              </a:lnSpc>
              <a:spcBef>
                <a:spcPts val="0"/>
              </a:spcBef>
              <a:spcAft>
                <a:spcPts val="0"/>
              </a:spcAft>
              <a:buSzPts val="1100"/>
              <a:buNone/>
            </a:pPr>
            <a:endParaRPr lang="tr-TR" sz="1350" dirty="0">
              <a:solidFill>
                <a:srgbClr val="415970"/>
              </a:solidFill>
              <a:highlight>
                <a:srgbClr val="FFFFFF"/>
              </a:highlight>
              <a:latin typeface="Raleway"/>
              <a:ea typeface="Raleway"/>
              <a:cs typeface="Raleway"/>
              <a:sym typeface="Raleway"/>
            </a:endParaRPr>
          </a:p>
          <a:p>
            <a:pPr marL="0" lvl="0" indent="0" algn="l" rtl="0">
              <a:lnSpc>
                <a:spcPct val="115000"/>
              </a:lnSpc>
              <a:spcBef>
                <a:spcPts val="0"/>
              </a:spcBef>
              <a:spcAft>
                <a:spcPts val="0"/>
              </a:spcAft>
              <a:buSzPts val="1100"/>
              <a:buNone/>
            </a:pPr>
            <a:r>
              <a:rPr lang="tr-TR" sz="1350" dirty="0" err="1">
                <a:solidFill>
                  <a:srgbClr val="415970"/>
                </a:solidFill>
                <a:highlight>
                  <a:srgbClr val="FFFFFF"/>
                </a:highlight>
                <a:latin typeface="Raleway"/>
                <a:ea typeface="Raleway"/>
                <a:cs typeface="Raleway"/>
                <a:sym typeface="Raleway"/>
              </a:rPr>
              <a:t>Work</a:t>
            </a:r>
            <a:r>
              <a:rPr lang="tr-TR" sz="1350" dirty="0">
                <a:solidFill>
                  <a:srgbClr val="415970"/>
                </a:solidFill>
                <a:highlight>
                  <a:srgbClr val="FFFFFF"/>
                </a:highlight>
                <a:latin typeface="Raleway"/>
                <a:ea typeface="Raleway"/>
                <a:cs typeface="Raleway"/>
                <a:sym typeface="Raleway"/>
              </a:rPr>
              <a:t> </a:t>
            </a:r>
            <a:r>
              <a:rPr lang="tr-TR" sz="1350" dirty="0" err="1">
                <a:solidFill>
                  <a:srgbClr val="415970"/>
                </a:solidFill>
                <a:highlight>
                  <a:srgbClr val="FFFFFF"/>
                </a:highlight>
                <a:latin typeface="Raleway"/>
                <a:ea typeface="Raleway"/>
                <a:cs typeface="Raleway"/>
                <a:sym typeface="Raleway"/>
              </a:rPr>
              <a:t>cannot</a:t>
            </a:r>
            <a:r>
              <a:rPr lang="tr-TR" sz="1350" dirty="0">
                <a:solidFill>
                  <a:srgbClr val="415970"/>
                </a:solidFill>
                <a:highlight>
                  <a:srgbClr val="FFFFFF"/>
                </a:highlight>
                <a:latin typeface="Raleway"/>
                <a:ea typeface="Raleway"/>
                <a:cs typeface="Raleway"/>
                <a:sym typeface="Raleway"/>
              </a:rPr>
              <a:t> be </a:t>
            </a:r>
            <a:r>
              <a:rPr lang="tr-TR" sz="1350" dirty="0" err="1">
                <a:solidFill>
                  <a:srgbClr val="415970"/>
                </a:solidFill>
                <a:highlight>
                  <a:srgbClr val="FFFFFF"/>
                </a:highlight>
                <a:latin typeface="Raleway"/>
                <a:ea typeface="Raleway"/>
                <a:cs typeface="Raleway"/>
                <a:sym typeface="Raleway"/>
              </a:rPr>
              <a:t>considered</a:t>
            </a:r>
            <a:r>
              <a:rPr lang="tr-TR" sz="1350" dirty="0">
                <a:solidFill>
                  <a:srgbClr val="415970"/>
                </a:solidFill>
                <a:highlight>
                  <a:srgbClr val="FFFFFF"/>
                </a:highlight>
                <a:latin typeface="Raleway"/>
                <a:ea typeface="Raleway"/>
                <a:cs typeface="Raleway"/>
                <a:sym typeface="Raleway"/>
              </a:rPr>
              <a:t> as </a:t>
            </a:r>
            <a:r>
              <a:rPr lang="tr-TR" sz="1350" dirty="0" err="1">
                <a:solidFill>
                  <a:srgbClr val="415970"/>
                </a:solidFill>
                <a:highlight>
                  <a:srgbClr val="FFFFFF"/>
                </a:highlight>
                <a:latin typeface="Raleway"/>
                <a:ea typeface="Raleway"/>
                <a:cs typeface="Raleway"/>
                <a:sym typeface="Raleway"/>
              </a:rPr>
              <a:t>Increment</a:t>
            </a:r>
            <a:r>
              <a:rPr lang="tr-TR" sz="1350" dirty="0">
                <a:solidFill>
                  <a:srgbClr val="415970"/>
                </a:solidFill>
                <a:highlight>
                  <a:srgbClr val="FFFFFF"/>
                </a:highlight>
                <a:latin typeface="Raleway"/>
                <a:ea typeface="Raleway"/>
                <a:cs typeface="Raleway"/>
                <a:sym typeface="Raleway"/>
              </a:rPr>
              <a:t> </a:t>
            </a:r>
            <a:r>
              <a:rPr lang="tr-TR" sz="1350" dirty="0" err="1">
                <a:solidFill>
                  <a:srgbClr val="415970"/>
                </a:solidFill>
                <a:highlight>
                  <a:srgbClr val="FFFFFF"/>
                </a:highlight>
                <a:latin typeface="Raleway"/>
                <a:ea typeface="Raleway"/>
                <a:cs typeface="Raleway"/>
                <a:sym typeface="Raleway"/>
              </a:rPr>
              <a:t>unless</a:t>
            </a:r>
            <a:r>
              <a:rPr lang="tr-TR" sz="1350" dirty="0">
                <a:solidFill>
                  <a:srgbClr val="415970"/>
                </a:solidFill>
                <a:highlight>
                  <a:srgbClr val="FFFFFF"/>
                </a:highlight>
                <a:latin typeface="Raleway"/>
                <a:ea typeface="Raleway"/>
                <a:cs typeface="Raleway"/>
                <a:sym typeface="Raleway"/>
              </a:rPr>
              <a:t> it </a:t>
            </a:r>
            <a:r>
              <a:rPr lang="tr-TR" sz="1350" dirty="0" err="1">
                <a:solidFill>
                  <a:srgbClr val="415970"/>
                </a:solidFill>
                <a:highlight>
                  <a:srgbClr val="FFFFFF"/>
                </a:highlight>
                <a:latin typeface="Raleway"/>
                <a:ea typeface="Raleway"/>
                <a:cs typeface="Raleway"/>
                <a:sym typeface="Raleway"/>
              </a:rPr>
              <a:t>meets</a:t>
            </a:r>
            <a:r>
              <a:rPr lang="tr-TR" sz="1350" dirty="0">
                <a:solidFill>
                  <a:srgbClr val="415970"/>
                </a:solidFill>
                <a:highlight>
                  <a:srgbClr val="FFFFFF"/>
                </a:highlight>
                <a:latin typeface="Raleway"/>
                <a:ea typeface="Raleway"/>
                <a:cs typeface="Raleway"/>
                <a:sym typeface="Raleway"/>
              </a:rPr>
              <a:t> </a:t>
            </a:r>
            <a:r>
              <a:rPr lang="tr-TR" sz="1350" dirty="0" err="1">
                <a:solidFill>
                  <a:srgbClr val="415970"/>
                </a:solidFill>
                <a:highlight>
                  <a:srgbClr val="FFFFFF"/>
                </a:highlight>
                <a:latin typeface="Raleway"/>
                <a:ea typeface="Raleway"/>
                <a:cs typeface="Raleway"/>
                <a:sym typeface="Raleway"/>
              </a:rPr>
              <a:t>the</a:t>
            </a:r>
            <a:r>
              <a:rPr lang="tr-TR" sz="1350" dirty="0">
                <a:solidFill>
                  <a:srgbClr val="415970"/>
                </a:solidFill>
                <a:highlight>
                  <a:srgbClr val="FFFFFF"/>
                </a:highlight>
                <a:latin typeface="Raleway"/>
                <a:ea typeface="Raleway"/>
                <a:cs typeface="Raleway"/>
                <a:sym typeface="Raleway"/>
              </a:rPr>
              <a:t> Definition of Done.</a:t>
            </a:r>
            <a:endParaRPr sz="1350" dirty="0">
              <a:solidFill>
                <a:srgbClr val="415970"/>
              </a:solidFill>
              <a:highlight>
                <a:srgbClr val="FFFFFF"/>
              </a:highlight>
              <a:latin typeface="Raleway"/>
              <a:ea typeface="Raleway"/>
              <a:cs typeface="Raleway"/>
              <a:sym typeface="Raleway"/>
            </a:endParaRPr>
          </a:p>
          <a:p>
            <a:pPr marL="0" lvl="0" indent="0" algn="l" rtl="0">
              <a:lnSpc>
                <a:spcPct val="100000"/>
              </a:lnSpc>
              <a:spcBef>
                <a:spcPts val="1400"/>
              </a:spcBef>
              <a:spcAft>
                <a:spcPts val="0"/>
              </a:spcAft>
              <a:buSzPts val="1400"/>
              <a:buNone/>
            </a:pPr>
            <a:r>
              <a:rPr lang="tr-TR" sz="1350" dirty="0">
                <a:solidFill>
                  <a:srgbClr val="415970"/>
                </a:solidFill>
                <a:highlight>
                  <a:srgbClr val="FFFFFF"/>
                </a:highlight>
                <a:latin typeface="Raleway"/>
                <a:ea typeface="Raleway"/>
                <a:cs typeface="Raleway"/>
                <a:sym typeface="Raleway"/>
              </a:rPr>
              <a:t>Definition of Done is </a:t>
            </a:r>
            <a:r>
              <a:rPr lang="tr-TR" sz="1350" dirty="0" err="1">
                <a:solidFill>
                  <a:srgbClr val="415970"/>
                </a:solidFill>
                <a:highlight>
                  <a:srgbClr val="FFFFFF"/>
                </a:highlight>
                <a:latin typeface="Raleway"/>
                <a:ea typeface="Raleway"/>
                <a:cs typeface="Raleway"/>
                <a:sym typeface="Raleway"/>
              </a:rPr>
              <a:t>the</a:t>
            </a:r>
            <a:r>
              <a:rPr lang="tr-TR" sz="1350" dirty="0">
                <a:solidFill>
                  <a:srgbClr val="415970"/>
                </a:solidFill>
                <a:highlight>
                  <a:srgbClr val="FFFFFF"/>
                </a:highlight>
                <a:latin typeface="Raleway"/>
                <a:ea typeface="Raleway"/>
                <a:cs typeface="Raleway"/>
                <a:sym typeface="Raleway"/>
              </a:rPr>
              <a:t> </a:t>
            </a:r>
            <a:r>
              <a:rPr lang="tr-TR" sz="1350" dirty="0" err="1">
                <a:solidFill>
                  <a:srgbClr val="415970"/>
                </a:solidFill>
                <a:highlight>
                  <a:srgbClr val="FFFFFF"/>
                </a:highlight>
                <a:latin typeface="Raleway"/>
                <a:ea typeface="Raleway"/>
                <a:cs typeface="Raleway"/>
                <a:sym typeface="Raleway"/>
              </a:rPr>
              <a:t>the</a:t>
            </a:r>
            <a:r>
              <a:rPr lang="tr-TR" sz="1350" dirty="0">
                <a:solidFill>
                  <a:srgbClr val="415970"/>
                </a:solidFill>
                <a:highlight>
                  <a:srgbClr val="FFFFFF"/>
                </a:highlight>
                <a:latin typeface="Raleway"/>
                <a:ea typeface="Raleway"/>
                <a:cs typeface="Raleway"/>
                <a:sym typeface="Raleway"/>
              </a:rPr>
              <a:t> </a:t>
            </a:r>
            <a:r>
              <a:rPr lang="tr-TR" sz="1350" dirty="0" err="1">
                <a:solidFill>
                  <a:srgbClr val="415970"/>
                </a:solidFill>
                <a:highlight>
                  <a:srgbClr val="FFFFFF"/>
                </a:highlight>
                <a:latin typeface="Raleway"/>
                <a:ea typeface="Raleway"/>
                <a:cs typeface="Raleway"/>
                <a:sym typeface="Raleway"/>
              </a:rPr>
              <a:t>quality</a:t>
            </a:r>
            <a:r>
              <a:rPr lang="tr-TR" sz="1350" dirty="0">
                <a:solidFill>
                  <a:srgbClr val="415970"/>
                </a:solidFill>
                <a:highlight>
                  <a:srgbClr val="FFFFFF"/>
                </a:highlight>
                <a:latin typeface="Raleway"/>
                <a:ea typeface="Raleway"/>
                <a:cs typeface="Raleway"/>
                <a:sym typeface="Raleway"/>
              </a:rPr>
              <a:t> </a:t>
            </a:r>
            <a:r>
              <a:rPr lang="tr-TR" sz="1350" dirty="0" err="1">
                <a:solidFill>
                  <a:srgbClr val="415970"/>
                </a:solidFill>
                <a:highlight>
                  <a:srgbClr val="FFFFFF"/>
                </a:highlight>
                <a:latin typeface="Raleway"/>
                <a:ea typeface="Raleway"/>
                <a:cs typeface="Raleway"/>
                <a:sym typeface="Raleway"/>
              </a:rPr>
              <a:t>measures</a:t>
            </a:r>
            <a:r>
              <a:rPr lang="tr-TR" sz="1350" dirty="0">
                <a:solidFill>
                  <a:srgbClr val="415970"/>
                </a:solidFill>
                <a:highlight>
                  <a:srgbClr val="FFFFFF"/>
                </a:highlight>
                <a:latin typeface="Raleway"/>
                <a:ea typeface="Raleway"/>
                <a:cs typeface="Raleway"/>
                <a:sym typeface="Raleway"/>
              </a:rPr>
              <a:t> </a:t>
            </a:r>
            <a:r>
              <a:rPr lang="tr-TR" sz="1350" dirty="0" err="1">
                <a:solidFill>
                  <a:srgbClr val="415970"/>
                </a:solidFill>
                <a:highlight>
                  <a:srgbClr val="FFFFFF"/>
                </a:highlight>
                <a:latin typeface="Raleway"/>
                <a:ea typeface="Raleway"/>
                <a:cs typeface="Raleway"/>
                <a:sym typeface="Raleway"/>
              </a:rPr>
              <a:t>for</a:t>
            </a:r>
            <a:r>
              <a:rPr lang="tr-TR" sz="1350" dirty="0">
                <a:solidFill>
                  <a:srgbClr val="415970"/>
                </a:solidFill>
                <a:highlight>
                  <a:srgbClr val="FFFFFF"/>
                </a:highlight>
                <a:latin typeface="Raleway"/>
                <a:ea typeface="Raleway"/>
                <a:cs typeface="Raleway"/>
                <a:sym typeface="Raleway"/>
              </a:rPr>
              <a:t> </a:t>
            </a:r>
            <a:r>
              <a:rPr lang="tr-TR" sz="1350" dirty="0" err="1">
                <a:solidFill>
                  <a:srgbClr val="415970"/>
                </a:solidFill>
                <a:highlight>
                  <a:srgbClr val="FFFFFF"/>
                </a:highlight>
                <a:latin typeface="Raleway"/>
                <a:ea typeface="Raleway"/>
                <a:cs typeface="Raleway"/>
                <a:sym typeface="Raleway"/>
              </a:rPr>
              <a:t>the</a:t>
            </a:r>
            <a:r>
              <a:rPr lang="tr-TR" sz="1350" dirty="0">
                <a:solidFill>
                  <a:srgbClr val="415970"/>
                </a:solidFill>
                <a:highlight>
                  <a:srgbClr val="FFFFFF"/>
                </a:highlight>
                <a:latin typeface="Raleway"/>
                <a:ea typeface="Raleway"/>
                <a:cs typeface="Raleway"/>
                <a:sym typeface="Raleway"/>
              </a:rPr>
              <a:t> </a:t>
            </a:r>
            <a:r>
              <a:rPr lang="tr-TR" sz="1350" dirty="0" err="1">
                <a:solidFill>
                  <a:srgbClr val="415970"/>
                </a:solidFill>
                <a:highlight>
                  <a:srgbClr val="FFFFFF"/>
                </a:highlight>
                <a:latin typeface="Raleway"/>
                <a:ea typeface="Raleway"/>
                <a:cs typeface="Raleway"/>
                <a:sym typeface="Raleway"/>
              </a:rPr>
              <a:t>product</a:t>
            </a:r>
            <a:r>
              <a:rPr lang="tr-TR" sz="1350" dirty="0">
                <a:solidFill>
                  <a:srgbClr val="415970"/>
                </a:solidFill>
                <a:highlight>
                  <a:srgbClr val="FFFFFF"/>
                </a:highlight>
                <a:latin typeface="Raleway"/>
                <a:ea typeface="Raleway"/>
                <a:cs typeface="Raleway"/>
                <a:sym typeface="Raleway"/>
              </a:rPr>
              <a:t>.</a:t>
            </a:r>
            <a:endParaRPr sz="1350" dirty="0">
              <a:solidFill>
                <a:srgbClr val="666666"/>
              </a:solidFill>
              <a:highlight>
                <a:srgbClr val="F6F9FA"/>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tr-TR" sz="1200" dirty="0" err="1">
                <a:solidFill>
                  <a:srgbClr val="202124"/>
                </a:solidFill>
                <a:highlight>
                  <a:srgbClr val="F8F9FA"/>
                </a:highlight>
              </a:rPr>
              <a:t>Shortly</a:t>
            </a:r>
            <a:r>
              <a:rPr lang="tr-TR" sz="1200" dirty="0">
                <a:solidFill>
                  <a:srgbClr val="202124"/>
                </a:solidFill>
                <a:highlight>
                  <a:srgbClr val="F8F9FA"/>
                </a:highlight>
              </a:rPr>
              <a:t> </a:t>
            </a:r>
            <a:r>
              <a:rPr lang="tr-TR" sz="1200" dirty="0" err="1">
                <a:solidFill>
                  <a:srgbClr val="202124"/>
                </a:solidFill>
                <a:highlight>
                  <a:srgbClr val="F8F9FA"/>
                </a:highlight>
              </a:rPr>
              <a:t>definition</a:t>
            </a:r>
            <a:r>
              <a:rPr lang="tr-TR" sz="1200" dirty="0">
                <a:solidFill>
                  <a:srgbClr val="202124"/>
                </a:solidFill>
                <a:highlight>
                  <a:srgbClr val="F8F9FA"/>
                </a:highlight>
              </a:rPr>
              <a:t> done is </a:t>
            </a:r>
            <a:r>
              <a:rPr lang="tr-TR" sz="1200" dirty="0" err="1">
                <a:solidFill>
                  <a:srgbClr val="202124"/>
                </a:solidFill>
                <a:highlight>
                  <a:srgbClr val="F8F9FA"/>
                </a:highlight>
              </a:rPr>
              <a:t>checklist</a:t>
            </a:r>
            <a:r>
              <a:rPr lang="tr-TR" sz="1200" dirty="0">
                <a:solidFill>
                  <a:srgbClr val="202124"/>
                </a:solidFill>
                <a:highlight>
                  <a:srgbClr val="F8F9FA"/>
                </a:highlight>
              </a:rPr>
              <a:t> </a:t>
            </a:r>
            <a:r>
              <a:rPr lang="tr-TR" sz="1200" dirty="0" err="1">
                <a:solidFill>
                  <a:srgbClr val="202124"/>
                </a:solidFill>
                <a:highlight>
                  <a:srgbClr val="F8F9FA"/>
                </a:highlight>
              </a:rPr>
              <a:t>for</a:t>
            </a:r>
            <a:r>
              <a:rPr lang="tr-TR" sz="1200" dirty="0">
                <a:solidFill>
                  <a:srgbClr val="202124"/>
                </a:solidFill>
                <a:highlight>
                  <a:srgbClr val="F8F9FA"/>
                </a:highlight>
              </a:rPr>
              <a:t> </a:t>
            </a:r>
            <a:r>
              <a:rPr lang="tr-TR" sz="1200" dirty="0" err="1">
                <a:solidFill>
                  <a:srgbClr val="202124"/>
                </a:solidFill>
                <a:highlight>
                  <a:srgbClr val="F8F9FA"/>
                </a:highlight>
              </a:rPr>
              <a:t>quality</a:t>
            </a:r>
            <a:r>
              <a:rPr lang="tr-TR" sz="1200" dirty="0">
                <a:solidFill>
                  <a:srgbClr val="202124"/>
                </a:solidFill>
                <a:highlight>
                  <a:srgbClr val="F8F9FA"/>
                </a:highlight>
              </a:rPr>
              <a:t> </a:t>
            </a:r>
            <a:r>
              <a:rPr lang="tr-TR" sz="1200" dirty="0" err="1">
                <a:solidFill>
                  <a:srgbClr val="202124"/>
                </a:solidFill>
                <a:highlight>
                  <a:srgbClr val="F8F9FA"/>
                </a:highlight>
              </a:rPr>
              <a:t>measures</a:t>
            </a: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endParaRPr sz="1200" dirty="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tr-TR" sz="1050" dirty="0" err="1">
                <a:solidFill>
                  <a:srgbClr val="666666"/>
                </a:solidFill>
                <a:highlight>
                  <a:srgbClr val="FFFFFF"/>
                </a:highlight>
              </a:rPr>
              <a:t>for</a:t>
            </a:r>
            <a:r>
              <a:rPr lang="tr-TR" sz="1050" dirty="0">
                <a:solidFill>
                  <a:srgbClr val="666666"/>
                </a:solidFill>
                <a:highlight>
                  <a:srgbClr val="FFFFFF"/>
                </a:highlight>
              </a:rPr>
              <a:t> </a:t>
            </a:r>
            <a:r>
              <a:rPr lang="tr-TR" sz="1050" dirty="0" err="1">
                <a:solidFill>
                  <a:srgbClr val="666666"/>
                </a:solidFill>
                <a:highlight>
                  <a:srgbClr val="FFFFFF"/>
                </a:highlight>
              </a:rPr>
              <a:t>example</a:t>
            </a:r>
            <a:r>
              <a:rPr lang="tr-TR" sz="1050" dirty="0">
                <a:solidFill>
                  <a:srgbClr val="666666"/>
                </a:solidFill>
                <a:highlight>
                  <a:srgbClr val="FFFFFF"/>
                </a:highlight>
              </a:rPr>
              <a:t>:</a:t>
            </a:r>
            <a:endParaRPr sz="1050" dirty="0">
              <a:solidFill>
                <a:srgbClr val="666666"/>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tr-TR" sz="1350" dirty="0" err="1">
                <a:solidFill>
                  <a:srgbClr val="666666"/>
                </a:solidFill>
                <a:highlight>
                  <a:srgbClr val="F6F9FA"/>
                </a:highlight>
                <a:latin typeface="Times New Roman"/>
                <a:ea typeface="Times New Roman"/>
                <a:cs typeface="Times New Roman"/>
                <a:sym typeface="Times New Roman"/>
              </a:rPr>
              <a:t>For</a:t>
            </a:r>
            <a:r>
              <a:rPr lang="tr-TR" sz="1350" dirty="0">
                <a:solidFill>
                  <a:srgbClr val="666666"/>
                </a:solidFill>
                <a:highlight>
                  <a:srgbClr val="F6F9FA"/>
                </a:highlight>
                <a:latin typeface="Times New Roman"/>
                <a:ea typeface="Times New Roman"/>
                <a:cs typeface="Times New Roman"/>
                <a:sym typeface="Times New Roman"/>
              </a:rPr>
              <a:t> a User </a:t>
            </a:r>
            <a:r>
              <a:rPr lang="tr-TR" sz="1350" dirty="0" err="1">
                <a:solidFill>
                  <a:srgbClr val="666666"/>
                </a:solidFill>
                <a:highlight>
                  <a:srgbClr val="F6F9FA"/>
                </a:highlight>
                <a:latin typeface="Times New Roman"/>
                <a:ea typeface="Times New Roman"/>
                <a:cs typeface="Times New Roman"/>
                <a:sym typeface="Times New Roman"/>
              </a:rPr>
              <a:t>Story</a:t>
            </a:r>
            <a:r>
              <a:rPr lang="tr-TR" sz="1350" dirty="0">
                <a:solidFill>
                  <a:srgbClr val="666666"/>
                </a:solidFill>
                <a:highlight>
                  <a:srgbClr val="F6F9FA"/>
                </a:highlight>
                <a:latin typeface="Times New Roman"/>
                <a:ea typeface="Times New Roman"/>
                <a:cs typeface="Times New Roman"/>
                <a:sym typeface="Times New Roman"/>
              </a:rPr>
              <a:t>:</a:t>
            </a:r>
            <a:endParaRPr sz="1350" dirty="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2000"/>
              </a:spcBef>
              <a:spcAft>
                <a:spcPts val="0"/>
              </a:spcAft>
              <a:buClr>
                <a:srgbClr val="666666"/>
              </a:buClr>
              <a:buSzPts val="1350"/>
              <a:buFont typeface="Times New Roman"/>
              <a:buChar char="○"/>
            </a:pPr>
            <a:r>
              <a:rPr lang="tr-TR" sz="1350" dirty="0" err="1">
                <a:solidFill>
                  <a:srgbClr val="666666"/>
                </a:solidFill>
                <a:highlight>
                  <a:srgbClr val="F6F9FA"/>
                </a:highlight>
                <a:latin typeface="Times New Roman"/>
                <a:ea typeface="Times New Roman"/>
                <a:cs typeface="Times New Roman"/>
                <a:sym typeface="Times New Roman"/>
              </a:rPr>
              <a:t>Unit</a:t>
            </a:r>
            <a:r>
              <a:rPr lang="tr-TR" sz="1350" dirty="0">
                <a:solidFill>
                  <a:srgbClr val="666666"/>
                </a:solidFill>
                <a:highlight>
                  <a:srgbClr val="F6F9FA"/>
                </a:highlight>
                <a:latin typeface="Times New Roman"/>
                <a:ea typeface="Times New Roman"/>
                <a:cs typeface="Times New Roman"/>
                <a:sym typeface="Times New Roman"/>
              </a:rPr>
              <a:t> </a:t>
            </a:r>
            <a:r>
              <a:rPr lang="tr-TR" sz="1350" dirty="0" err="1">
                <a:solidFill>
                  <a:srgbClr val="666666"/>
                </a:solidFill>
                <a:highlight>
                  <a:srgbClr val="F6F9FA"/>
                </a:highlight>
                <a:latin typeface="Times New Roman"/>
                <a:ea typeface="Times New Roman"/>
                <a:cs typeface="Times New Roman"/>
                <a:sym typeface="Times New Roman"/>
              </a:rPr>
              <a:t>tests</a:t>
            </a:r>
            <a:r>
              <a:rPr lang="tr-TR" sz="1350" dirty="0">
                <a:solidFill>
                  <a:srgbClr val="666666"/>
                </a:solidFill>
                <a:highlight>
                  <a:srgbClr val="F6F9FA"/>
                </a:highlight>
                <a:latin typeface="Times New Roman"/>
                <a:ea typeface="Times New Roman"/>
                <a:cs typeface="Times New Roman"/>
                <a:sym typeface="Times New Roman"/>
              </a:rPr>
              <a:t> </a:t>
            </a:r>
            <a:r>
              <a:rPr lang="tr-TR" sz="1350" dirty="0" err="1">
                <a:solidFill>
                  <a:srgbClr val="666666"/>
                </a:solidFill>
                <a:highlight>
                  <a:srgbClr val="F6F9FA"/>
                </a:highlight>
                <a:latin typeface="Times New Roman"/>
                <a:ea typeface="Times New Roman"/>
                <a:cs typeface="Times New Roman"/>
                <a:sym typeface="Times New Roman"/>
              </a:rPr>
              <a:t>passed</a:t>
            </a:r>
            <a:endParaRPr sz="1350" dirty="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0"/>
              </a:spcBef>
              <a:spcAft>
                <a:spcPts val="0"/>
              </a:spcAft>
              <a:buClr>
                <a:srgbClr val="666666"/>
              </a:buClr>
              <a:buSzPts val="1350"/>
              <a:buFont typeface="Times New Roman"/>
              <a:buChar char="○"/>
            </a:pPr>
            <a:r>
              <a:rPr lang="tr-TR" sz="1350" dirty="0" err="1">
                <a:solidFill>
                  <a:srgbClr val="666666"/>
                </a:solidFill>
                <a:highlight>
                  <a:srgbClr val="F6F9FA"/>
                </a:highlight>
                <a:latin typeface="Times New Roman"/>
                <a:ea typeface="Times New Roman"/>
                <a:cs typeface="Times New Roman"/>
                <a:sym typeface="Times New Roman"/>
              </a:rPr>
              <a:t>Code</a:t>
            </a:r>
            <a:r>
              <a:rPr lang="tr-TR" sz="1350" dirty="0">
                <a:solidFill>
                  <a:srgbClr val="666666"/>
                </a:solidFill>
                <a:highlight>
                  <a:srgbClr val="F6F9FA"/>
                </a:highlight>
                <a:latin typeface="Times New Roman"/>
                <a:ea typeface="Times New Roman"/>
                <a:cs typeface="Times New Roman"/>
                <a:sym typeface="Times New Roman"/>
              </a:rPr>
              <a:t> </a:t>
            </a:r>
            <a:r>
              <a:rPr lang="tr-TR" sz="1350" dirty="0" err="1">
                <a:solidFill>
                  <a:srgbClr val="666666"/>
                </a:solidFill>
                <a:highlight>
                  <a:srgbClr val="F6F9FA"/>
                </a:highlight>
                <a:latin typeface="Times New Roman"/>
                <a:ea typeface="Times New Roman"/>
                <a:cs typeface="Times New Roman"/>
                <a:sym typeface="Times New Roman"/>
              </a:rPr>
              <a:t>reviewed</a:t>
            </a:r>
            <a:endParaRPr sz="1350" dirty="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0"/>
              </a:spcBef>
              <a:spcAft>
                <a:spcPts val="0"/>
              </a:spcAft>
              <a:buClr>
                <a:srgbClr val="666666"/>
              </a:buClr>
              <a:buSzPts val="1350"/>
              <a:buFont typeface="Times New Roman"/>
              <a:buChar char="○"/>
            </a:pPr>
            <a:r>
              <a:rPr lang="tr-TR" sz="1350" dirty="0" err="1">
                <a:solidFill>
                  <a:srgbClr val="666666"/>
                </a:solidFill>
                <a:highlight>
                  <a:srgbClr val="F6F9FA"/>
                </a:highlight>
                <a:latin typeface="Times New Roman"/>
                <a:ea typeface="Times New Roman"/>
                <a:cs typeface="Times New Roman"/>
                <a:sym typeface="Times New Roman"/>
              </a:rPr>
              <a:t>Acceptance</a:t>
            </a:r>
            <a:r>
              <a:rPr lang="tr-TR" sz="1350" dirty="0">
                <a:solidFill>
                  <a:srgbClr val="666666"/>
                </a:solidFill>
                <a:highlight>
                  <a:srgbClr val="F6F9FA"/>
                </a:highlight>
                <a:latin typeface="Times New Roman"/>
                <a:ea typeface="Times New Roman"/>
                <a:cs typeface="Times New Roman"/>
                <a:sym typeface="Times New Roman"/>
              </a:rPr>
              <a:t> </a:t>
            </a:r>
            <a:r>
              <a:rPr lang="tr-TR" sz="1350" dirty="0" err="1">
                <a:solidFill>
                  <a:srgbClr val="666666"/>
                </a:solidFill>
                <a:highlight>
                  <a:srgbClr val="F6F9FA"/>
                </a:highlight>
                <a:latin typeface="Times New Roman"/>
                <a:ea typeface="Times New Roman"/>
                <a:cs typeface="Times New Roman"/>
                <a:sym typeface="Times New Roman"/>
              </a:rPr>
              <a:t>criteria</a:t>
            </a:r>
            <a:r>
              <a:rPr lang="tr-TR" sz="1350" dirty="0">
                <a:solidFill>
                  <a:srgbClr val="666666"/>
                </a:solidFill>
                <a:highlight>
                  <a:srgbClr val="F6F9FA"/>
                </a:highlight>
                <a:latin typeface="Times New Roman"/>
                <a:ea typeface="Times New Roman"/>
                <a:cs typeface="Times New Roman"/>
                <a:sym typeface="Times New Roman"/>
              </a:rPr>
              <a:t> met</a:t>
            </a:r>
            <a:endParaRPr sz="1350" dirty="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0"/>
              </a:spcBef>
              <a:spcAft>
                <a:spcPts val="0"/>
              </a:spcAft>
              <a:buClr>
                <a:srgbClr val="666666"/>
              </a:buClr>
              <a:buSzPts val="1350"/>
              <a:buFont typeface="Times New Roman"/>
              <a:buChar char="○"/>
            </a:pPr>
            <a:r>
              <a:rPr lang="tr-TR" sz="1350" dirty="0" err="1">
                <a:solidFill>
                  <a:srgbClr val="666666"/>
                </a:solidFill>
                <a:highlight>
                  <a:srgbClr val="F6F9FA"/>
                </a:highlight>
                <a:latin typeface="Times New Roman"/>
                <a:ea typeface="Times New Roman"/>
                <a:cs typeface="Times New Roman"/>
                <a:sym typeface="Times New Roman"/>
              </a:rPr>
              <a:t>Functional</a:t>
            </a:r>
            <a:r>
              <a:rPr lang="tr-TR" sz="1350" dirty="0">
                <a:solidFill>
                  <a:srgbClr val="666666"/>
                </a:solidFill>
                <a:highlight>
                  <a:srgbClr val="F6F9FA"/>
                </a:highlight>
                <a:latin typeface="Times New Roman"/>
                <a:ea typeface="Times New Roman"/>
                <a:cs typeface="Times New Roman"/>
                <a:sym typeface="Times New Roman"/>
              </a:rPr>
              <a:t> </a:t>
            </a:r>
            <a:r>
              <a:rPr lang="tr-TR" sz="1350" dirty="0" err="1">
                <a:solidFill>
                  <a:srgbClr val="666666"/>
                </a:solidFill>
                <a:highlight>
                  <a:srgbClr val="F6F9FA"/>
                </a:highlight>
                <a:latin typeface="Times New Roman"/>
                <a:ea typeface="Times New Roman"/>
                <a:cs typeface="Times New Roman"/>
                <a:sym typeface="Times New Roman"/>
              </a:rPr>
              <a:t>tests</a:t>
            </a:r>
            <a:r>
              <a:rPr lang="tr-TR" sz="1350" dirty="0">
                <a:solidFill>
                  <a:srgbClr val="666666"/>
                </a:solidFill>
                <a:highlight>
                  <a:srgbClr val="F6F9FA"/>
                </a:highlight>
                <a:latin typeface="Times New Roman"/>
                <a:ea typeface="Times New Roman"/>
                <a:cs typeface="Times New Roman"/>
                <a:sym typeface="Times New Roman"/>
              </a:rPr>
              <a:t> </a:t>
            </a:r>
            <a:r>
              <a:rPr lang="tr-TR" sz="1350" dirty="0" err="1">
                <a:solidFill>
                  <a:srgbClr val="666666"/>
                </a:solidFill>
                <a:highlight>
                  <a:srgbClr val="F6F9FA"/>
                </a:highlight>
                <a:latin typeface="Times New Roman"/>
                <a:ea typeface="Times New Roman"/>
                <a:cs typeface="Times New Roman"/>
                <a:sym typeface="Times New Roman"/>
              </a:rPr>
              <a:t>passed</a:t>
            </a:r>
            <a:endParaRPr sz="1350" dirty="0">
              <a:solidFill>
                <a:srgbClr val="666666"/>
              </a:solidFill>
              <a:highlight>
                <a:srgbClr val="F6F9FA"/>
              </a:highlight>
              <a:latin typeface="Times New Roman"/>
              <a:ea typeface="Times New Roman"/>
              <a:cs typeface="Times New Roman"/>
              <a:sym typeface="Times New Roman"/>
            </a:endParaRPr>
          </a:p>
          <a:p>
            <a:pPr marL="774700" lvl="0" indent="-314325" algn="l" rtl="0">
              <a:lnSpc>
                <a:spcPct val="115000"/>
              </a:lnSpc>
              <a:spcBef>
                <a:spcPts val="0"/>
              </a:spcBef>
              <a:spcAft>
                <a:spcPts val="0"/>
              </a:spcAft>
              <a:buClr>
                <a:srgbClr val="666666"/>
              </a:buClr>
              <a:buSzPts val="1350"/>
              <a:buFont typeface="Times New Roman"/>
              <a:buChar char="○"/>
            </a:pPr>
            <a:r>
              <a:rPr lang="tr-TR" sz="1350" dirty="0" err="1">
                <a:solidFill>
                  <a:srgbClr val="666666"/>
                </a:solidFill>
                <a:highlight>
                  <a:srgbClr val="F6F9FA"/>
                </a:highlight>
                <a:latin typeface="Times New Roman"/>
                <a:ea typeface="Times New Roman"/>
                <a:cs typeface="Times New Roman"/>
                <a:sym typeface="Times New Roman"/>
              </a:rPr>
              <a:t>Non-Functional</a:t>
            </a:r>
            <a:r>
              <a:rPr lang="tr-TR" sz="1350" dirty="0">
                <a:solidFill>
                  <a:srgbClr val="666666"/>
                </a:solidFill>
                <a:highlight>
                  <a:srgbClr val="F6F9FA"/>
                </a:highlight>
                <a:latin typeface="Times New Roman"/>
                <a:ea typeface="Times New Roman"/>
                <a:cs typeface="Times New Roman"/>
                <a:sym typeface="Times New Roman"/>
              </a:rPr>
              <a:t> </a:t>
            </a:r>
            <a:r>
              <a:rPr lang="tr-TR" sz="1350" dirty="0" err="1">
                <a:solidFill>
                  <a:srgbClr val="666666"/>
                </a:solidFill>
                <a:highlight>
                  <a:srgbClr val="F6F9FA"/>
                </a:highlight>
                <a:latin typeface="Times New Roman"/>
                <a:ea typeface="Times New Roman"/>
                <a:cs typeface="Times New Roman"/>
                <a:sym typeface="Times New Roman"/>
              </a:rPr>
              <a:t>requirements</a:t>
            </a:r>
            <a:r>
              <a:rPr lang="tr-TR" sz="1350" dirty="0">
                <a:solidFill>
                  <a:srgbClr val="666666"/>
                </a:solidFill>
                <a:highlight>
                  <a:srgbClr val="F6F9FA"/>
                </a:highlight>
                <a:latin typeface="Times New Roman"/>
                <a:ea typeface="Times New Roman"/>
                <a:cs typeface="Times New Roman"/>
                <a:sym typeface="Times New Roman"/>
              </a:rPr>
              <a:t> met</a:t>
            </a:r>
            <a:endParaRPr sz="1350" dirty="0">
              <a:solidFill>
                <a:srgbClr val="666666"/>
              </a:solidFill>
              <a:highlight>
                <a:srgbClr val="F6F9FA"/>
              </a:highlight>
              <a:latin typeface="Times New Roman"/>
              <a:ea typeface="Times New Roman"/>
              <a:cs typeface="Times New Roman"/>
              <a:sym typeface="Times New Roman"/>
            </a:endParaRPr>
          </a:p>
          <a:p>
            <a:pPr marL="457200" lvl="0" indent="0" algn="l" rtl="0">
              <a:lnSpc>
                <a:spcPct val="115000"/>
              </a:lnSpc>
              <a:spcBef>
                <a:spcPts val="2500"/>
              </a:spcBef>
              <a:spcAft>
                <a:spcPts val="0"/>
              </a:spcAft>
              <a:buNone/>
            </a:pPr>
            <a:r>
              <a:rPr lang="tr-TR" sz="1350" dirty="0" err="1">
                <a:solidFill>
                  <a:srgbClr val="666666"/>
                </a:solidFill>
                <a:highlight>
                  <a:srgbClr val="F6F9FA"/>
                </a:highlight>
                <a:latin typeface="Times New Roman"/>
                <a:ea typeface="Times New Roman"/>
                <a:cs typeface="Times New Roman"/>
                <a:sym typeface="Times New Roman"/>
              </a:rPr>
              <a:t>İf</a:t>
            </a:r>
            <a:r>
              <a:rPr lang="tr-TR" sz="1350" dirty="0">
                <a:solidFill>
                  <a:srgbClr val="666666"/>
                </a:solidFill>
                <a:highlight>
                  <a:srgbClr val="F6F9FA"/>
                </a:highlight>
                <a:latin typeface="Times New Roman"/>
                <a:ea typeface="Times New Roman"/>
                <a:cs typeface="Times New Roman"/>
                <a:sym typeface="Times New Roman"/>
              </a:rPr>
              <a:t> </a:t>
            </a:r>
            <a:r>
              <a:rPr lang="tr-TR" sz="1350" dirty="0" err="1">
                <a:solidFill>
                  <a:srgbClr val="666666"/>
                </a:solidFill>
                <a:highlight>
                  <a:srgbClr val="F6F9FA"/>
                </a:highlight>
                <a:latin typeface="Times New Roman"/>
                <a:ea typeface="Times New Roman"/>
                <a:cs typeface="Times New Roman"/>
                <a:sym typeface="Times New Roman"/>
              </a:rPr>
              <a:t>all</a:t>
            </a:r>
            <a:r>
              <a:rPr lang="tr-TR" sz="1350" dirty="0">
                <a:solidFill>
                  <a:srgbClr val="666666"/>
                </a:solidFill>
                <a:highlight>
                  <a:srgbClr val="F6F9FA"/>
                </a:highlight>
                <a:latin typeface="Times New Roman"/>
                <a:ea typeface="Times New Roman"/>
                <a:cs typeface="Times New Roman"/>
                <a:sym typeface="Times New Roman"/>
              </a:rPr>
              <a:t> of </a:t>
            </a:r>
            <a:r>
              <a:rPr lang="tr-TR" sz="1350" dirty="0" err="1">
                <a:solidFill>
                  <a:srgbClr val="666666"/>
                </a:solidFill>
                <a:highlight>
                  <a:srgbClr val="F6F9FA"/>
                </a:highlight>
                <a:latin typeface="Times New Roman"/>
                <a:ea typeface="Times New Roman"/>
                <a:cs typeface="Times New Roman"/>
                <a:sym typeface="Times New Roman"/>
              </a:rPr>
              <a:t>those</a:t>
            </a:r>
            <a:r>
              <a:rPr lang="tr-TR" sz="1350" dirty="0">
                <a:solidFill>
                  <a:srgbClr val="666666"/>
                </a:solidFill>
                <a:highlight>
                  <a:srgbClr val="F6F9FA"/>
                </a:highlight>
                <a:latin typeface="Times New Roman"/>
                <a:ea typeface="Times New Roman"/>
                <a:cs typeface="Times New Roman"/>
                <a:sym typeface="Times New Roman"/>
              </a:rPr>
              <a:t> is ok </a:t>
            </a:r>
            <a:r>
              <a:rPr lang="tr-TR" sz="1350" dirty="0" err="1">
                <a:solidFill>
                  <a:srgbClr val="666666"/>
                </a:solidFill>
                <a:highlight>
                  <a:srgbClr val="F6F9FA"/>
                </a:highlight>
                <a:latin typeface="Times New Roman"/>
                <a:ea typeface="Times New Roman"/>
                <a:cs typeface="Times New Roman"/>
                <a:sym typeface="Times New Roman"/>
              </a:rPr>
              <a:t>we</a:t>
            </a:r>
            <a:r>
              <a:rPr lang="tr-TR" sz="1350" dirty="0">
                <a:solidFill>
                  <a:srgbClr val="666666"/>
                </a:solidFill>
                <a:highlight>
                  <a:srgbClr val="F6F9FA"/>
                </a:highlight>
                <a:latin typeface="Times New Roman"/>
                <a:ea typeface="Times New Roman"/>
                <a:cs typeface="Times New Roman"/>
                <a:sym typeface="Times New Roman"/>
              </a:rPr>
              <a:t> can say it is done.</a:t>
            </a:r>
            <a:endParaRPr sz="1500" dirty="0">
              <a:solidFill>
                <a:srgbClr val="282929"/>
              </a:solidFill>
              <a:latin typeface="Times New Roman"/>
              <a:ea typeface="Times New Roman"/>
              <a:cs typeface="Times New Roman"/>
              <a:sym typeface="Times New Roman"/>
            </a:endParaRPr>
          </a:p>
          <a:p>
            <a:pPr marL="457200" lvl="0" indent="0" algn="l" rtl="0">
              <a:lnSpc>
                <a:spcPct val="115000"/>
              </a:lnSpc>
              <a:spcBef>
                <a:spcPts val="2500"/>
              </a:spcBef>
              <a:spcAft>
                <a:spcPts val="0"/>
              </a:spcAft>
              <a:buNone/>
            </a:pPr>
            <a:r>
              <a:rPr lang="tr-TR" sz="1500" dirty="0">
                <a:solidFill>
                  <a:srgbClr val="282929"/>
                </a:solidFill>
                <a:latin typeface="Times New Roman"/>
                <a:ea typeface="Times New Roman"/>
                <a:cs typeface="Times New Roman"/>
                <a:sym typeface="Times New Roman"/>
              </a:rPr>
              <a:t>it is </a:t>
            </a:r>
            <a:r>
              <a:rPr lang="tr-TR" sz="1500" dirty="0" err="1">
                <a:solidFill>
                  <a:srgbClr val="282929"/>
                </a:solidFill>
                <a:latin typeface="Times New Roman"/>
                <a:ea typeface="Times New Roman"/>
                <a:cs typeface="Times New Roman"/>
                <a:sym typeface="Times New Roman"/>
              </a:rPr>
              <a:t>like</a:t>
            </a:r>
            <a:r>
              <a:rPr lang="tr-TR" sz="1500" dirty="0">
                <a:solidFill>
                  <a:srgbClr val="282929"/>
                </a:solidFill>
                <a:latin typeface="Times New Roman"/>
                <a:ea typeface="Times New Roman"/>
                <a:cs typeface="Times New Roman"/>
                <a:sym typeface="Times New Roman"/>
              </a:rPr>
              <a:t> a </a:t>
            </a:r>
            <a:r>
              <a:rPr lang="tr-TR" sz="1500" dirty="0" err="1">
                <a:solidFill>
                  <a:srgbClr val="282929"/>
                </a:solidFill>
                <a:latin typeface="Times New Roman"/>
                <a:ea typeface="Times New Roman"/>
                <a:cs typeface="Times New Roman"/>
                <a:sym typeface="Times New Roman"/>
              </a:rPr>
              <a:t>checklist</a:t>
            </a:r>
            <a:endParaRPr sz="1050" dirty="0">
              <a:solidFill>
                <a:srgbClr val="666666"/>
              </a:solidFill>
              <a:highlight>
                <a:srgbClr val="FFFFFF"/>
              </a:highlight>
            </a:endParaRPr>
          </a:p>
          <a:p>
            <a:pPr marL="0" lvl="0" indent="0" algn="l" rtl="0">
              <a:lnSpc>
                <a:spcPct val="115000"/>
              </a:lnSpc>
              <a:spcBef>
                <a:spcPts val="2500"/>
              </a:spcBef>
              <a:spcAft>
                <a:spcPts val="0"/>
              </a:spcAft>
              <a:buClr>
                <a:schemeClr val="dk1"/>
              </a:buClr>
              <a:buSzPts val="1100"/>
              <a:buFont typeface="Arial"/>
              <a:buNone/>
            </a:pPr>
            <a:endParaRPr sz="1050" dirty="0">
              <a:solidFill>
                <a:srgbClr val="666666"/>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50" dirty="0">
              <a:solidFill>
                <a:srgbClr val="666666"/>
              </a:solidFill>
              <a:highlight>
                <a:srgbClr val="FFFFFF"/>
              </a:highlight>
            </a:endParaRPr>
          </a:p>
          <a:p>
            <a:pPr marL="0" marR="38100" lvl="0" indent="0" algn="l" rtl="0">
              <a:lnSpc>
                <a:spcPct val="128571"/>
              </a:lnSpc>
              <a:spcBef>
                <a:spcPts val="0"/>
              </a:spcBef>
              <a:spcAft>
                <a:spcPts val="0"/>
              </a:spcAft>
              <a:buClr>
                <a:schemeClr val="dk1"/>
              </a:buClr>
              <a:buSzPts val="1100"/>
              <a:buFont typeface="Arial"/>
              <a:buNone/>
            </a:pPr>
            <a:endParaRPr sz="1200"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880c0c7e24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880c0c7e24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r>
              <a:rPr lang="tr-TR" dirty="0" err="1"/>
              <a:t>This</a:t>
            </a:r>
            <a:r>
              <a:rPr lang="tr-TR" dirty="0"/>
              <a:t> is a </a:t>
            </a:r>
            <a:r>
              <a:rPr lang="tr-TR" dirty="0" err="1"/>
              <a:t>Pear</a:t>
            </a:r>
            <a:r>
              <a:rPr lang="tr-TR" dirty="0"/>
              <a:t> </a:t>
            </a:r>
            <a:r>
              <a:rPr lang="tr-TR" dirty="0" err="1"/>
              <a:t>Deck</a:t>
            </a:r>
            <a:r>
              <a:rPr lang="tr-TR" dirty="0"/>
              <a:t> </a:t>
            </a:r>
            <a:r>
              <a:rPr lang="tr-TR" dirty="0" err="1"/>
              <a:t>Multiple</a:t>
            </a:r>
            <a:r>
              <a:rPr lang="tr-TR" dirty="0"/>
              <a:t> </a:t>
            </a:r>
            <a:r>
              <a:rPr lang="tr-TR" dirty="0" err="1"/>
              <a:t>Choice</a:t>
            </a:r>
            <a:r>
              <a:rPr lang="tr-TR" dirty="0"/>
              <a:t> </a:t>
            </a:r>
            <a:r>
              <a:rPr lang="tr-TR" dirty="0" err="1"/>
              <a:t>Slide</a:t>
            </a:r>
            <a:r>
              <a:rPr lang="tr-TR" dirty="0"/>
              <a:t>. </a:t>
            </a:r>
            <a:r>
              <a:rPr lang="tr-TR" dirty="0" err="1"/>
              <a:t>Your</a:t>
            </a:r>
            <a:r>
              <a:rPr lang="tr-TR" dirty="0"/>
              <a:t> </a:t>
            </a:r>
            <a:r>
              <a:rPr lang="tr-TR" dirty="0" err="1"/>
              <a:t>current</a:t>
            </a:r>
            <a:r>
              <a:rPr lang="tr-TR" dirty="0"/>
              <a:t> </a:t>
            </a:r>
            <a:r>
              <a:rPr lang="tr-TR" dirty="0" err="1"/>
              <a:t>options</a:t>
            </a:r>
            <a:r>
              <a:rPr lang="tr-TR" dirty="0"/>
              <a:t> </a:t>
            </a:r>
            <a:r>
              <a:rPr lang="tr-TR" dirty="0" err="1"/>
              <a:t>are</a:t>
            </a:r>
            <a:r>
              <a:rPr lang="tr-TR" dirty="0"/>
              <a:t>: A: Product </a:t>
            </a:r>
            <a:r>
              <a:rPr lang="tr-TR" dirty="0" err="1"/>
              <a:t>Owner</a:t>
            </a:r>
            <a:r>
              <a:rPr lang="tr-TR" dirty="0"/>
              <a:t>, B: Development Team, C: </a:t>
            </a:r>
            <a:r>
              <a:rPr lang="tr-TR" dirty="0" err="1"/>
              <a:t>Analyst</a:t>
            </a:r>
            <a:r>
              <a:rPr lang="tr-TR" dirty="0"/>
              <a:t>, D: </a:t>
            </a:r>
            <a:r>
              <a:rPr lang="tr-TR" dirty="0" err="1"/>
              <a:t>Stakeholder</a:t>
            </a:r>
            <a:r>
              <a:rPr lang="tr-TR" dirty="0"/>
              <a:t>, </a:t>
            </a:r>
            <a:endParaRPr dirty="0"/>
          </a:p>
          <a:p>
            <a:pPr marL="0" lvl="0" indent="0" algn="l" rtl="0">
              <a:spcBef>
                <a:spcPts val="0"/>
              </a:spcBef>
              <a:spcAft>
                <a:spcPts val="0"/>
              </a:spcAft>
              <a:buNone/>
            </a:pPr>
            <a:r>
              <a:rPr lang="tr-TR" dirty="0"/>
              <a:t>🍐  </a:t>
            </a:r>
            <a:r>
              <a:rPr lang="tr-TR" dirty="0" err="1"/>
              <a:t>To</a:t>
            </a:r>
            <a:r>
              <a:rPr lang="tr-TR" dirty="0"/>
              <a:t> </a:t>
            </a:r>
            <a:r>
              <a:rPr lang="tr-TR" dirty="0" err="1"/>
              <a:t>edit</a:t>
            </a:r>
            <a:r>
              <a:rPr lang="tr-TR" dirty="0"/>
              <a:t> </a:t>
            </a:r>
            <a:r>
              <a:rPr lang="tr-TR" dirty="0" err="1"/>
              <a:t>the</a:t>
            </a:r>
            <a:r>
              <a:rPr lang="tr-TR" dirty="0"/>
              <a:t> </a:t>
            </a:r>
            <a:r>
              <a:rPr lang="tr-TR" dirty="0" err="1"/>
              <a:t>type</a:t>
            </a:r>
            <a:r>
              <a:rPr lang="tr-TR" dirty="0"/>
              <a:t> of </a:t>
            </a:r>
            <a:r>
              <a:rPr lang="tr-TR" dirty="0" err="1"/>
              <a:t>question</a:t>
            </a:r>
            <a:r>
              <a:rPr lang="tr-TR" dirty="0"/>
              <a:t> </a:t>
            </a:r>
            <a:r>
              <a:rPr lang="tr-TR" dirty="0" err="1"/>
              <a:t>or</a:t>
            </a:r>
            <a:r>
              <a:rPr lang="tr-TR" dirty="0"/>
              <a:t> </a:t>
            </a:r>
            <a:r>
              <a:rPr lang="tr-TR" dirty="0" err="1"/>
              <a:t>choices</a:t>
            </a:r>
            <a:r>
              <a:rPr lang="tr-TR" dirty="0"/>
              <a:t>, </a:t>
            </a:r>
            <a:r>
              <a:rPr lang="tr-TR" dirty="0" err="1"/>
              <a:t>go</a:t>
            </a:r>
            <a:r>
              <a:rPr lang="tr-TR" dirty="0"/>
              <a:t> </a:t>
            </a:r>
            <a:r>
              <a:rPr lang="tr-TR" dirty="0" err="1"/>
              <a:t>back</a:t>
            </a:r>
            <a:r>
              <a:rPr lang="tr-TR" dirty="0"/>
              <a:t> </a:t>
            </a:r>
            <a:r>
              <a:rPr lang="tr-TR" dirty="0" err="1"/>
              <a:t>to</a:t>
            </a:r>
            <a:r>
              <a:rPr lang="tr-TR" dirty="0"/>
              <a:t> </a:t>
            </a:r>
            <a:r>
              <a:rPr lang="tr-TR" dirty="0" err="1"/>
              <a:t>the</a:t>
            </a:r>
            <a:r>
              <a:rPr lang="tr-TR" dirty="0"/>
              <a:t> "Ask </a:t>
            </a:r>
            <a:r>
              <a:rPr lang="tr-TR" dirty="0" err="1"/>
              <a:t>Students</a:t>
            </a:r>
            <a:r>
              <a:rPr lang="tr-TR" dirty="0"/>
              <a:t> a </a:t>
            </a:r>
            <a:r>
              <a:rPr lang="tr-TR" dirty="0" err="1"/>
              <a:t>Question</a:t>
            </a:r>
            <a:r>
              <a:rPr lang="tr-TR" dirty="0"/>
              <a:t>" in </a:t>
            </a:r>
            <a:r>
              <a:rPr lang="tr-TR" dirty="0" err="1"/>
              <a:t>the</a:t>
            </a:r>
            <a:r>
              <a:rPr lang="tr-TR" dirty="0"/>
              <a:t> </a:t>
            </a:r>
            <a:r>
              <a:rPr lang="tr-TR" dirty="0" err="1"/>
              <a:t>Pear</a:t>
            </a:r>
            <a:r>
              <a:rPr lang="tr-TR" dirty="0"/>
              <a:t> </a:t>
            </a:r>
            <a:r>
              <a:rPr lang="tr-TR" dirty="0" err="1"/>
              <a:t>Deck</a:t>
            </a:r>
            <a:r>
              <a:rPr lang="tr-TR" dirty="0"/>
              <a:t> </a:t>
            </a:r>
            <a:r>
              <a:rPr lang="tr-TR" dirty="0" err="1"/>
              <a:t>sidebar</a:t>
            </a:r>
            <a:r>
              <a:rPr lang="tr-TR"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sz="1900" dirty="0">
                <a:solidFill>
                  <a:srgbClr val="4A86E8"/>
                </a:solidFill>
                <a:latin typeface="Proxima Nova Semibold"/>
                <a:ea typeface="Proxima Nova Semibold"/>
                <a:cs typeface="Proxima Nova Semibold"/>
                <a:sym typeface="Proxima Nova Semibold"/>
              </a:rPr>
              <a:t>Ürün biriktirme listesi öğelerine kim öncelik verir?</a:t>
            </a:r>
          </a:p>
          <a:p>
            <a:pPr marL="0" lvl="0" indent="0" algn="l" rtl="0">
              <a:spcBef>
                <a:spcPts val="0"/>
              </a:spcBef>
              <a:spcAft>
                <a:spcPts val="0"/>
              </a:spcAft>
              <a:buNone/>
            </a:pPr>
            <a:r>
              <a:rPr lang="tr-TR" sz="1900" dirty="0">
                <a:solidFill>
                  <a:srgbClr val="4A86E8"/>
                </a:solidFill>
                <a:latin typeface="Proxima Nova Semibold"/>
                <a:ea typeface="Proxima Nova Semibold"/>
                <a:cs typeface="Proxima Nova Semibold"/>
                <a:sym typeface="Proxima Nova Semibold"/>
              </a:rPr>
              <a:t>Gerçek </a:t>
            </a:r>
            <a:r>
              <a:rPr lang="tr-TR" sz="1900" dirty="0" err="1">
                <a:solidFill>
                  <a:srgbClr val="4A86E8"/>
                </a:solidFill>
                <a:latin typeface="Proxima Nova Semibold"/>
                <a:ea typeface="Proxima Nova Semibold"/>
                <a:cs typeface="Proxima Nova Semibold"/>
                <a:sym typeface="Proxima Nova Semibold"/>
              </a:rPr>
              <a:t>Scrum'da</a:t>
            </a:r>
            <a:r>
              <a:rPr lang="tr-TR" sz="1900" dirty="0">
                <a:solidFill>
                  <a:srgbClr val="4A86E8"/>
                </a:solidFill>
                <a:latin typeface="Proxima Nova Semibold"/>
                <a:ea typeface="Proxima Nova Semibold"/>
                <a:cs typeface="Proxima Nova Semibold"/>
                <a:sym typeface="Proxima Nova Semibold"/>
              </a:rPr>
              <a:t> Ürün Sahibi, ürün biriktirme listesine öncelik veren kişidir.</a:t>
            </a:r>
          </a:p>
          <a:p>
            <a:pPr marL="0" lvl="0" indent="0" algn="l" rtl="0">
              <a:spcBef>
                <a:spcPts val="0"/>
              </a:spcBef>
              <a:spcAft>
                <a:spcPts val="0"/>
              </a:spcAft>
              <a:buNone/>
            </a:pPr>
            <a:r>
              <a:rPr lang="tr-TR" sz="1900" dirty="0">
                <a:solidFill>
                  <a:srgbClr val="4A86E8"/>
                </a:solidFill>
                <a:latin typeface="Proxima Nova Semibold"/>
                <a:ea typeface="Proxima Nova Semibold"/>
                <a:cs typeface="Proxima Nova Semibold"/>
                <a:sym typeface="Proxima Nova Semibold"/>
              </a:rPr>
              <a:t>Ancak buna Geliştirme Ekibi karar verir. </a:t>
            </a:r>
          </a:p>
          <a:p>
            <a:pPr marL="0" lvl="0" indent="0" algn="l" rtl="0">
              <a:spcBef>
                <a:spcPts val="0"/>
              </a:spcBef>
              <a:spcAft>
                <a:spcPts val="0"/>
              </a:spcAft>
              <a:buNone/>
            </a:pPr>
            <a:r>
              <a:rPr lang="tr-TR" sz="1900" dirty="0">
                <a:solidFill>
                  <a:srgbClr val="4A86E8"/>
                </a:solidFill>
                <a:latin typeface="Proxima Nova Semibold"/>
                <a:ea typeface="Proxima Nova Semibold"/>
                <a:cs typeface="Proxima Nova Semibold"/>
                <a:sym typeface="Proxima Nova Semibold"/>
              </a:rPr>
              <a:t> yaklaşan </a:t>
            </a:r>
            <a:r>
              <a:rPr lang="tr-TR" sz="1900" dirty="0" err="1">
                <a:solidFill>
                  <a:srgbClr val="4A86E8"/>
                </a:solidFill>
                <a:latin typeface="Proxima Nova Semibold"/>
                <a:ea typeface="Proxima Nova Semibold"/>
                <a:cs typeface="Proxima Nova Semibold"/>
                <a:sym typeface="Proxima Nova Semibold"/>
              </a:rPr>
              <a:t>Sprint'e</a:t>
            </a:r>
            <a:r>
              <a:rPr lang="tr-TR" sz="1900" dirty="0">
                <a:solidFill>
                  <a:srgbClr val="4A86E8"/>
                </a:solidFill>
                <a:latin typeface="Proxima Nova Semibold"/>
                <a:ea typeface="Proxima Nova Semibold"/>
                <a:cs typeface="Proxima Nova Semibold"/>
                <a:sym typeface="Proxima Nova Semibold"/>
              </a:rPr>
              <a:t> kaç tane öncelikli hikaye sığdırabileceği.</a:t>
            </a:r>
          </a:p>
          <a:p>
            <a:pPr marL="0" lvl="0" indent="0" algn="l" rtl="0">
              <a:spcBef>
                <a:spcPts val="0"/>
              </a:spcBef>
              <a:spcAft>
                <a:spcPts val="0"/>
              </a:spcAft>
              <a:buNone/>
            </a:pPr>
            <a:endParaRPr lang="tr-TR" sz="19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1900" dirty="0" err="1">
                <a:solidFill>
                  <a:srgbClr val="4A86E8"/>
                </a:solidFill>
                <a:latin typeface="Proxima Nova Semibold"/>
                <a:ea typeface="Proxima Nova Semibold"/>
                <a:cs typeface="Proxima Nova Semibold"/>
                <a:sym typeface="Proxima Nova Semibold"/>
              </a:rPr>
              <a:t>Who</a:t>
            </a:r>
            <a:r>
              <a:rPr lang="tr-TR" sz="1900" dirty="0">
                <a:solidFill>
                  <a:srgbClr val="4A86E8"/>
                </a:solidFill>
                <a:latin typeface="Proxima Nova Semibold"/>
                <a:ea typeface="Proxima Nova Semibold"/>
                <a:cs typeface="Proxima Nova Semibold"/>
                <a:sym typeface="Proxima Nova Semibold"/>
              </a:rPr>
              <a:t> </a:t>
            </a:r>
            <a:r>
              <a:rPr lang="tr-TR" sz="1900" dirty="0" err="1">
                <a:solidFill>
                  <a:srgbClr val="4A86E8"/>
                </a:solidFill>
                <a:latin typeface="Proxima Nova Semibold"/>
                <a:ea typeface="Proxima Nova Semibold"/>
                <a:cs typeface="Proxima Nova Semibold"/>
                <a:sym typeface="Proxima Nova Semibold"/>
              </a:rPr>
              <a:t>prioritizes</a:t>
            </a:r>
            <a:r>
              <a:rPr lang="tr-TR" sz="1900" dirty="0">
                <a:solidFill>
                  <a:srgbClr val="4A86E8"/>
                </a:solidFill>
                <a:latin typeface="Proxima Nova Semibold"/>
                <a:ea typeface="Proxima Nova Semibold"/>
                <a:cs typeface="Proxima Nova Semibold"/>
                <a:sym typeface="Proxima Nova Semibold"/>
              </a:rPr>
              <a:t> </a:t>
            </a:r>
            <a:r>
              <a:rPr lang="tr-TR" sz="1900" dirty="0" err="1">
                <a:solidFill>
                  <a:srgbClr val="4A86E8"/>
                </a:solidFill>
                <a:latin typeface="Proxima Nova Semibold"/>
                <a:ea typeface="Proxima Nova Semibold"/>
                <a:cs typeface="Proxima Nova Semibold"/>
                <a:sym typeface="Proxima Nova Semibold"/>
              </a:rPr>
              <a:t>the</a:t>
            </a:r>
            <a:r>
              <a:rPr lang="tr-TR" sz="1900" dirty="0">
                <a:solidFill>
                  <a:srgbClr val="4A86E8"/>
                </a:solidFill>
                <a:latin typeface="Proxima Nova Semibold"/>
                <a:ea typeface="Proxima Nova Semibold"/>
                <a:cs typeface="Proxima Nova Semibold"/>
                <a:sym typeface="Proxima Nova Semibold"/>
              </a:rPr>
              <a:t> </a:t>
            </a:r>
            <a:r>
              <a:rPr lang="tr-TR" sz="1900" dirty="0" err="1">
                <a:solidFill>
                  <a:srgbClr val="4A86E8"/>
                </a:solidFill>
                <a:latin typeface="Proxima Nova Semibold"/>
                <a:ea typeface="Proxima Nova Semibold"/>
                <a:cs typeface="Proxima Nova Semibold"/>
                <a:sym typeface="Proxima Nova Semibold"/>
              </a:rPr>
              <a:t>product</a:t>
            </a:r>
            <a:r>
              <a:rPr lang="tr-TR" sz="1900" dirty="0">
                <a:solidFill>
                  <a:srgbClr val="4A86E8"/>
                </a:solidFill>
                <a:latin typeface="Proxima Nova Semibold"/>
                <a:ea typeface="Proxima Nova Semibold"/>
                <a:cs typeface="Proxima Nova Semibold"/>
                <a:sym typeface="Proxima Nova Semibold"/>
              </a:rPr>
              <a:t> </a:t>
            </a:r>
            <a:r>
              <a:rPr lang="tr-TR" sz="1900" dirty="0" err="1">
                <a:solidFill>
                  <a:srgbClr val="4A86E8"/>
                </a:solidFill>
                <a:latin typeface="Proxima Nova Semibold"/>
                <a:ea typeface="Proxima Nova Semibold"/>
                <a:cs typeface="Proxima Nova Semibold"/>
                <a:sym typeface="Proxima Nova Semibold"/>
              </a:rPr>
              <a:t>backlog</a:t>
            </a:r>
            <a:r>
              <a:rPr lang="tr-TR" sz="1900" dirty="0">
                <a:solidFill>
                  <a:srgbClr val="4A86E8"/>
                </a:solidFill>
                <a:latin typeface="Proxima Nova Semibold"/>
                <a:ea typeface="Proxima Nova Semibold"/>
                <a:cs typeface="Proxima Nova Semibold"/>
                <a:sym typeface="Proxima Nova Semibold"/>
              </a:rPr>
              <a:t> </a:t>
            </a:r>
            <a:r>
              <a:rPr lang="tr-TR" sz="1900" dirty="0" err="1">
                <a:solidFill>
                  <a:srgbClr val="4A86E8"/>
                </a:solidFill>
                <a:latin typeface="Proxima Nova Semibold"/>
                <a:ea typeface="Proxima Nova Semibold"/>
                <a:cs typeface="Proxima Nova Semibold"/>
                <a:sym typeface="Proxima Nova Semibold"/>
              </a:rPr>
              <a:t>items</a:t>
            </a:r>
            <a:r>
              <a:rPr lang="tr-TR" sz="1900" dirty="0">
                <a:solidFill>
                  <a:srgbClr val="4A86E8"/>
                </a:solidFill>
                <a:latin typeface="Proxima Nova Semibold"/>
                <a:ea typeface="Proxima Nova Semibold"/>
                <a:cs typeface="Proxima Nova Semibold"/>
                <a:sym typeface="Proxima Nova Semibold"/>
              </a:rPr>
              <a:t>?</a:t>
            </a:r>
            <a:endParaRPr sz="19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19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1200" dirty="0" err="1">
                <a:solidFill>
                  <a:srgbClr val="202124"/>
                </a:solidFill>
                <a:highlight>
                  <a:srgbClr val="FFFFFF"/>
                </a:highlight>
              </a:rPr>
              <a:t>In</a:t>
            </a:r>
            <a:r>
              <a:rPr lang="tr-TR" sz="1200" dirty="0">
                <a:solidFill>
                  <a:srgbClr val="202124"/>
                </a:solidFill>
                <a:highlight>
                  <a:srgbClr val="FFFFFF"/>
                </a:highlight>
              </a:rPr>
              <a:t> </a:t>
            </a:r>
            <a:r>
              <a:rPr lang="tr-TR" sz="1200" dirty="0" err="1">
                <a:solidFill>
                  <a:srgbClr val="202124"/>
                </a:solidFill>
                <a:highlight>
                  <a:srgbClr val="FFFFFF"/>
                </a:highlight>
              </a:rPr>
              <a:t>real</a:t>
            </a:r>
            <a:r>
              <a:rPr lang="tr-TR" sz="1200" dirty="0">
                <a:solidFill>
                  <a:srgbClr val="202124"/>
                </a:solidFill>
                <a:highlight>
                  <a:srgbClr val="FFFFFF"/>
                </a:highlight>
              </a:rPr>
              <a:t> </a:t>
            </a:r>
            <a:r>
              <a:rPr lang="tr-TR" sz="1200" b="1" dirty="0">
                <a:solidFill>
                  <a:srgbClr val="202124"/>
                </a:solidFill>
                <a:highlight>
                  <a:srgbClr val="FFFFFF"/>
                </a:highlight>
              </a:rPr>
              <a:t>Scrum</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a:solidFill>
                  <a:srgbClr val="202124"/>
                </a:solidFill>
                <a:highlight>
                  <a:srgbClr val="FFFFFF"/>
                </a:highlight>
              </a:rPr>
              <a:t>Product</a:t>
            </a:r>
            <a:r>
              <a:rPr lang="tr-TR" sz="1200" dirty="0">
                <a:solidFill>
                  <a:srgbClr val="202124"/>
                </a:solidFill>
                <a:highlight>
                  <a:srgbClr val="FFFFFF"/>
                </a:highlight>
              </a:rPr>
              <a:t> </a:t>
            </a:r>
            <a:r>
              <a:rPr lang="tr-TR" sz="1200" dirty="0" err="1">
                <a:solidFill>
                  <a:srgbClr val="202124"/>
                </a:solidFill>
                <a:highlight>
                  <a:srgbClr val="FFFFFF"/>
                </a:highlight>
              </a:rPr>
              <a:t>Owner</a:t>
            </a:r>
            <a:r>
              <a:rPr lang="tr-TR" sz="1200" dirty="0">
                <a:solidFill>
                  <a:srgbClr val="202124"/>
                </a:solidFill>
                <a:highlight>
                  <a:srgbClr val="FFFFFF"/>
                </a:highlight>
              </a:rPr>
              <a:t> is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one</a:t>
            </a:r>
            <a:r>
              <a:rPr lang="tr-TR" sz="1200" dirty="0">
                <a:solidFill>
                  <a:srgbClr val="202124"/>
                </a:solidFill>
                <a:highlight>
                  <a:srgbClr val="FFFFFF"/>
                </a:highlight>
              </a:rPr>
              <a:t> </a:t>
            </a:r>
            <a:r>
              <a:rPr lang="tr-TR" sz="1200" dirty="0" err="1">
                <a:solidFill>
                  <a:srgbClr val="202124"/>
                </a:solidFill>
                <a:highlight>
                  <a:srgbClr val="FFFFFF"/>
                </a:highlight>
              </a:rPr>
              <a:t>that</a:t>
            </a:r>
            <a:r>
              <a:rPr lang="tr-TR" sz="1200" dirty="0">
                <a:solidFill>
                  <a:srgbClr val="202124"/>
                </a:solidFill>
                <a:highlight>
                  <a:srgbClr val="FFFFFF"/>
                </a:highlight>
              </a:rPr>
              <a:t> </a:t>
            </a:r>
            <a:r>
              <a:rPr lang="tr-TR" sz="1200" b="1" dirty="0" err="1">
                <a:solidFill>
                  <a:srgbClr val="202124"/>
                </a:solidFill>
                <a:highlight>
                  <a:srgbClr val="FFFFFF"/>
                </a:highlight>
              </a:rPr>
              <a:t>prioritizes</a:t>
            </a:r>
            <a:r>
              <a:rPr lang="tr-TR" sz="1200" b="1" dirty="0">
                <a:solidFill>
                  <a:srgbClr val="202124"/>
                </a:solidFill>
                <a:highlight>
                  <a:srgbClr val="FFFFFF"/>
                </a:highlight>
              </a:rPr>
              <a:t> </a:t>
            </a:r>
            <a:r>
              <a:rPr lang="tr-TR" sz="1200" b="1" dirty="0" err="1">
                <a:solidFill>
                  <a:srgbClr val="202124"/>
                </a:solidFill>
                <a:highlight>
                  <a:srgbClr val="FFFFFF"/>
                </a:highlight>
              </a:rPr>
              <a:t>the</a:t>
            </a:r>
            <a:r>
              <a:rPr lang="tr-TR" sz="1200" b="1" dirty="0">
                <a:solidFill>
                  <a:srgbClr val="202124"/>
                </a:solidFill>
                <a:highlight>
                  <a:srgbClr val="FFFFFF"/>
                </a:highlight>
              </a:rPr>
              <a:t> </a:t>
            </a:r>
            <a:r>
              <a:rPr lang="tr-TR" sz="1200" b="1" dirty="0" err="1">
                <a:solidFill>
                  <a:srgbClr val="202124"/>
                </a:solidFill>
                <a:highlight>
                  <a:srgbClr val="FFFFFF"/>
                </a:highlight>
              </a:rPr>
              <a:t>product</a:t>
            </a:r>
            <a:r>
              <a:rPr lang="tr-TR" sz="1200" b="1" dirty="0">
                <a:solidFill>
                  <a:srgbClr val="202124"/>
                </a:solidFill>
                <a:highlight>
                  <a:srgbClr val="FFFFFF"/>
                </a:highlight>
              </a:rPr>
              <a:t> </a:t>
            </a:r>
            <a:r>
              <a:rPr lang="tr-TR" sz="1200" b="1" dirty="0" err="1">
                <a:solidFill>
                  <a:srgbClr val="202124"/>
                </a:solidFill>
                <a:highlight>
                  <a:srgbClr val="FFFFFF"/>
                </a:highlight>
              </a:rPr>
              <a:t>backlog</a:t>
            </a:r>
            <a:r>
              <a:rPr lang="tr-TR" sz="1200" dirty="0">
                <a:solidFill>
                  <a:srgbClr val="202124"/>
                </a:solidFill>
                <a:highlight>
                  <a:srgbClr val="FFFFFF"/>
                </a:highlight>
              </a:rPr>
              <a:t>. </a:t>
            </a:r>
            <a:endParaRPr sz="1200" dirty="0">
              <a:solidFill>
                <a:srgbClr val="202124"/>
              </a:solidFill>
              <a:highlight>
                <a:srgbClr val="FFFFFF"/>
              </a:highlight>
            </a:endParaRPr>
          </a:p>
          <a:p>
            <a:pPr marL="0" lvl="0" indent="0" algn="l" rtl="0">
              <a:spcBef>
                <a:spcPts val="0"/>
              </a:spcBef>
              <a:spcAft>
                <a:spcPts val="0"/>
              </a:spcAft>
              <a:buNone/>
            </a:pPr>
            <a:r>
              <a:rPr lang="tr-TR" sz="1200" dirty="0" err="1">
                <a:solidFill>
                  <a:srgbClr val="202124"/>
                </a:solidFill>
                <a:highlight>
                  <a:srgbClr val="FFFFFF"/>
                </a:highlight>
              </a:rPr>
              <a:t>However</a:t>
            </a:r>
            <a:r>
              <a:rPr lang="tr-TR" sz="1200" dirty="0">
                <a:solidFill>
                  <a:srgbClr val="202124"/>
                </a:solidFill>
                <a:highlight>
                  <a:srgbClr val="FFFFFF"/>
                </a:highlight>
              </a:rPr>
              <a:t>, it is </a:t>
            </a:r>
            <a:r>
              <a:rPr lang="tr-TR" sz="1200" dirty="0" err="1">
                <a:solidFill>
                  <a:srgbClr val="202124"/>
                </a:solidFill>
                <a:highlight>
                  <a:srgbClr val="FFFFFF"/>
                </a:highlight>
              </a:rPr>
              <a:t>the</a:t>
            </a:r>
            <a:r>
              <a:rPr lang="tr-TR" sz="1200" dirty="0">
                <a:solidFill>
                  <a:srgbClr val="202124"/>
                </a:solidFill>
                <a:highlight>
                  <a:srgbClr val="FFFFFF"/>
                </a:highlight>
              </a:rPr>
              <a:t> Development Team </a:t>
            </a:r>
            <a:r>
              <a:rPr lang="tr-TR" sz="1200" dirty="0" err="1">
                <a:solidFill>
                  <a:srgbClr val="202124"/>
                </a:solidFill>
                <a:highlight>
                  <a:srgbClr val="FFFFFF"/>
                </a:highlight>
              </a:rPr>
              <a:t>that</a:t>
            </a:r>
            <a:r>
              <a:rPr lang="tr-TR" sz="1200" dirty="0">
                <a:solidFill>
                  <a:srgbClr val="202124"/>
                </a:solidFill>
                <a:highlight>
                  <a:srgbClr val="FFFFFF"/>
                </a:highlight>
              </a:rPr>
              <a:t> </a:t>
            </a:r>
            <a:r>
              <a:rPr lang="tr-TR" sz="1200" dirty="0" err="1">
                <a:solidFill>
                  <a:srgbClr val="202124"/>
                </a:solidFill>
                <a:highlight>
                  <a:srgbClr val="FFFFFF"/>
                </a:highlight>
              </a:rPr>
              <a:t>decides</a:t>
            </a:r>
            <a:endParaRPr sz="1200" dirty="0">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tr-TR" sz="1200" dirty="0">
                <a:solidFill>
                  <a:srgbClr val="202124"/>
                </a:solidFill>
                <a:highlight>
                  <a:srgbClr val="FFFFFF"/>
                </a:highlight>
              </a:rPr>
              <a:t> how </a:t>
            </a:r>
            <a:r>
              <a:rPr lang="tr-TR" sz="1200" dirty="0" err="1">
                <a:solidFill>
                  <a:srgbClr val="202124"/>
                </a:solidFill>
                <a:highlight>
                  <a:srgbClr val="FFFFFF"/>
                </a:highlight>
              </a:rPr>
              <a:t>many</a:t>
            </a:r>
            <a:r>
              <a:rPr lang="tr-TR" sz="1200" dirty="0">
                <a:solidFill>
                  <a:srgbClr val="202124"/>
                </a:solidFill>
                <a:highlight>
                  <a:srgbClr val="FFFFFF"/>
                </a:highlight>
              </a:rPr>
              <a:t> of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err="1">
                <a:solidFill>
                  <a:srgbClr val="202124"/>
                </a:solidFill>
                <a:highlight>
                  <a:srgbClr val="FFFFFF"/>
                </a:highlight>
              </a:rPr>
              <a:t>prioritized</a:t>
            </a:r>
            <a:r>
              <a:rPr lang="tr-TR" sz="1200" dirty="0">
                <a:solidFill>
                  <a:srgbClr val="202124"/>
                </a:solidFill>
                <a:highlight>
                  <a:srgbClr val="FFFFFF"/>
                </a:highlight>
              </a:rPr>
              <a:t> </a:t>
            </a:r>
            <a:r>
              <a:rPr lang="tr-TR" sz="1200" dirty="0" err="1">
                <a:solidFill>
                  <a:srgbClr val="202124"/>
                </a:solidFill>
                <a:highlight>
                  <a:srgbClr val="FFFFFF"/>
                </a:highlight>
              </a:rPr>
              <a:t>stories</a:t>
            </a:r>
            <a:r>
              <a:rPr lang="tr-TR" sz="1200" dirty="0">
                <a:solidFill>
                  <a:srgbClr val="202124"/>
                </a:solidFill>
                <a:highlight>
                  <a:srgbClr val="FFFFFF"/>
                </a:highlight>
              </a:rPr>
              <a:t> it can fit in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upcoming</a:t>
            </a:r>
            <a:r>
              <a:rPr lang="tr-TR" sz="1200" dirty="0">
                <a:solidFill>
                  <a:srgbClr val="202124"/>
                </a:solidFill>
                <a:highlight>
                  <a:srgbClr val="FFFFFF"/>
                </a:highlight>
              </a:rPr>
              <a:t> </a:t>
            </a:r>
            <a:r>
              <a:rPr lang="tr-TR" sz="1200" b="1" dirty="0">
                <a:solidFill>
                  <a:srgbClr val="202124"/>
                </a:solidFill>
                <a:highlight>
                  <a:srgbClr val="FFFFFF"/>
                </a:highlight>
              </a:rPr>
              <a:t>Sprint</a:t>
            </a:r>
            <a:r>
              <a:rPr lang="tr-TR" sz="1200" dirty="0">
                <a:solidFill>
                  <a:srgbClr val="202124"/>
                </a:solidFill>
                <a:highlight>
                  <a:srgbClr val="FFFFFF"/>
                </a:highlight>
              </a:rPr>
              <a:t>.</a:t>
            </a:r>
            <a:endParaRPr sz="1900" dirty="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880c0c7e24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5" name="Google Shape;1205;g880c0c7e24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6f49d6e4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6f49d6e4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tr-TR" sz="1100" b="0" dirty="0">
                <a:solidFill>
                  <a:srgbClr val="FF0000"/>
                </a:solidFill>
              </a:rPr>
              <a:t>Agile Yazılım Geliştirme Manifestosu;</a:t>
            </a:r>
          </a:p>
          <a:p>
            <a:pPr marL="0" lvl="0" indent="0" algn="l" rtl="0">
              <a:lnSpc>
                <a:spcPct val="115000"/>
              </a:lnSpc>
              <a:spcBef>
                <a:spcPts val="1200"/>
              </a:spcBef>
              <a:spcAft>
                <a:spcPts val="0"/>
              </a:spcAft>
              <a:buSzPts val="1100"/>
              <a:buNone/>
            </a:pPr>
            <a:r>
              <a:rPr lang="tr-TR" sz="1100" b="1" dirty="0">
                <a:solidFill>
                  <a:srgbClr val="FF0000"/>
                </a:solidFill>
              </a:rPr>
              <a:t>bireyler ve etkileşimler &gt; Süreçler ve araçlar </a:t>
            </a:r>
          </a:p>
          <a:p>
            <a:pPr marL="0" lvl="0" indent="0" algn="l" rtl="0">
              <a:lnSpc>
                <a:spcPct val="115000"/>
              </a:lnSpc>
              <a:spcBef>
                <a:spcPts val="1200"/>
              </a:spcBef>
              <a:spcAft>
                <a:spcPts val="0"/>
              </a:spcAft>
              <a:buSzPts val="1100"/>
              <a:buNone/>
            </a:pPr>
            <a:r>
              <a:rPr lang="tr-TR" sz="1100" b="1" dirty="0">
                <a:solidFill>
                  <a:srgbClr val="FF0000"/>
                </a:solidFill>
              </a:rPr>
              <a:t>üzerinde çalışan yazılım&gt;Kapsamlı belgeler</a:t>
            </a:r>
          </a:p>
          <a:p>
            <a:pPr marL="0" lvl="0" indent="0" algn="l" rtl="0">
              <a:lnSpc>
                <a:spcPct val="115000"/>
              </a:lnSpc>
              <a:spcBef>
                <a:spcPts val="1200"/>
              </a:spcBef>
              <a:spcAft>
                <a:spcPts val="0"/>
              </a:spcAft>
              <a:buSzPts val="1100"/>
              <a:buNone/>
            </a:pPr>
            <a:r>
              <a:rPr lang="tr-TR" sz="1100" b="1" dirty="0">
                <a:solidFill>
                  <a:srgbClr val="FF0000"/>
                </a:solidFill>
              </a:rPr>
              <a:t>müşteri işbirliği&gt;Sözleşme müzakeresi </a:t>
            </a:r>
          </a:p>
          <a:p>
            <a:pPr marL="0" lvl="0" indent="0" algn="l" rtl="0">
              <a:lnSpc>
                <a:spcPct val="115000"/>
              </a:lnSpc>
              <a:spcBef>
                <a:spcPts val="1200"/>
              </a:spcBef>
              <a:spcAft>
                <a:spcPts val="0"/>
              </a:spcAft>
              <a:buSzPts val="1100"/>
              <a:buNone/>
            </a:pPr>
            <a:r>
              <a:rPr lang="tr-TR" sz="1100" b="1" dirty="0">
                <a:solidFill>
                  <a:srgbClr val="FF0000"/>
                </a:solidFill>
              </a:rPr>
              <a:t>değişime yanıt verme&gt; Bir planı takip etme</a:t>
            </a:r>
          </a:p>
          <a:p>
            <a:pPr marL="0" lvl="0" indent="0" algn="l" rtl="0">
              <a:lnSpc>
                <a:spcPct val="115000"/>
              </a:lnSpc>
              <a:spcBef>
                <a:spcPts val="1200"/>
              </a:spcBef>
              <a:spcAft>
                <a:spcPts val="0"/>
              </a:spcAft>
              <a:buSzPts val="1100"/>
              <a:buNone/>
            </a:pPr>
            <a:endParaRPr lang="tr-TR" sz="1100" b="1" dirty="0">
              <a:solidFill>
                <a:srgbClr val="FF0000"/>
              </a:solidFill>
            </a:endParaRPr>
          </a:p>
          <a:p>
            <a:pPr marL="0" lvl="0" indent="0" algn="l" rtl="0">
              <a:lnSpc>
                <a:spcPct val="115000"/>
              </a:lnSpc>
              <a:spcBef>
                <a:spcPts val="1200"/>
              </a:spcBef>
              <a:spcAft>
                <a:spcPts val="0"/>
              </a:spcAft>
              <a:buSzPts val="1100"/>
              <a:buNone/>
            </a:pPr>
            <a:r>
              <a:rPr lang="tr-TR" sz="1100" b="1" dirty="0">
                <a:solidFill>
                  <a:srgbClr val="FF0000"/>
                </a:solidFill>
              </a:rPr>
              <a:t>Özetle sağdaki değerleri kabul ederken soldakileri daha değerli bulmuşlardır.</a:t>
            </a:r>
          </a:p>
          <a:p>
            <a:pPr marL="0" lvl="0" indent="0" algn="l" rtl="0">
              <a:lnSpc>
                <a:spcPct val="115000"/>
              </a:lnSpc>
              <a:spcBef>
                <a:spcPts val="1200"/>
              </a:spcBef>
              <a:spcAft>
                <a:spcPts val="0"/>
              </a:spcAft>
              <a:buSzPts val="1100"/>
              <a:buNone/>
            </a:pPr>
            <a:r>
              <a:rPr lang="tr-TR" sz="1100" b="1" dirty="0">
                <a:solidFill>
                  <a:srgbClr val="FF0000"/>
                </a:solidFill>
              </a:rPr>
              <a:t>Yani arkadaşlar sağdaki maddeler de çok önemli ama daha önemli olan değerler soldakiler.</a:t>
            </a:r>
          </a:p>
          <a:p>
            <a:pPr marL="0" lvl="0" indent="0" algn="l" rtl="0">
              <a:lnSpc>
                <a:spcPct val="115000"/>
              </a:lnSpc>
              <a:spcBef>
                <a:spcPts val="1200"/>
              </a:spcBef>
              <a:spcAft>
                <a:spcPts val="0"/>
              </a:spcAft>
              <a:buSzPts val="1100"/>
              <a:buNone/>
            </a:pPr>
            <a:endParaRPr lang="tr-TR" sz="1100" b="1" dirty="0">
              <a:solidFill>
                <a:srgbClr val="FF0000"/>
              </a:solidFill>
            </a:endParaRPr>
          </a:p>
          <a:p>
            <a:pPr marL="0" lvl="0" indent="0" algn="l" rtl="0">
              <a:lnSpc>
                <a:spcPct val="100000"/>
              </a:lnSpc>
              <a:spcBef>
                <a:spcPts val="0"/>
              </a:spcBef>
              <a:spcAft>
                <a:spcPts val="0"/>
              </a:spcAft>
              <a:buSzPts val="1400"/>
              <a:buNone/>
            </a:pPr>
            <a:r>
              <a:rPr lang="tr-TR" sz="1100" dirty="0"/>
              <a:t>67 kelimelik bir metin yazıp isimlerini altına yazıyorlar</a:t>
            </a:r>
            <a:endParaRPr lang="tr-TR" dirty="0"/>
          </a:p>
          <a:p>
            <a:pPr marL="0" lvl="0" indent="0" algn="l" rtl="0">
              <a:spcBef>
                <a:spcPts val="0"/>
              </a:spcBef>
              <a:spcAft>
                <a:spcPts val="0"/>
              </a:spcAft>
              <a:buNone/>
            </a:pPr>
            <a:r>
              <a:rPr lang="tr-TR" dirty="0"/>
              <a:t>Geleneksel yaklaşımlar sıkı bir planlamayı vurgular, değişiklikten kaçınır, her şeyi belgeler ve her şeyi kontrol eder,</a:t>
            </a:r>
          </a:p>
          <a:p>
            <a:pPr marL="0" lvl="0" indent="0" algn="l" rtl="0">
              <a:spcBef>
                <a:spcPts val="0"/>
              </a:spcBef>
              <a:spcAft>
                <a:spcPts val="0"/>
              </a:spcAft>
              <a:buNone/>
            </a:pPr>
            <a:r>
              <a:rPr lang="tr-TR" dirty="0"/>
              <a:t>Ancak manifesto İnsanlar, İletişim, Ürün ve Esnekliğe odaklanıyor.</a:t>
            </a:r>
          </a:p>
          <a:p>
            <a:pPr marL="0" lvl="0" indent="0" algn="l" rtl="0">
              <a:spcBef>
                <a:spcPts val="0"/>
              </a:spcBef>
              <a:spcAft>
                <a:spcPts val="0"/>
              </a:spcAft>
              <a:buNone/>
            </a:pPr>
            <a:endParaRPr lang="tr-TR" dirty="0"/>
          </a:p>
          <a:p>
            <a:pPr marL="0" lvl="0" indent="0" algn="l" rtl="0">
              <a:spcBef>
                <a:spcPts val="0"/>
              </a:spcBef>
              <a:spcAft>
                <a:spcPts val="0"/>
              </a:spcAft>
              <a:buNone/>
            </a:pPr>
            <a:r>
              <a:rPr lang="tr-TR" dirty="0"/>
              <a:t>agile Manifesto büyük bir değişiklik.</a:t>
            </a:r>
          </a:p>
          <a:p>
            <a:pPr marL="0" lvl="0" indent="0" algn="l" rtl="0">
              <a:spcBef>
                <a:spcPts val="0"/>
              </a:spcBef>
              <a:spcAft>
                <a:spcPts val="0"/>
              </a:spcAft>
              <a:buNone/>
            </a:pPr>
            <a:r>
              <a:rPr lang="tr-TR" dirty="0"/>
              <a:t>Ekipler daha çok bireylere ve etkileşimlere odaklanır, müşteriyle işbirliği yapar, değişime yanıt verir ve çalışan yazılımlar üretir.</a:t>
            </a:r>
          </a:p>
          <a:p>
            <a:pPr marL="0" lvl="0" indent="0" algn="l" rtl="0">
              <a:spcBef>
                <a:spcPts val="0"/>
              </a:spcBef>
              <a:spcAft>
                <a:spcPts val="0"/>
              </a:spcAft>
              <a:buNone/>
            </a:pP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tr-TR" dirty="0" err="1"/>
              <a:t>In</a:t>
            </a:r>
            <a:r>
              <a:rPr lang="tr-TR" dirty="0"/>
              <a:t> </a:t>
            </a:r>
            <a:r>
              <a:rPr lang="tr-TR" dirty="0" err="1"/>
              <a:t>this</a:t>
            </a:r>
            <a:r>
              <a:rPr lang="tr-TR" dirty="0"/>
              <a:t> </a:t>
            </a:r>
            <a:r>
              <a:rPr lang="tr-TR" dirty="0" err="1"/>
              <a:t>slide</a:t>
            </a:r>
            <a:r>
              <a:rPr lang="tr-TR" dirty="0"/>
              <a:t> </a:t>
            </a:r>
            <a:r>
              <a:rPr lang="tr-TR" dirty="0" err="1"/>
              <a:t>you</a:t>
            </a:r>
            <a:r>
              <a:rPr lang="tr-TR" dirty="0"/>
              <a:t> can </a:t>
            </a:r>
            <a:r>
              <a:rPr lang="tr-TR" dirty="0" err="1"/>
              <a:t>see</a:t>
            </a:r>
            <a:r>
              <a:rPr lang="tr-TR" dirty="0"/>
              <a:t> </a:t>
            </a:r>
            <a:r>
              <a:rPr lang="tr-TR" dirty="0" err="1"/>
              <a:t>the</a:t>
            </a:r>
            <a:r>
              <a:rPr lang="tr-TR" dirty="0"/>
              <a:t> 4 </a:t>
            </a:r>
            <a:r>
              <a:rPr lang="tr-TR" dirty="0" err="1"/>
              <a:t>values</a:t>
            </a:r>
            <a:r>
              <a:rPr lang="tr-TR" dirty="0"/>
              <a:t> of </a:t>
            </a:r>
            <a:r>
              <a:rPr lang="tr-TR" dirty="0" err="1"/>
              <a:t>the</a:t>
            </a:r>
            <a:r>
              <a:rPr lang="tr-TR" dirty="0"/>
              <a:t> manifesto </a:t>
            </a:r>
            <a:r>
              <a:rPr lang="tr-TR" dirty="0" err="1"/>
              <a:t>together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err="1"/>
              <a:t>Traditional</a:t>
            </a:r>
            <a:r>
              <a:rPr lang="tr-TR" dirty="0"/>
              <a:t> </a:t>
            </a:r>
            <a:r>
              <a:rPr lang="tr-TR" dirty="0" err="1"/>
              <a:t>approaches</a:t>
            </a:r>
            <a:r>
              <a:rPr lang="tr-TR" dirty="0"/>
              <a:t> </a:t>
            </a:r>
            <a:r>
              <a:rPr lang="tr-TR" dirty="0" err="1"/>
              <a:t>emphasize</a:t>
            </a:r>
            <a:r>
              <a:rPr lang="tr-TR" dirty="0"/>
              <a:t> a </a:t>
            </a:r>
            <a:r>
              <a:rPr lang="tr-TR" dirty="0" err="1"/>
              <a:t>tight</a:t>
            </a:r>
            <a:r>
              <a:rPr lang="tr-TR" dirty="0"/>
              <a:t>  </a:t>
            </a:r>
            <a:r>
              <a:rPr lang="tr-TR" dirty="0" err="1"/>
              <a:t>planing</a:t>
            </a:r>
            <a:r>
              <a:rPr lang="tr-TR" dirty="0"/>
              <a:t>, </a:t>
            </a:r>
            <a:r>
              <a:rPr lang="tr-TR" dirty="0" err="1"/>
              <a:t>avoid</a:t>
            </a:r>
            <a:r>
              <a:rPr lang="tr-TR" dirty="0"/>
              <a:t> </a:t>
            </a:r>
            <a:r>
              <a:rPr lang="tr-TR" dirty="0" err="1"/>
              <a:t>change</a:t>
            </a:r>
            <a:r>
              <a:rPr lang="tr-TR" dirty="0"/>
              <a:t>, </a:t>
            </a:r>
            <a:r>
              <a:rPr lang="tr-TR" dirty="0" err="1"/>
              <a:t>document</a:t>
            </a:r>
            <a:r>
              <a:rPr lang="tr-TR" dirty="0"/>
              <a:t> </a:t>
            </a:r>
            <a:r>
              <a:rPr lang="tr-TR" dirty="0" err="1"/>
              <a:t>everything</a:t>
            </a:r>
            <a:r>
              <a:rPr lang="tr-TR" dirty="0"/>
              <a:t> </a:t>
            </a:r>
            <a:r>
              <a:rPr lang="tr-TR" dirty="0" err="1"/>
              <a:t>and</a:t>
            </a:r>
            <a:r>
              <a:rPr lang="tr-TR" dirty="0"/>
              <a:t> </a:t>
            </a:r>
            <a:r>
              <a:rPr lang="tr-TR" dirty="0" err="1"/>
              <a:t>control</a:t>
            </a:r>
            <a:r>
              <a:rPr lang="tr-TR" dirty="0"/>
              <a:t> </a:t>
            </a:r>
            <a:r>
              <a:rPr lang="tr-TR" dirty="0" err="1"/>
              <a:t>everything</a:t>
            </a:r>
            <a:r>
              <a:rPr lang="tr-TR" dirty="0"/>
              <a:t>, </a:t>
            </a:r>
            <a:endParaRPr dirty="0"/>
          </a:p>
          <a:p>
            <a:pPr marL="0" lvl="0" indent="0" algn="l" rtl="0">
              <a:spcBef>
                <a:spcPts val="0"/>
              </a:spcBef>
              <a:spcAft>
                <a:spcPts val="0"/>
              </a:spcAft>
              <a:buNone/>
            </a:pPr>
            <a:r>
              <a:rPr lang="tr-TR" dirty="0"/>
              <a:t>But </a:t>
            </a:r>
            <a:r>
              <a:rPr lang="tr-TR" dirty="0" err="1"/>
              <a:t>The</a:t>
            </a:r>
            <a:r>
              <a:rPr lang="tr-TR" dirty="0"/>
              <a:t> manifesto </a:t>
            </a:r>
            <a:r>
              <a:rPr lang="tr-TR" dirty="0" err="1"/>
              <a:t>focuses</a:t>
            </a:r>
            <a:r>
              <a:rPr lang="tr-TR" dirty="0"/>
              <a:t> on People, </a:t>
            </a:r>
            <a:r>
              <a:rPr lang="tr-TR" dirty="0" err="1"/>
              <a:t>Communication</a:t>
            </a:r>
            <a:r>
              <a:rPr lang="tr-TR" dirty="0"/>
              <a:t>, Product </a:t>
            </a:r>
            <a:r>
              <a:rPr lang="tr-TR" dirty="0" err="1"/>
              <a:t>and</a:t>
            </a:r>
            <a:r>
              <a:rPr lang="tr-TR" dirty="0"/>
              <a:t> </a:t>
            </a:r>
            <a:r>
              <a:rPr lang="tr-TR" dirty="0" err="1"/>
              <a:t>Flexibility</a:t>
            </a:r>
            <a:r>
              <a:rPr lang="tr-TR"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dirty="0" err="1"/>
              <a:t>The</a:t>
            </a:r>
            <a:r>
              <a:rPr lang="tr-TR" dirty="0"/>
              <a:t> Agile Manifesto is a </a:t>
            </a:r>
            <a:r>
              <a:rPr lang="tr-TR" dirty="0" err="1"/>
              <a:t>big</a:t>
            </a:r>
            <a:r>
              <a:rPr lang="tr-TR" dirty="0"/>
              <a:t> </a:t>
            </a:r>
            <a:r>
              <a:rPr lang="tr-TR" dirty="0" err="1"/>
              <a:t>change</a:t>
            </a:r>
            <a:r>
              <a:rPr lang="tr-TR" dirty="0"/>
              <a:t>. </a:t>
            </a:r>
            <a:endParaRPr dirty="0"/>
          </a:p>
          <a:p>
            <a:pPr marL="0" lvl="0" indent="0" algn="l" rtl="0">
              <a:spcBef>
                <a:spcPts val="0"/>
              </a:spcBef>
              <a:spcAft>
                <a:spcPts val="0"/>
              </a:spcAft>
              <a:buNone/>
            </a:pPr>
            <a:r>
              <a:rPr lang="tr-TR" dirty="0" err="1"/>
              <a:t>Teams</a:t>
            </a:r>
            <a:r>
              <a:rPr lang="tr-TR" dirty="0"/>
              <a:t> </a:t>
            </a:r>
            <a:r>
              <a:rPr lang="tr-TR" dirty="0" err="1"/>
              <a:t>focus</a:t>
            </a:r>
            <a:r>
              <a:rPr lang="tr-TR" dirty="0"/>
              <a:t> </a:t>
            </a:r>
            <a:r>
              <a:rPr lang="tr-TR" dirty="0" err="1"/>
              <a:t>more</a:t>
            </a:r>
            <a:r>
              <a:rPr lang="tr-TR" dirty="0"/>
              <a:t> on </a:t>
            </a:r>
            <a:r>
              <a:rPr lang="tr-TR" dirty="0" err="1"/>
              <a:t>individuals</a:t>
            </a:r>
            <a:r>
              <a:rPr lang="tr-TR" dirty="0"/>
              <a:t> </a:t>
            </a:r>
            <a:r>
              <a:rPr lang="tr-TR" dirty="0" err="1"/>
              <a:t>and</a:t>
            </a:r>
            <a:r>
              <a:rPr lang="tr-TR" dirty="0"/>
              <a:t> </a:t>
            </a:r>
            <a:r>
              <a:rPr lang="tr-TR" dirty="0" err="1"/>
              <a:t>interactions</a:t>
            </a:r>
            <a:r>
              <a:rPr lang="tr-TR" dirty="0"/>
              <a:t>, </a:t>
            </a:r>
            <a:r>
              <a:rPr lang="tr-TR" dirty="0" err="1"/>
              <a:t>collaborate</a:t>
            </a:r>
            <a:r>
              <a:rPr lang="tr-TR" dirty="0"/>
              <a:t> </a:t>
            </a:r>
            <a:r>
              <a:rPr lang="tr-TR" dirty="0" err="1"/>
              <a:t>with</a:t>
            </a:r>
            <a:r>
              <a:rPr lang="tr-TR" dirty="0"/>
              <a:t> </a:t>
            </a:r>
            <a:r>
              <a:rPr lang="tr-TR" dirty="0" err="1"/>
              <a:t>the</a:t>
            </a:r>
            <a:r>
              <a:rPr lang="tr-TR" dirty="0"/>
              <a:t> </a:t>
            </a:r>
            <a:r>
              <a:rPr lang="tr-TR" dirty="0" err="1"/>
              <a:t>customer</a:t>
            </a:r>
            <a:r>
              <a:rPr lang="tr-TR" dirty="0"/>
              <a:t>, </a:t>
            </a:r>
            <a:r>
              <a:rPr lang="tr-TR" dirty="0" err="1"/>
              <a:t>respond</a:t>
            </a:r>
            <a:r>
              <a:rPr lang="tr-TR" dirty="0"/>
              <a:t> </a:t>
            </a:r>
            <a:r>
              <a:rPr lang="tr-TR" dirty="0" err="1"/>
              <a:t>to</a:t>
            </a:r>
            <a:r>
              <a:rPr lang="tr-TR" dirty="0"/>
              <a:t> </a:t>
            </a:r>
            <a:r>
              <a:rPr lang="tr-TR" dirty="0" err="1"/>
              <a:t>change</a:t>
            </a:r>
            <a:r>
              <a:rPr lang="tr-TR" dirty="0"/>
              <a:t>, </a:t>
            </a:r>
            <a:r>
              <a:rPr lang="tr-TR" dirty="0" err="1"/>
              <a:t>and</a:t>
            </a:r>
            <a:r>
              <a:rPr lang="tr-TR" dirty="0"/>
              <a:t> </a:t>
            </a:r>
            <a:r>
              <a:rPr lang="tr-TR" dirty="0" err="1"/>
              <a:t>produce</a:t>
            </a:r>
            <a:r>
              <a:rPr lang="tr-TR" dirty="0"/>
              <a:t> software </a:t>
            </a:r>
            <a:r>
              <a:rPr lang="tr-TR" dirty="0" err="1"/>
              <a:t>that</a:t>
            </a:r>
            <a:r>
              <a:rPr lang="tr-TR" dirty="0"/>
              <a:t> </a:t>
            </a:r>
            <a:r>
              <a:rPr lang="tr-TR" dirty="0" err="1"/>
              <a:t>works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162cbb201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g1162cbb201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there</a:t>
            </a:r>
            <a:r>
              <a:rPr lang="tr-TR" dirty="0"/>
              <a:t> </a:t>
            </a:r>
            <a:r>
              <a:rPr lang="tr-TR" dirty="0" err="1"/>
              <a:t>are</a:t>
            </a:r>
            <a:r>
              <a:rPr lang="tr-TR" dirty="0"/>
              <a:t> 5 </a:t>
            </a:r>
            <a:r>
              <a:rPr lang="tr-TR" dirty="0" err="1"/>
              <a:t>ceremonies</a:t>
            </a:r>
            <a:endParaRPr dirty="0"/>
          </a:p>
          <a:p>
            <a:pPr marL="0" lvl="0" indent="0" algn="l" rtl="0">
              <a:lnSpc>
                <a:spcPct val="100000"/>
              </a:lnSpc>
              <a:spcBef>
                <a:spcPts val="0"/>
              </a:spcBef>
              <a:spcAft>
                <a:spcPts val="0"/>
              </a:spcAft>
              <a:buSzPts val="1400"/>
              <a:buNone/>
            </a:pPr>
            <a:r>
              <a:rPr lang="tr-TR" dirty="0"/>
              <a:t> </a:t>
            </a:r>
            <a:r>
              <a:rPr lang="tr-TR" dirty="0" err="1"/>
              <a:t>those</a:t>
            </a:r>
            <a:r>
              <a:rPr lang="tr-TR" dirty="0"/>
              <a:t> </a:t>
            </a:r>
            <a:r>
              <a:rPr lang="tr-TR" dirty="0" err="1"/>
              <a:t>are</a:t>
            </a:r>
            <a:r>
              <a:rPr lang="tr-TR" dirty="0"/>
              <a:t> </a:t>
            </a:r>
            <a:r>
              <a:rPr lang="tr-TR" dirty="0" err="1"/>
              <a:t>meetings</a:t>
            </a:r>
            <a:r>
              <a:rPr lang="tr-TR" dirty="0"/>
              <a:t> </a:t>
            </a:r>
            <a:endParaRPr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591884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880c0c7e24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7" name="Google Shape;1317;g880c0c7e24_0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Sprint planlamada </a:t>
            </a:r>
            <a:r>
              <a:rPr lang="tr-TR" dirty="0" err="1"/>
              <a:t>product</a:t>
            </a:r>
            <a:r>
              <a:rPr lang="tr-TR" dirty="0"/>
              <a:t> </a:t>
            </a:r>
            <a:r>
              <a:rPr lang="tr-TR" dirty="0" err="1"/>
              <a:t>backlogne</a:t>
            </a:r>
            <a:r>
              <a:rPr lang="tr-TR" dirty="0"/>
              <a:t> göre bir sonraki sprintte hangilerinin tamamlanacağı belirlenir.</a:t>
            </a:r>
          </a:p>
          <a:p>
            <a:pPr marL="0" lvl="0" indent="0" algn="l" rtl="0">
              <a:lnSpc>
                <a:spcPct val="100000"/>
              </a:lnSpc>
              <a:spcBef>
                <a:spcPts val="0"/>
              </a:spcBef>
              <a:spcAft>
                <a:spcPts val="0"/>
              </a:spcAft>
              <a:buSzPts val="1400"/>
              <a:buNone/>
            </a:pPr>
            <a:endParaRPr lang="tr-T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100" dirty="0">
                <a:latin typeface="Montserrat SemiBold"/>
                <a:ea typeface="Montserrat SemiBold"/>
                <a:cs typeface="Montserrat SemiBold"/>
                <a:sym typeface="Montserrat SemiBold"/>
              </a:rPr>
              <a:t>Daily </a:t>
            </a:r>
            <a:r>
              <a:rPr lang="tr-TR" sz="1100" dirty="0" err="1">
                <a:latin typeface="Montserrat SemiBold"/>
                <a:ea typeface="Montserrat SemiBold"/>
                <a:cs typeface="Montserrat SemiBold"/>
                <a:sym typeface="Montserrat SemiBold"/>
              </a:rPr>
              <a:t>Standup</a:t>
            </a:r>
            <a:r>
              <a:rPr lang="tr-TR" sz="1100" dirty="0">
                <a:latin typeface="Montserrat SemiBold"/>
                <a:ea typeface="Montserrat SemiBold"/>
                <a:cs typeface="Montserrat SemiBold"/>
                <a:sym typeface="Montserrat SemiBold"/>
              </a:rPr>
              <a:t> </a:t>
            </a:r>
            <a:r>
              <a:rPr lang="tr-TR" dirty="0"/>
              <a:t>toplantısı, her gün, genellikle belirli bir saatte yapılan kısa, zaman sınırı olan bir ekip durum kontrolüdür.</a:t>
            </a:r>
          </a:p>
          <a:p>
            <a:pPr marL="0" lvl="0" indent="0" algn="l" rtl="0">
              <a:lnSpc>
                <a:spcPct val="100000"/>
              </a:lnSpc>
              <a:spcBef>
                <a:spcPts val="0"/>
              </a:spcBef>
              <a:spcAft>
                <a:spcPts val="0"/>
              </a:spcAft>
              <a:buSzPts val="1400"/>
              <a:buNone/>
            </a:pPr>
            <a:r>
              <a:rPr lang="tr-TR" dirty="0"/>
              <a:t>Scrum çerçevesi, günlük </a:t>
            </a:r>
            <a:r>
              <a:rPr lang="tr-TR" dirty="0" err="1"/>
              <a:t>stand-up'ı</a:t>
            </a:r>
            <a:r>
              <a:rPr lang="tr-TR" dirty="0"/>
              <a:t> "Günlük Scrum" olarak adlandırır.</a:t>
            </a:r>
          </a:p>
          <a:p>
            <a:pPr marL="0" lvl="0" indent="0" algn="l" rtl="0">
              <a:lnSpc>
                <a:spcPct val="100000"/>
              </a:lnSpc>
              <a:spcBef>
                <a:spcPts val="0"/>
              </a:spcBef>
              <a:spcAft>
                <a:spcPts val="0"/>
              </a:spcAft>
              <a:buSzPts val="1400"/>
              <a:buNone/>
            </a:pPr>
            <a:endParaRPr lang="tr-T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100" dirty="0">
                <a:latin typeface="Montserrat SemiBold"/>
                <a:ea typeface="Montserrat SemiBold"/>
                <a:cs typeface="Montserrat SemiBold"/>
                <a:sym typeface="Montserrat SemiBold"/>
              </a:rPr>
              <a:t>Sprint </a:t>
            </a:r>
            <a:r>
              <a:rPr lang="tr-TR" sz="1100" dirty="0" err="1">
                <a:latin typeface="Montserrat SemiBold"/>
                <a:ea typeface="Montserrat SemiBold"/>
                <a:cs typeface="Montserrat SemiBold"/>
                <a:sym typeface="Montserrat SemiBold"/>
              </a:rPr>
              <a:t>Review</a:t>
            </a:r>
            <a:r>
              <a:rPr lang="tr-TR" sz="1100" dirty="0">
                <a:latin typeface="Montserrat SemiBold"/>
                <a:ea typeface="Montserrat SemiBold"/>
                <a:cs typeface="Montserrat SemiBold"/>
                <a:sym typeface="Montserrat SemiBold"/>
              </a:rPr>
              <a:t> </a:t>
            </a:r>
            <a:r>
              <a:rPr lang="tr-TR" dirty="0"/>
              <a:t>, </a:t>
            </a:r>
            <a:r>
              <a:rPr lang="tr-TR" dirty="0" err="1"/>
              <a:t>Sprint'te</a:t>
            </a:r>
            <a:r>
              <a:rPr lang="tr-TR" dirty="0"/>
              <a:t> tamamlanan işlerin tartışılması ve paydaşlardan geri bildirim alınması.</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Retrospektif, Önceki sprintte nelerin iyi gittiğini/nelerin gitmediğini düşünün ve iyileştirmeleri belirleyin.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ayrıca bir tımar toplantısı var; Biriktirme listesi düzeltme veya hikaye zamanı olarak da adlandırılan birikmiş iş yığını düzenleme. Bakım (veya iyileştirme), ürün biriktirme listesi öğelerinin tartışıldığı ve Scrum ekibinin bir toplantısıdır.  bir sonraki sprint planlaması hazırlanır.</a:t>
            </a:r>
          </a:p>
          <a:p>
            <a:pPr marL="0" lvl="0" indent="0" algn="l" rtl="0">
              <a:lnSpc>
                <a:spcPct val="100000"/>
              </a:lnSpc>
              <a:spcBef>
                <a:spcPts val="0"/>
              </a:spcBef>
              <a:spcAft>
                <a:spcPts val="0"/>
              </a:spcAft>
              <a:buSzPts val="1400"/>
              <a:buNone/>
            </a:pPr>
            <a:r>
              <a:rPr lang="tr-TR" dirty="0"/>
              <a:t>Sprint planlaması için bir hazırlık gibidir. çok yaygın değil.</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In</a:t>
            </a:r>
            <a:r>
              <a:rPr lang="tr-TR" dirty="0"/>
              <a:t> sprint </a:t>
            </a:r>
            <a:r>
              <a:rPr lang="tr-TR" dirty="0" err="1"/>
              <a:t>planning</a:t>
            </a:r>
            <a:r>
              <a:rPr lang="tr-TR" dirty="0"/>
              <a:t>, </a:t>
            </a:r>
            <a:r>
              <a:rPr lang="tr-TR" dirty="0" err="1"/>
              <a:t>Based</a:t>
            </a:r>
            <a:r>
              <a:rPr lang="tr-TR" dirty="0"/>
              <a:t> on </a:t>
            </a:r>
            <a:r>
              <a:rPr lang="tr-TR" dirty="0" err="1"/>
              <a:t>the</a:t>
            </a:r>
            <a:r>
              <a:rPr lang="tr-TR" dirty="0"/>
              <a:t> Product </a:t>
            </a:r>
            <a:r>
              <a:rPr lang="tr-TR" dirty="0" err="1"/>
              <a:t>Backlog</a:t>
            </a:r>
            <a:r>
              <a:rPr lang="tr-TR" dirty="0"/>
              <a:t>, it is </a:t>
            </a:r>
            <a:r>
              <a:rPr lang="tr-TR" dirty="0" err="1"/>
              <a:t>determined</a:t>
            </a:r>
            <a:r>
              <a:rPr lang="tr-TR" dirty="0"/>
              <a:t> </a:t>
            </a:r>
            <a:r>
              <a:rPr lang="tr-TR" dirty="0" err="1"/>
              <a:t>which</a:t>
            </a:r>
            <a:r>
              <a:rPr lang="tr-TR" dirty="0"/>
              <a:t> </a:t>
            </a:r>
            <a:r>
              <a:rPr lang="tr-TR" dirty="0" err="1"/>
              <a:t>ones</a:t>
            </a:r>
            <a:r>
              <a:rPr lang="tr-TR" dirty="0"/>
              <a:t> </a:t>
            </a:r>
            <a:r>
              <a:rPr lang="tr-TR" dirty="0" err="1"/>
              <a:t>will</a:t>
            </a:r>
            <a:r>
              <a:rPr lang="tr-TR" dirty="0"/>
              <a:t> be </a:t>
            </a:r>
            <a:r>
              <a:rPr lang="tr-TR" dirty="0" err="1"/>
              <a:t>completed</a:t>
            </a:r>
            <a:r>
              <a:rPr lang="tr-TR" dirty="0"/>
              <a:t> in </a:t>
            </a:r>
            <a:r>
              <a:rPr lang="tr-TR" dirty="0" err="1"/>
              <a:t>the</a:t>
            </a:r>
            <a:r>
              <a:rPr lang="tr-TR" dirty="0"/>
              <a:t> </a:t>
            </a:r>
            <a:r>
              <a:rPr lang="tr-TR" dirty="0" err="1"/>
              <a:t>following</a:t>
            </a:r>
            <a:r>
              <a:rPr lang="tr-TR" dirty="0"/>
              <a:t> sprint. </a:t>
            </a:r>
          </a:p>
          <a:p>
            <a:pPr marL="0" lvl="0" indent="0" algn="l" rtl="0">
              <a:lnSpc>
                <a:spcPct val="100000"/>
              </a:lnSpc>
              <a:spcBef>
                <a:spcPts val="0"/>
              </a:spcBef>
              <a:spcAft>
                <a:spcPts val="0"/>
              </a:spcAft>
              <a:buSzPts val="1400"/>
              <a:buNone/>
            </a:pPr>
            <a:r>
              <a:rPr lang="en-US" dirty="0"/>
              <a:t>sprint planning, is the planning of the next sprint.</a:t>
            </a:r>
          </a:p>
          <a:p>
            <a:pPr marL="0" lvl="0" indent="0" algn="l" rtl="0">
              <a:lnSpc>
                <a:spcPct val="100000"/>
              </a:lnSpc>
              <a:spcBef>
                <a:spcPts val="0"/>
              </a:spcBef>
              <a:spcAft>
                <a:spcPts val="0"/>
              </a:spcAft>
              <a:buSzPts val="1400"/>
              <a:buNone/>
            </a:pPr>
            <a:r>
              <a:rPr lang="en-US" dirty="0"/>
              <a:t> it is determined which user stories, which tasks will be completed in the following sprint.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None/>
            </a:pPr>
            <a:r>
              <a:rPr lang="en-US" sz="1100" dirty="0">
                <a:solidFill>
                  <a:srgbClr val="1C2B39"/>
                </a:solidFill>
                <a:highlight>
                  <a:srgbClr val="F0F0F0"/>
                </a:highlight>
              </a:rPr>
              <a:t>A daily stand-up meeting is a short, time-boxed team status check,</a:t>
            </a:r>
          </a:p>
          <a:p>
            <a:pPr marL="0" lvl="0" indent="0" algn="l" rtl="0">
              <a:lnSpc>
                <a:spcPct val="100000"/>
              </a:lnSpc>
              <a:spcBef>
                <a:spcPts val="0"/>
              </a:spcBef>
              <a:spcAft>
                <a:spcPts val="0"/>
              </a:spcAft>
              <a:buNone/>
            </a:pPr>
            <a:r>
              <a:rPr lang="en-US" sz="1100" dirty="0">
                <a:solidFill>
                  <a:srgbClr val="1C2B39"/>
                </a:solidFill>
                <a:highlight>
                  <a:srgbClr val="F0F0F0"/>
                </a:highlight>
              </a:rPr>
              <a:t>It is  held every day, at same time</a:t>
            </a:r>
          </a:p>
          <a:p>
            <a:pPr marL="0" lvl="0" indent="0" algn="l" rtl="0">
              <a:lnSpc>
                <a:spcPct val="100000"/>
              </a:lnSpc>
              <a:spcBef>
                <a:spcPts val="0"/>
              </a:spcBef>
              <a:spcAft>
                <a:spcPts val="0"/>
              </a:spcAft>
              <a:buNone/>
            </a:pPr>
            <a:r>
              <a:rPr lang="en-US" sz="1100" dirty="0">
                <a:solidFill>
                  <a:srgbClr val="1C2B39"/>
                </a:solidFill>
                <a:highlight>
                  <a:srgbClr val="F0F0F0"/>
                </a:highlight>
              </a:rPr>
              <a:t>And scrum says it should be done standing up, </a:t>
            </a:r>
          </a:p>
          <a:p>
            <a:pPr marL="0" lvl="0" indent="0" algn="l" rtl="0">
              <a:lnSpc>
                <a:spcPct val="100000"/>
              </a:lnSpc>
              <a:spcBef>
                <a:spcPts val="0"/>
              </a:spcBef>
              <a:spcAft>
                <a:spcPts val="0"/>
              </a:spcAft>
              <a:buNone/>
            </a:pPr>
            <a:r>
              <a:rPr lang="en-US" sz="1100" dirty="0">
                <a:solidFill>
                  <a:srgbClr val="1C2B39"/>
                </a:solidFill>
                <a:highlight>
                  <a:srgbClr val="F0F0F0"/>
                </a:highlight>
              </a:rPr>
              <a:t>really standing -up </a:t>
            </a:r>
          </a:p>
          <a:p>
            <a:pPr marL="0" lvl="0" indent="0" algn="l" rtl="0">
              <a:lnSpc>
                <a:spcPct val="100000"/>
              </a:lnSpc>
              <a:spcBef>
                <a:spcPts val="0"/>
              </a:spcBef>
              <a:spcAft>
                <a:spcPts val="0"/>
              </a:spcAft>
              <a:buNone/>
            </a:pPr>
            <a:r>
              <a:rPr lang="en-US" sz="1100" dirty="0">
                <a:solidFill>
                  <a:srgbClr val="1C2B39"/>
                </a:solidFill>
                <a:highlight>
                  <a:srgbClr val="F0F0F0"/>
                </a:highlight>
              </a:rPr>
              <a:t>The name comes from here.</a:t>
            </a:r>
          </a:p>
          <a:p>
            <a:pPr marL="0" lvl="0" indent="0" algn="l" rtl="0">
              <a:lnSpc>
                <a:spcPct val="100000"/>
              </a:lnSpc>
              <a:spcBef>
                <a:spcPts val="0"/>
              </a:spcBef>
              <a:spcAft>
                <a:spcPts val="0"/>
              </a:spcAft>
              <a:buNone/>
            </a:pPr>
            <a:r>
              <a:rPr lang="en-US" sz="1100" dirty="0">
                <a:solidFill>
                  <a:srgbClr val="1C2B39"/>
                </a:solidFill>
                <a:highlight>
                  <a:srgbClr val="F0F0F0"/>
                </a:highlight>
              </a:rPr>
              <a:t>the daily stand-up meeting also can be named as  ‘</a:t>
            </a:r>
            <a:r>
              <a:rPr lang="en-US" sz="1100" i="1" dirty="0">
                <a:solidFill>
                  <a:srgbClr val="1C2B39"/>
                </a:solidFill>
                <a:highlight>
                  <a:srgbClr val="F0F0F0"/>
                </a:highlight>
              </a:rPr>
              <a:t>Daily </a:t>
            </a:r>
            <a:r>
              <a:rPr lang="en-US" sz="1100" i="1" dirty="0" err="1">
                <a:solidFill>
                  <a:srgbClr val="1C2B39"/>
                </a:solidFill>
                <a:highlight>
                  <a:srgbClr val="F0F0F0"/>
                </a:highlight>
              </a:rPr>
              <a:t>Scrum</a:t>
            </a:r>
            <a:r>
              <a:rPr lang="en-US" sz="1100" dirty="0" err="1">
                <a:solidFill>
                  <a:srgbClr val="1C2B39"/>
                </a:solidFill>
                <a:highlight>
                  <a:srgbClr val="F0F0F0"/>
                </a:highlight>
              </a:rPr>
              <a:t>’meeting</a:t>
            </a:r>
            <a:endParaRPr lang="en-US" sz="1100" dirty="0">
              <a:solidFill>
                <a:srgbClr val="1C2B39"/>
              </a:solidFill>
              <a:highlight>
                <a:srgbClr val="F0F0F0"/>
              </a:highlight>
            </a:endParaRP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None/>
            </a:pPr>
            <a:r>
              <a:rPr lang="tr-TR" sz="1200" dirty="0">
                <a:solidFill>
                  <a:srgbClr val="1C2B39"/>
                </a:solidFill>
                <a:highlight>
                  <a:srgbClr val="F0F0F0"/>
                </a:highlight>
              </a:rPr>
              <a:t>A </a:t>
            </a:r>
            <a:r>
              <a:rPr lang="tr-TR" sz="1200" dirty="0" err="1">
                <a:solidFill>
                  <a:srgbClr val="1C2B39"/>
                </a:solidFill>
                <a:highlight>
                  <a:srgbClr val="F0F0F0"/>
                </a:highlight>
              </a:rPr>
              <a:t>daily</a:t>
            </a:r>
            <a:r>
              <a:rPr lang="tr-TR" sz="1200" dirty="0">
                <a:solidFill>
                  <a:srgbClr val="1C2B39"/>
                </a:solidFill>
                <a:highlight>
                  <a:srgbClr val="F0F0F0"/>
                </a:highlight>
              </a:rPr>
              <a:t> </a:t>
            </a:r>
            <a:r>
              <a:rPr lang="tr-TR" sz="1200" dirty="0" err="1">
                <a:solidFill>
                  <a:srgbClr val="1C2B39"/>
                </a:solidFill>
                <a:highlight>
                  <a:srgbClr val="F0F0F0"/>
                </a:highlight>
              </a:rPr>
              <a:t>stand-up</a:t>
            </a:r>
            <a:r>
              <a:rPr lang="tr-TR" sz="1200" dirty="0">
                <a:solidFill>
                  <a:srgbClr val="1C2B39"/>
                </a:solidFill>
                <a:highlight>
                  <a:srgbClr val="F0F0F0"/>
                </a:highlight>
              </a:rPr>
              <a:t> </a:t>
            </a:r>
            <a:r>
              <a:rPr lang="tr-TR" sz="1200" dirty="0" err="1">
                <a:solidFill>
                  <a:srgbClr val="1C2B39"/>
                </a:solidFill>
                <a:highlight>
                  <a:srgbClr val="F0F0F0"/>
                </a:highlight>
              </a:rPr>
              <a:t>meeting</a:t>
            </a:r>
            <a:r>
              <a:rPr lang="tr-TR" sz="1200" dirty="0">
                <a:solidFill>
                  <a:srgbClr val="1C2B39"/>
                </a:solidFill>
                <a:highlight>
                  <a:srgbClr val="F0F0F0"/>
                </a:highlight>
              </a:rPr>
              <a:t> is a </a:t>
            </a:r>
            <a:r>
              <a:rPr lang="tr-TR" sz="1200" dirty="0" err="1">
                <a:solidFill>
                  <a:srgbClr val="1C2B39"/>
                </a:solidFill>
                <a:highlight>
                  <a:srgbClr val="F0F0F0"/>
                </a:highlight>
              </a:rPr>
              <a:t>short</a:t>
            </a:r>
            <a:r>
              <a:rPr lang="tr-TR" sz="1200" dirty="0">
                <a:solidFill>
                  <a:srgbClr val="1C2B39"/>
                </a:solidFill>
                <a:highlight>
                  <a:srgbClr val="F0F0F0"/>
                </a:highlight>
              </a:rPr>
              <a:t>, time-</a:t>
            </a:r>
            <a:r>
              <a:rPr lang="tr-TR" sz="1200" dirty="0" err="1">
                <a:solidFill>
                  <a:srgbClr val="1C2B39"/>
                </a:solidFill>
                <a:highlight>
                  <a:srgbClr val="F0F0F0"/>
                </a:highlight>
              </a:rPr>
              <a:t>boxed</a:t>
            </a:r>
            <a:r>
              <a:rPr lang="tr-TR" sz="1200" dirty="0">
                <a:solidFill>
                  <a:srgbClr val="1C2B39"/>
                </a:solidFill>
                <a:highlight>
                  <a:srgbClr val="F0F0F0"/>
                </a:highlight>
              </a:rPr>
              <a:t> </a:t>
            </a:r>
            <a:r>
              <a:rPr lang="tr-TR" sz="1200" dirty="0" err="1">
                <a:solidFill>
                  <a:srgbClr val="1C2B39"/>
                </a:solidFill>
                <a:highlight>
                  <a:srgbClr val="F0F0F0"/>
                </a:highlight>
              </a:rPr>
              <a:t>team</a:t>
            </a:r>
            <a:r>
              <a:rPr lang="tr-TR" sz="1200" dirty="0">
                <a:solidFill>
                  <a:srgbClr val="1C2B39"/>
                </a:solidFill>
                <a:highlight>
                  <a:srgbClr val="F0F0F0"/>
                </a:highlight>
              </a:rPr>
              <a:t> </a:t>
            </a:r>
            <a:r>
              <a:rPr lang="tr-TR" sz="1200" dirty="0" err="1">
                <a:solidFill>
                  <a:srgbClr val="1C2B39"/>
                </a:solidFill>
                <a:highlight>
                  <a:srgbClr val="F0F0F0"/>
                </a:highlight>
              </a:rPr>
              <a:t>status</a:t>
            </a:r>
            <a:r>
              <a:rPr lang="tr-TR" sz="1200" dirty="0">
                <a:solidFill>
                  <a:srgbClr val="1C2B39"/>
                </a:solidFill>
                <a:highlight>
                  <a:srgbClr val="F0F0F0"/>
                </a:highlight>
              </a:rPr>
              <a:t> </a:t>
            </a:r>
            <a:r>
              <a:rPr lang="tr-TR" sz="1200" dirty="0" err="1">
                <a:solidFill>
                  <a:srgbClr val="1C2B39"/>
                </a:solidFill>
                <a:highlight>
                  <a:srgbClr val="F0F0F0"/>
                </a:highlight>
              </a:rPr>
              <a:t>check</a:t>
            </a:r>
            <a:r>
              <a:rPr lang="tr-TR" sz="1200" dirty="0">
                <a:solidFill>
                  <a:srgbClr val="1C2B39"/>
                </a:solidFill>
                <a:highlight>
                  <a:srgbClr val="F0F0F0"/>
                </a:highlight>
              </a:rPr>
              <a:t>, </a:t>
            </a:r>
            <a:r>
              <a:rPr lang="tr-TR" sz="1200" dirty="0" err="1">
                <a:solidFill>
                  <a:srgbClr val="1C2B39"/>
                </a:solidFill>
                <a:highlight>
                  <a:srgbClr val="F0F0F0"/>
                </a:highlight>
              </a:rPr>
              <a:t>held</a:t>
            </a:r>
            <a:r>
              <a:rPr lang="tr-TR" sz="1200" dirty="0">
                <a:solidFill>
                  <a:srgbClr val="1C2B39"/>
                </a:solidFill>
                <a:highlight>
                  <a:srgbClr val="F0F0F0"/>
                </a:highlight>
              </a:rPr>
              <a:t> </a:t>
            </a:r>
            <a:r>
              <a:rPr lang="tr-TR" sz="1200" dirty="0" err="1">
                <a:solidFill>
                  <a:srgbClr val="1C2B39"/>
                </a:solidFill>
                <a:highlight>
                  <a:srgbClr val="F0F0F0"/>
                </a:highlight>
              </a:rPr>
              <a:t>every</a:t>
            </a:r>
            <a:r>
              <a:rPr lang="tr-TR" sz="1200" dirty="0">
                <a:solidFill>
                  <a:srgbClr val="1C2B39"/>
                </a:solidFill>
                <a:highlight>
                  <a:srgbClr val="F0F0F0"/>
                </a:highlight>
              </a:rPr>
              <a:t> </a:t>
            </a:r>
            <a:r>
              <a:rPr lang="tr-TR" sz="1200" dirty="0" err="1">
                <a:solidFill>
                  <a:srgbClr val="1C2B39"/>
                </a:solidFill>
                <a:highlight>
                  <a:srgbClr val="F0F0F0"/>
                </a:highlight>
              </a:rPr>
              <a:t>day</a:t>
            </a:r>
            <a:r>
              <a:rPr lang="tr-TR" sz="1200" dirty="0">
                <a:solidFill>
                  <a:srgbClr val="1C2B39"/>
                </a:solidFill>
                <a:highlight>
                  <a:srgbClr val="F0F0F0"/>
                </a:highlight>
              </a:rPr>
              <a:t>, </a:t>
            </a:r>
            <a:r>
              <a:rPr lang="tr-TR" sz="1200" dirty="0" err="1">
                <a:solidFill>
                  <a:srgbClr val="1C2B39"/>
                </a:solidFill>
                <a:highlight>
                  <a:srgbClr val="F0F0F0"/>
                </a:highlight>
              </a:rPr>
              <a:t>usually</a:t>
            </a:r>
            <a:r>
              <a:rPr lang="tr-TR" sz="1200" dirty="0">
                <a:solidFill>
                  <a:srgbClr val="1C2B39"/>
                </a:solidFill>
                <a:highlight>
                  <a:srgbClr val="F0F0F0"/>
                </a:highlight>
              </a:rPr>
              <a:t> at a set time. </a:t>
            </a:r>
            <a:endParaRPr sz="1200" dirty="0">
              <a:solidFill>
                <a:srgbClr val="1C2B39"/>
              </a:solidFill>
              <a:highlight>
                <a:srgbClr val="F0F0F0"/>
              </a:highlight>
            </a:endParaRPr>
          </a:p>
          <a:p>
            <a:pPr marL="0" lvl="0" indent="0" algn="l" rtl="0">
              <a:lnSpc>
                <a:spcPct val="100000"/>
              </a:lnSpc>
              <a:spcBef>
                <a:spcPts val="0"/>
              </a:spcBef>
              <a:spcAft>
                <a:spcPts val="0"/>
              </a:spcAft>
              <a:buNone/>
            </a:pPr>
            <a:r>
              <a:rPr lang="tr-TR" sz="1200" dirty="0" err="1">
                <a:solidFill>
                  <a:srgbClr val="1C2B39"/>
                </a:solidFill>
                <a:highlight>
                  <a:srgbClr val="F0F0F0"/>
                </a:highlight>
              </a:rPr>
              <a:t>The</a:t>
            </a:r>
            <a:r>
              <a:rPr lang="tr-TR" sz="1200" dirty="0">
                <a:solidFill>
                  <a:srgbClr val="1C2B39"/>
                </a:solidFill>
                <a:highlight>
                  <a:srgbClr val="F0F0F0"/>
                </a:highlight>
              </a:rPr>
              <a:t> Scrum </a:t>
            </a:r>
            <a:r>
              <a:rPr lang="tr-TR" sz="1200" dirty="0" err="1">
                <a:solidFill>
                  <a:srgbClr val="1C2B39"/>
                </a:solidFill>
                <a:highlight>
                  <a:srgbClr val="F0F0F0"/>
                </a:highlight>
              </a:rPr>
              <a:t>framework</a:t>
            </a:r>
            <a:r>
              <a:rPr lang="tr-TR" sz="1200" dirty="0">
                <a:solidFill>
                  <a:srgbClr val="1C2B39"/>
                </a:solidFill>
                <a:highlight>
                  <a:srgbClr val="F0F0F0"/>
                </a:highlight>
              </a:rPr>
              <a:t> </a:t>
            </a:r>
            <a:r>
              <a:rPr lang="tr-TR" sz="1200" dirty="0" err="1">
                <a:solidFill>
                  <a:srgbClr val="1C2B39"/>
                </a:solidFill>
                <a:highlight>
                  <a:srgbClr val="F0F0F0"/>
                </a:highlight>
              </a:rPr>
              <a:t>calls</a:t>
            </a:r>
            <a:r>
              <a:rPr lang="tr-TR" sz="1200" dirty="0">
                <a:solidFill>
                  <a:srgbClr val="1C2B39"/>
                </a:solidFill>
                <a:highlight>
                  <a:srgbClr val="F0F0F0"/>
                </a:highlight>
              </a:rPr>
              <a:t> </a:t>
            </a:r>
            <a:r>
              <a:rPr lang="tr-TR" sz="1200" dirty="0" err="1">
                <a:solidFill>
                  <a:srgbClr val="1C2B39"/>
                </a:solidFill>
                <a:highlight>
                  <a:srgbClr val="F0F0F0"/>
                </a:highlight>
              </a:rPr>
              <a:t>the</a:t>
            </a:r>
            <a:r>
              <a:rPr lang="tr-TR" sz="1200" dirty="0">
                <a:solidFill>
                  <a:srgbClr val="1C2B39"/>
                </a:solidFill>
                <a:highlight>
                  <a:srgbClr val="F0F0F0"/>
                </a:highlight>
              </a:rPr>
              <a:t> </a:t>
            </a:r>
            <a:r>
              <a:rPr lang="tr-TR" sz="1200" dirty="0" err="1">
                <a:solidFill>
                  <a:srgbClr val="1C2B39"/>
                </a:solidFill>
                <a:highlight>
                  <a:srgbClr val="F0F0F0"/>
                </a:highlight>
              </a:rPr>
              <a:t>daily</a:t>
            </a:r>
            <a:r>
              <a:rPr lang="tr-TR" sz="1200" dirty="0">
                <a:solidFill>
                  <a:srgbClr val="1C2B39"/>
                </a:solidFill>
                <a:highlight>
                  <a:srgbClr val="F0F0F0"/>
                </a:highlight>
              </a:rPr>
              <a:t> </a:t>
            </a:r>
            <a:r>
              <a:rPr lang="tr-TR" sz="1200" dirty="0" err="1">
                <a:solidFill>
                  <a:srgbClr val="1C2B39"/>
                </a:solidFill>
                <a:highlight>
                  <a:srgbClr val="F0F0F0"/>
                </a:highlight>
              </a:rPr>
              <a:t>stand-up</a:t>
            </a:r>
            <a:r>
              <a:rPr lang="tr-TR" sz="1200" dirty="0">
                <a:solidFill>
                  <a:srgbClr val="1C2B39"/>
                </a:solidFill>
                <a:highlight>
                  <a:srgbClr val="F0F0F0"/>
                </a:highlight>
              </a:rPr>
              <a:t> a ‘</a:t>
            </a:r>
            <a:r>
              <a:rPr lang="tr-TR" sz="1200" i="1" dirty="0">
                <a:solidFill>
                  <a:srgbClr val="1C2B39"/>
                </a:solidFill>
                <a:highlight>
                  <a:srgbClr val="F0F0F0"/>
                </a:highlight>
              </a:rPr>
              <a:t>Daily Scrum</a:t>
            </a:r>
            <a:r>
              <a:rPr lang="tr-TR" sz="1200" dirty="0">
                <a:solidFill>
                  <a:srgbClr val="1C2B39"/>
                </a:solidFill>
                <a:highlight>
                  <a:srgbClr val="F0F0F0"/>
                </a:highlight>
              </a:rPr>
              <a:t>’.</a:t>
            </a:r>
          </a:p>
          <a:p>
            <a:pPr marL="0" lvl="0" indent="0" algn="l" rtl="0">
              <a:lnSpc>
                <a:spcPct val="100000"/>
              </a:lnSpc>
              <a:spcBef>
                <a:spcPts val="0"/>
              </a:spcBef>
              <a:spcAft>
                <a:spcPts val="0"/>
              </a:spcAft>
              <a:buNone/>
            </a:pPr>
            <a:endParaRPr lang="tr-TR" sz="1200" dirty="0">
              <a:solidFill>
                <a:srgbClr val="1C2B39"/>
              </a:solidFill>
              <a:highlight>
                <a:srgbClr val="F0F0F0"/>
              </a:highlight>
            </a:endParaRPr>
          </a:p>
          <a:p>
            <a:pPr marL="0" lvl="0" indent="0" algn="l" rtl="0">
              <a:lnSpc>
                <a:spcPct val="100000"/>
              </a:lnSpc>
              <a:spcBef>
                <a:spcPts val="0"/>
              </a:spcBef>
              <a:spcAft>
                <a:spcPts val="0"/>
              </a:spcAft>
              <a:buSzPts val="1400"/>
              <a:buNone/>
            </a:pPr>
            <a:endParaRPr lang="en-US" sz="800" dirty="0"/>
          </a:p>
          <a:p>
            <a:pPr marL="0" lvl="0" indent="0" algn="l" rtl="0">
              <a:lnSpc>
                <a:spcPct val="100000"/>
              </a:lnSpc>
              <a:spcBef>
                <a:spcPts val="0"/>
              </a:spcBef>
              <a:spcAft>
                <a:spcPts val="0"/>
              </a:spcAft>
              <a:buNone/>
            </a:pPr>
            <a:r>
              <a:rPr lang="en-US" sz="800" dirty="0"/>
              <a:t>In Sprint Review, </a:t>
            </a:r>
          </a:p>
          <a:p>
            <a:pPr marL="0" lvl="0" indent="0" algn="l" rtl="0">
              <a:lnSpc>
                <a:spcPct val="100000"/>
              </a:lnSpc>
              <a:spcBef>
                <a:spcPts val="0"/>
              </a:spcBef>
              <a:spcAft>
                <a:spcPts val="0"/>
              </a:spcAft>
              <a:buNone/>
            </a:pPr>
            <a:r>
              <a:rPr lang="en-US" sz="800" dirty="0"/>
              <a:t>the work completed in Sprint </a:t>
            </a:r>
            <a:r>
              <a:rPr lang="en-US" sz="800" dirty="0">
                <a:solidFill>
                  <a:schemeClr val="dk1"/>
                </a:solidFill>
              </a:rPr>
              <a:t>is discussed </a:t>
            </a:r>
            <a:r>
              <a:rPr lang="en-US" sz="800" dirty="0"/>
              <a:t> to get feedbacks from all people involved in the project.</a:t>
            </a:r>
          </a:p>
          <a:p>
            <a:pPr marL="0" lvl="0" indent="0" algn="l" rtl="0">
              <a:lnSpc>
                <a:spcPct val="100000"/>
              </a:lnSpc>
              <a:spcBef>
                <a:spcPts val="0"/>
              </a:spcBef>
              <a:spcAft>
                <a:spcPts val="0"/>
              </a:spcAft>
              <a:buNone/>
            </a:pPr>
            <a:r>
              <a:rPr lang="en-US" sz="800" dirty="0"/>
              <a:t>and get feedback from stakeholders</a:t>
            </a:r>
            <a:endParaRPr lang="en-US"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None/>
            </a:pPr>
            <a:r>
              <a:rPr lang="tr-TR" dirty="0" err="1"/>
              <a:t>Retrospective</a:t>
            </a:r>
            <a:r>
              <a:rPr lang="tr-TR" dirty="0"/>
              <a:t>, </a:t>
            </a:r>
            <a:r>
              <a:rPr lang="tr-TR" dirty="0" err="1"/>
              <a:t>Think</a:t>
            </a:r>
            <a:r>
              <a:rPr lang="tr-TR" dirty="0"/>
              <a:t> </a:t>
            </a:r>
            <a:r>
              <a:rPr lang="tr-TR" dirty="0" err="1"/>
              <a:t>about</a:t>
            </a:r>
            <a:r>
              <a:rPr lang="tr-TR" dirty="0"/>
              <a:t> </a:t>
            </a:r>
            <a:r>
              <a:rPr lang="tr-TR" dirty="0" err="1"/>
              <a:t>what</a:t>
            </a:r>
            <a:r>
              <a:rPr lang="tr-TR" dirty="0"/>
              <a:t> </a:t>
            </a:r>
            <a:r>
              <a:rPr lang="tr-TR" dirty="0" err="1"/>
              <a:t>went</a:t>
            </a:r>
            <a:r>
              <a:rPr lang="tr-TR" dirty="0"/>
              <a:t> </a:t>
            </a:r>
            <a:r>
              <a:rPr lang="tr-TR" dirty="0" err="1"/>
              <a:t>well</a:t>
            </a:r>
            <a:r>
              <a:rPr lang="tr-TR" dirty="0"/>
              <a:t> / </a:t>
            </a:r>
            <a:r>
              <a:rPr lang="tr-TR" dirty="0" err="1"/>
              <a:t>did</a:t>
            </a:r>
            <a:r>
              <a:rPr lang="tr-TR" dirty="0"/>
              <a:t> not in </a:t>
            </a:r>
            <a:r>
              <a:rPr lang="tr-TR" dirty="0" err="1"/>
              <a:t>the</a:t>
            </a:r>
            <a:r>
              <a:rPr lang="tr-TR" dirty="0"/>
              <a:t> </a:t>
            </a:r>
            <a:r>
              <a:rPr lang="tr-TR" dirty="0" err="1"/>
              <a:t>previous</a:t>
            </a:r>
            <a:r>
              <a:rPr lang="tr-TR" dirty="0"/>
              <a:t> sprint </a:t>
            </a:r>
            <a:r>
              <a:rPr lang="tr-TR" dirty="0" err="1"/>
              <a:t>and</a:t>
            </a:r>
            <a:r>
              <a:rPr lang="tr-TR" dirty="0"/>
              <a:t> </a:t>
            </a:r>
            <a:r>
              <a:rPr lang="tr-TR" dirty="0" err="1"/>
              <a:t>identify</a:t>
            </a:r>
            <a:r>
              <a:rPr lang="tr-TR" dirty="0"/>
              <a:t> </a:t>
            </a:r>
            <a:r>
              <a:rPr lang="tr-TR" dirty="0" err="1"/>
              <a:t>improvements</a:t>
            </a:r>
            <a:r>
              <a:rPr lang="tr-TR" dirty="0"/>
              <a:t>.</a:t>
            </a:r>
          </a:p>
          <a:p>
            <a:pPr marL="0" lvl="0" indent="0" algn="l" rtl="0">
              <a:lnSpc>
                <a:spcPct val="100000"/>
              </a:lnSpc>
              <a:spcBef>
                <a:spcPts val="0"/>
              </a:spcBef>
              <a:spcAft>
                <a:spcPts val="0"/>
              </a:spcAft>
              <a:buNone/>
            </a:pPr>
            <a:r>
              <a:rPr lang="en-US" dirty="0"/>
              <a:t>Retrospective is a in team meeting.</a:t>
            </a:r>
            <a:r>
              <a:rPr lang="tr-TR" dirty="0"/>
              <a:t> </a:t>
            </a:r>
            <a:r>
              <a:rPr lang="en-US" dirty="0"/>
              <a:t>it is  about what went well or not in the previous sprint and identify improvements.</a:t>
            </a: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err="1"/>
              <a:t>there</a:t>
            </a:r>
            <a:r>
              <a:rPr lang="tr-TR" dirty="0"/>
              <a:t> is </a:t>
            </a:r>
            <a:r>
              <a:rPr lang="tr-TR" dirty="0" err="1"/>
              <a:t>also</a:t>
            </a:r>
            <a:r>
              <a:rPr lang="tr-TR" dirty="0"/>
              <a:t> a </a:t>
            </a:r>
            <a:r>
              <a:rPr lang="tr-TR" dirty="0" err="1"/>
              <a:t>grooming</a:t>
            </a:r>
            <a:r>
              <a:rPr lang="tr-TR" dirty="0"/>
              <a:t> </a:t>
            </a:r>
            <a:r>
              <a:rPr lang="tr-TR" dirty="0" err="1"/>
              <a:t>meeting</a:t>
            </a:r>
            <a:r>
              <a:rPr lang="tr-TR" dirty="0"/>
              <a:t>;</a:t>
            </a:r>
            <a:endParaRPr dirty="0"/>
          </a:p>
          <a:p>
            <a:pPr marL="0" lvl="0" indent="0" algn="l" rtl="0">
              <a:lnSpc>
                <a:spcPct val="100000"/>
              </a:lnSpc>
              <a:spcBef>
                <a:spcPts val="0"/>
              </a:spcBef>
              <a:spcAft>
                <a:spcPts val="0"/>
              </a:spcAft>
              <a:buNone/>
            </a:pPr>
            <a:r>
              <a:rPr lang="tr-TR" sz="1200" dirty="0" err="1">
                <a:solidFill>
                  <a:srgbClr val="6A6E72"/>
                </a:solidFill>
              </a:rPr>
              <a:t>Backlog</a:t>
            </a:r>
            <a:r>
              <a:rPr lang="tr-TR" sz="1200" dirty="0">
                <a:solidFill>
                  <a:srgbClr val="6A6E72"/>
                </a:solidFill>
              </a:rPr>
              <a:t> </a:t>
            </a:r>
            <a:r>
              <a:rPr lang="tr-TR" sz="1200" dirty="0" err="1">
                <a:solidFill>
                  <a:srgbClr val="6A6E72"/>
                </a:solidFill>
              </a:rPr>
              <a:t>grooming</a:t>
            </a:r>
            <a:r>
              <a:rPr lang="tr-TR" sz="1200" dirty="0">
                <a:solidFill>
                  <a:srgbClr val="6A6E72"/>
                </a:solidFill>
              </a:rPr>
              <a:t>, </a:t>
            </a:r>
            <a:r>
              <a:rPr lang="tr-TR" sz="1200" dirty="0" err="1">
                <a:solidFill>
                  <a:srgbClr val="6A6E72"/>
                </a:solidFill>
              </a:rPr>
              <a:t>also</a:t>
            </a:r>
            <a:r>
              <a:rPr lang="tr-TR" sz="1200" dirty="0">
                <a:solidFill>
                  <a:srgbClr val="6A6E72"/>
                </a:solidFill>
              </a:rPr>
              <a:t> </a:t>
            </a:r>
            <a:r>
              <a:rPr lang="tr-TR" sz="1200" dirty="0" err="1">
                <a:solidFill>
                  <a:srgbClr val="6A6E72"/>
                </a:solidFill>
              </a:rPr>
              <a:t>referred</a:t>
            </a:r>
            <a:r>
              <a:rPr lang="tr-TR" sz="1200" dirty="0">
                <a:solidFill>
                  <a:srgbClr val="6A6E72"/>
                </a:solidFill>
              </a:rPr>
              <a:t> </a:t>
            </a:r>
            <a:r>
              <a:rPr lang="tr-TR" sz="1200" dirty="0" err="1">
                <a:solidFill>
                  <a:srgbClr val="6A6E72"/>
                </a:solidFill>
              </a:rPr>
              <a:t>to</a:t>
            </a:r>
            <a:r>
              <a:rPr lang="tr-TR" sz="1200" dirty="0">
                <a:solidFill>
                  <a:srgbClr val="6A6E72"/>
                </a:solidFill>
              </a:rPr>
              <a:t> as </a:t>
            </a:r>
            <a:r>
              <a:rPr lang="tr-TR" sz="1200" dirty="0" err="1">
                <a:solidFill>
                  <a:srgbClr val="6A6E72"/>
                </a:solidFill>
              </a:rPr>
              <a:t>backlog</a:t>
            </a:r>
            <a:r>
              <a:rPr lang="tr-TR" sz="1200" dirty="0">
                <a:solidFill>
                  <a:srgbClr val="6A6E72"/>
                </a:solidFill>
              </a:rPr>
              <a:t> </a:t>
            </a:r>
            <a:r>
              <a:rPr lang="tr-TR" sz="1200" dirty="0" err="1">
                <a:solidFill>
                  <a:srgbClr val="6A6E72"/>
                </a:solidFill>
              </a:rPr>
              <a:t>refinement</a:t>
            </a:r>
            <a:r>
              <a:rPr lang="tr-TR" sz="1200" dirty="0">
                <a:solidFill>
                  <a:srgbClr val="6A6E72"/>
                </a:solidFill>
              </a:rPr>
              <a:t> </a:t>
            </a:r>
            <a:r>
              <a:rPr lang="tr-TR" sz="1200" dirty="0" err="1">
                <a:solidFill>
                  <a:srgbClr val="6A6E72"/>
                </a:solidFill>
              </a:rPr>
              <a:t>or</a:t>
            </a:r>
            <a:r>
              <a:rPr lang="tr-TR" sz="1200" dirty="0">
                <a:solidFill>
                  <a:srgbClr val="6A6E72"/>
                </a:solidFill>
              </a:rPr>
              <a:t> </a:t>
            </a:r>
            <a:r>
              <a:rPr lang="tr-TR" sz="1200" dirty="0" err="1">
                <a:solidFill>
                  <a:srgbClr val="6A6E72"/>
                </a:solidFill>
              </a:rPr>
              <a:t>story</a:t>
            </a:r>
            <a:r>
              <a:rPr lang="tr-TR" sz="1200" dirty="0">
                <a:solidFill>
                  <a:srgbClr val="6A6E72"/>
                </a:solidFill>
              </a:rPr>
              <a:t> time.</a:t>
            </a:r>
            <a:endParaRPr sz="1200" dirty="0">
              <a:solidFill>
                <a:srgbClr val="6A6E72"/>
              </a:solidFill>
            </a:endParaRPr>
          </a:p>
          <a:p>
            <a:pPr marL="0" lvl="0" indent="0" algn="l" rtl="0">
              <a:lnSpc>
                <a:spcPct val="100000"/>
              </a:lnSpc>
              <a:spcBef>
                <a:spcPts val="0"/>
              </a:spcBef>
              <a:spcAft>
                <a:spcPts val="0"/>
              </a:spcAft>
              <a:buNone/>
            </a:pPr>
            <a:r>
              <a:rPr lang="tr-TR" dirty="0" err="1">
                <a:solidFill>
                  <a:schemeClr val="dk1"/>
                </a:solidFill>
                <a:highlight>
                  <a:srgbClr val="FFFFFF"/>
                </a:highlight>
              </a:rPr>
              <a:t>Grooming</a:t>
            </a:r>
            <a:r>
              <a:rPr lang="tr-TR" dirty="0">
                <a:solidFill>
                  <a:schemeClr val="dk1"/>
                </a:solidFill>
                <a:highlight>
                  <a:srgbClr val="FFFFFF"/>
                </a:highlight>
              </a:rPr>
              <a:t> (</a:t>
            </a:r>
            <a:r>
              <a:rPr lang="tr-TR" dirty="0" err="1">
                <a:solidFill>
                  <a:schemeClr val="dk1"/>
                </a:solidFill>
                <a:highlight>
                  <a:srgbClr val="FFFFFF"/>
                </a:highlight>
              </a:rPr>
              <a:t>or</a:t>
            </a:r>
            <a:r>
              <a:rPr lang="tr-TR" dirty="0">
                <a:solidFill>
                  <a:schemeClr val="dk1"/>
                </a:solidFill>
                <a:highlight>
                  <a:srgbClr val="FFFFFF"/>
                </a:highlight>
              </a:rPr>
              <a:t> </a:t>
            </a:r>
            <a:r>
              <a:rPr lang="tr-TR" dirty="0" err="1">
                <a:solidFill>
                  <a:schemeClr val="dk1"/>
                </a:solidFill>
                <a:highlight>
                  <a:srgbClr val="FFFFFF"/>
                </a:highlight>
              </a:rPr>
              <a:t>refinement</a:t>
            </a:r>
            <a:r>
              <a:rPr lang="tr-TR" dirty="0">
                <a:solidFill>
                  <a:schemeClr val="dk1"/>
                </a:solidFill>
                <a:highlight>
                  <a:srgbClr val="FFFFFF"/>
                </a:highlight>
              </a:rPr>
              <a:t>) is a </a:t>
            </a:r>
            <a:r>
              <a:rPr lang="tr-TR" dirty="0" err="1">
                <a:solidFill>
                  <a:schemeClr val="dk1"/>
                </a:solidFill>
                <a:highlight>
                  <a:srgbClr val="FFFFFF"/>
                </a:highlight>
              </a:rPr>
              <a:t>meeting</a:t>
            </a:r>
            <a:r>
              <a:rPr lang="tr-TR" dirty="0">
                <a:solidFill>
                  <a:schemeClr val="dk1"/>
                </a:solidFill>
                <a:highlight>
                  <a:srgbClr val="FFFFFF"/>
                </a:highlight>
              </a:rPr>
              <a:t> of </a:t>
            </a:r>
            <a:r>
              <a:rPr lang="tr-TR" dirty="0" err="1">
                <a:solidFill>
                  <a:schemeClr val="dk1"/>
                </a:solidFill>
                <a:highlight>
                  <a:srgbClr val="FFFFFF"/>
                </a:highlight>
              </a:rPr>
              <a:t>the</a:t>
            </a:r>
            <a:r>
              <a:rPr lang="tr-TR" dirty="0">
                <a:solidFill>
                  <a:schemeClr val="dk1"/>
                </a:solidFill>
                <a:highlight>
                  <a:srgbClr val="FFFFFF"/>
                </a:highlight>
              </a:rPr>
              <a:t> Scrum </a:t>
            </a:r>
            <a:r>
              <a:rPr lang="tr-TR" dirty="0" err="1">
                <a:solidFill>
                  <a:schemeClr val="dk1"/>
                </a:solidFill>
                <a:highlight>
                  <a:srgbClr val="FFFFFF"/>
                </a:highlight>
              </a:rPr>
              <a:t>team</a:t>
            </a:r>
            <a:r>
              <a:rPr lang="tr-TR" dirty="0">
                <a:solidFill>
                  <a:schemeClr val="dk1"/>
                </a:solidFill>
                <a:highlight>
                  <a:srgbClr val="FFFFFF"/>
                </a:highlight>
              </a:rPr>
              <a:t> in </a:t>
            </a:r>
            <a:r>
              <a:rPr lang="tr-TR" dirty="0" err="1">
                <a:solidFill>
                  <a:schemeClr val="dk1"/>
                </a:solidFill>
                <a:highlight>
                  <a:srgbClr val="FFFFFF"/>
                </a:highlight>
              </a:rPr>
              <a:t>which</a:t>
            </a:r>
            <a:r>
              <a:rPr lang="tr-TR" dirty="0">
                <a:solidFill>
                  <a:schemeClr val="dk1"/>
                </a:solidFill>
                <a:highlight>
                  <a:srgbClr val="FFFFFF"/>
                </a:highlight>
              </a:rPr>
              <a:t> </a:t>
            </a:r>
            <a:r>
              <a:rPr lang="tr-TR" dirty="0" err="1">
                <a:solidFill>
                  <a:schemeClr val="dk1"/>
                </a:solidFill>
                <a:highlight>
                  <a:srgbClr val="FFFFFF"/>
                </a:highlight>
              </a:rPr>
              <a:t>the</a:t>
            </a:r>
            <a:r>
              <a:rPr lang="tr-TR" dirty="0">
                <a:solidFill>
                  <a:schemeClr val="dk1"/>
                </a:solidFill>
                <a:highlight>
                  <a:srgbClr val="FFFFFF"/>
                </a:highlight>
              </a:rPr>
              <a:t> </a:t>
            </a:r>
            <a:r>
              <a:rPr lang="tr-TR" dirty="0" err="1">
                <a:solidFill>
                  <a:schemeClr val="dk1"/>
                </a:solidFill>
                <a:highlight>
                  <a:srgbClr val="FFFFFF"/>
                </a:highlight>
              </a:rPr>
              <a:t>product</a:t>
            </a:r>
            <a:r>
              <a:rPr lang="tr-TR" dirty="0">
                <a:solidFill>
                  <a:schemeClr val="dk1"/>
                </a:solidFill>
                <a:highlight>
                  <a:srgbClr val="FFFFFF"/>
                </a:highlight>
              </a:rPr>
              <a:t> </a:t>
            </a:r>
            <a:r>
              <a:rPr lang="tr-TR" dirty="0" err="1">
                <a:solidFill>
                  <a:schemeClr val="dk1"/>
                </a:solidFill>
                <a:highlight>
                  <a:srgbClr val="FFFFFF"/>
                </a:highlight>
              </a:rPr>
              <a:t>backlog</a:t>
            </a:r>
            <a:r>
              <a:rPr lang="tr-TR" dirty="0">
                <a:solidFill>
                  <a:schemeClr val="dk1"/>
                </a:solidFill>
                <a:highlight>
                  <a:srgbClr val="FFFFFF"/>
                </a:highlight>
              </a:rPr>
              <a:t> </a:t>
            </a:r>
            <a:r>
              <a:rPr lang="tr-TR" dirty="0" err="1">
                <a:solidFill>
                  <a:schemeClr val="dk1"/>
                </a:solidFill>
                <a:highlight>
                  <a:srgbClr val="FFFFFF"/>
                </a:highlight>
              </a:rPr>
              <a:t>items</a:t>
            </a:r>
            <a:r>
              <a:rPr lang="tr-TR" dirty="0">
                <a:solidFill>
                  <a:schemeClr val="dk1"/>
                </a:solidFill>
                <a:highlight>
                  <a:srgbClr val="FFFFFF"/>
                </a:highlight>
              </a:rPr>
              <a:t> </a:t>
            </a:r>
            <a:r>
              <a:rPr lang="tr-TR" dirty="0" err="1">
                <a:solidFill>
                  <a:schemeClr val="dk1"/>
                </a:solidFill>
                <a:highlight>
                  <a:srgbClr val="FFFFFF"/>
                </a:highlight>
              </a:rPr>
              <a:t>are</a:t>
            </a:r>
            <a:r>
              <a:rPr lang="tr-TR" dirty="0">
                <a:solidFill>
                  <a:schemeClr val="dk1"/>
                </a:solidFill>
                <a:highlight>
                  <a:srgbClr val="FFFFFF"/>
                </a:highlight>
              </a:rPr>
              <a:t> </a:t>
            </a:r>
            <a:r>
              <a:rPr lang="tr-TR" dirty="0" err="1">
                <a:solidFill>
                  <a:schemeClr val="dk1"/>
                </a:solidFill>
                <a:highlight>
                  <a:srgbClr val="FFFFFF"/>
                </a:highlight>
              </a:rPr>
              <a:t>discussed</a:t>
            </a:r>
            <a:endParaRPr lang="tr-TR" dirty="0">
              <a:solidFill>
                <a:schemeClr val="dk1"/>
              </a:solidFill>
              <a:highlight>
                <a:srgbClr val="FFFFFF"/>
              </a:highlight>
            </a:endParaRPr>
          </a:p>
          <a:p>
            <a:pPr marL="0" lvl="0" indent="0" algn="l" rtl="0">
              <a:lnSpc>
                <a:spcPct val="100000"/>
              </a:lnSpc>
              <a:spcBef>
                <a:spcPts val="0"/>
              </a:spcBef>
              <a:spcAft>
                <a:spcPts val="0"/>
              </a:spcAft>
              <a:buNone/>
            </a:pPr>
            <a:r>
              <a:rPr lang="en-US" dirty="0">
                <a:solidFill>
                  <a:schemeClr val="dk1"/>
                </a:solidFill>
                <a:highlight>
                  <a:srgbClr val="FFFFFF"/>
                </a:highlight>
              </a:rPr>
              <a:t>It is like a preparation for sprint planning.</a:t>
            </a:r>
          </a:p>
          <a:p>
            <a:pPr marL="0" lvl="0" indent="0" algn="l" rtl="0">
              <a:lnSpc>
                <a:spcPct val="100000"/>
              </a:lnSpc>
              <a:spcBef>
                <a:spcPts val="0"/>
              </a:spcBef>
              <a:spcAft>
                <a:spcPts val="0"/>
              </a:spcAft>
              <a:buNone/>
            </a:pPr>
            <a:r>
              <a:rPr lang="en-US" dirty="0">
                <a:solidFill>
                  <a:schemeClr val="dk1"/>
                </a:solidFill>
                <a:highlight>
                  <a:srgbClr val="FFFFFF"/>
                </a:highlight>
              </a:rPr>
              <a:t>not so common.</a:t>
            </a:r>
            <a:endParaRPr dirty="0">
              <a:solidFill>
                <a:schemeClr val="dk1"/>
              </a:solidFill>
              <a:highlight>
                <a:srgbClr val="FFFFFF"/>
              </a:highlight>
            </a:endParaRPr>
          </a:p>
          <a:p>
            <a:pPr marL="0" lvl="0" indent="0" algn="l" rtl="0">
              <a:lnSpc>
                <a:spcPct val="100000"/>
              </a:lnSpc>
              <a:spcBef>
                <a:spcPts val="0"/>
              </a:spcBef>
              <a:spcAft>
                <a:spcPts val="0"/>
              </a:spcAft>
              <a:buNone/>
            </a:pPr>
            <a:r>
              <a:rPr lang="tr-TR" dirty="0">
                <a:solidFill>
                  <a:schemeClr val="dk1"/>
                </a:solidFill>
                <a:highlight>
                  <a:srgbClr val="FFFFFF"/>
                </a:highlight>
              </a:rPr>
              <a:t> </a:t>
            </a:r>
            <a:r>
              <a:rPr lang="tr-TR" dirty="0" err="1">
                <a:solidFill>
                  <a:schemeClr val="dk1"/>
                </a:solidFill>
                <a:highlight>
                  <a:srgbClr val="FFFFFF"/>
                </a:highlight>
              </a:rPr>
              <a:t>the</a:t>
            </a:r>
            <a:r>
              <a:rPr lang="tr-TR" dirty="0">
                <a:solidFill>
                  <a:schemeClr val="dk1"/>
                </a:solidFill>
                <a:highlight>
                  <a:srgbClr val="FFFFFF"/>
                </a:highlight>
              </a:rPr>
              <a:t> </a:t>
            </a:r>
            <a:r>
              <a:rPr lang="tr-TR" dirty="0" err="1">
                <a:solidFill>
                  <a:schemeClr val="dk1"/>
                </a:solidFill>
                <a:highlight>
                  <a:srgbClr val="FFFFFF"/>
                </a:highlight>
              </a:rPr>
              <a:t>next</a:t>
            </a:r>
            <a:r>
              <a:rPr lang="tr-TR" dirty="0">
                <a:solidFill>
                  <a:schemeClr val="dk1"/>
                </a:solidFill>
                <a:highlight>
                  <a:srgbClr val="FFFFFF"/>
                </a:highlight>
              </a:rPr>
              <a:t> sprint </a:t>
            </a:r>
            <a:r>
              <a:rPr lang="tr-TR" dirty="0" err="1">
                <a:solidFill>
                  <a:schemeClr val="dk1"/>
                </a:solidFill>
                <a:highlight>
                  <a:srgbClr val="FFFFFF"/>
                </a:highlight>
              </a:rPr>
              <a:t>planning</a:t>
            </a:r>
            <a:r>
              <a:rPr lang="tr-TR" dirty="0">
                <a:solidFill>
                  <a:schemeClr val="dk1"/>
                </a:solidFill>
                <a:highlight>
                  <a:srgbClr val="FFFFFF"/>
                </a:highlight>
              </a:rPr>
              <a:t> is </a:t>
            </a:r>
            <a:r>
              <a:rPr lang="tr-TR" dirty="0" err="1">
                <a:solidFill>
                  <a:schemeClr val="dk1"/>
                </a:solidFill>
                <a:highlight>
                  <a:srgbClr val="FFFFFF"/>
                </a:highlight>
              </a:rPr>
              <a:t>prepared</a:t>
            </a:r>
            <a:r>
              <a:rPr lang="tr-TR" dirty="0">
                <a:solidFill>
                  <a:schemeClr val="dk1"/>
                </a:solidFill>
                <a:highlight>
                  <a:srgbClr val="FFFFFF"/>
                </a:highlight>
              </a:rPr>
              <a:t>.</a:t>
            </a:r>
            <a:endParaRPr dirty="0">
              <a:solidFill>
                <a:schemeClr val="dk1"/>
              </a:solidFill>
              <a:highlight>
                <a:srgbClr val="FFFFFF"/>
              </a:highlight>
            </a:endParaRPr>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r>
              <a:rPr lang="en-US" dirty="0"/>
              <a:t>there is also a grooming meeting not showed in the slide;</a:t>
            </a:r>
            <a:endParaRPr lang="en-US" sz="1200" dirty="0">
              <a:solidFill>
                <a:srgbClr val="6A6E72"/>
              </a:solidFill>
            </a:endParaRPr>
          </a:p>
          <a:p>
            <a:pPr marL="0" lvl="0" indent="0" algn="l" rtl="0">
              <a:lnSpc>
                <a:spcPct val="100000"/>
              </a:lnSpc>
              <a:spcBef>
                <a:spcPts val="0"/>
              </a:spcBef>
              <a:spcAft>
                <a:spcPts val="0"/>
              </a:spcAft>
              <a:buNone/>
            </a:pPr>
            <a:r>
              <a:rPr lang="en-US" dirty="0">
                <a:solidFill>
                  <a:schemeClr val="dk1"/>
                </a:solidFill>
                <a:highlight>
                  <a:srgbClr val="FFFFFF"/>
                </a:highlight>
              </a:rPr>
              <a:t>Grooming (or refinement) is a meeting of the Scrum team </a:t>
            </a:r>
          </a:p>
          <a:p>
            <a:pPr marL="0" lvl="0" indent="0" algn="l" rtl="0">
              <a:lnSpc>
                <a:spcPct val="100000"/>
              </a:lnSpc>
              <a:spcBef>
                <a:spcPts val="0"/>
              </a:spcBef>
              <a:spcAft>
                <a:spcPts val="0"/>
              </a:spcAft>
              <a:buNone/>
            </a:pPr>
            <a:endParaRPr lang="tr-TR" dirty="0">
              <a:solidFill>
                <a:schemeClr val="dk1"/>
              </a:solidFill>
              <a:highlight>
                <a:srgbClr val="FFFFFF"/>
              </a:highlight>
            </a:endParaRPr>
          </a:p>
          <a:p>
            <a:pPr marL="0" lvl="0" indent="0" algn="l" rtl="0">
              <a:lnSpc>
                <a:spcPct val="100000"/>
              </a:lnSpc>
              <a:spcBef>
                <a:spcPts val="0"/>
              </a:spcBef>
              <a:spcAft>
                <a:spcPts val="0"/>
              </a:spcAft>
              <a:buNone/>
            </a:pPr>
            <a:endParaRPr lang="tr-TR" dirty="0">
              <a:solidFill>
                <a:schemeClr val="dk1"/>
              </a:solidFill>
              <a:highlight>
                <a:srgbClr val="FFFFFF"/>
              </a:highlight>
            </a:endParaRPr>
          </a:p>
          <a:p>
            <a:pPr marL="0" lvl="0" indent="0" algn="l" rtl="0">
              <a:lnSpc>
                <a:spcPct val="100000"/>
              </a:lnSpc>
              <a:spcBef>
                <a:spcPts val="0"/>
              </a:spcBef>
              <a:spcAft>
                <a:spcPts val="0"/>
              </a:spcAft>
              <a:buNone/>
            </a:pPr>
            <a:endParaRPr lang="en-US" sz="1200" dirty="0">
              <a:solidFill>
                <a:srgbClr val="1C2B39"/>
              </a:solidFill>
              <a:highlight>
                <a:srgbClr val="F0F0F0"/>
              </a:highlight>
            </a:endParaRP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endParaRPr dirty="0">
              <a:solidFill>
                <a:schemeClr val="dk1"/>
              </a:solidFill>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da74dcbe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7" name="Google Shape;1327;gda74dcbe4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So lets see where we are on Scrum:</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Sprint planning meeting</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880c0c7e24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5" name="Google Shape;1335;g880c0c7e24_0_7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dirty="0"/>
              <a:t>Tek tek görelim; </a:t>
            </a:r>
            <a:r>
              <a:rPr lang="tr-TR" dirty="0" err="1"/>
              <a:t>Sprint'te</a:t>
            </a:r>
            <a:r>
              <a:rPr lang="tr-TR" dirty="0"/>
              <a:t> yapılacak işler Sprint </a:t>
            </a:r>
            <a:r>
              <a:rPr lang="tr-TR" dirty="0" err="1"/>
              <a:t>Planlama'da</a:t>
            </a:r>
            <a:r>
              <a:rPr lang="tr-TR" dirty="0"/>
              <a:t> planlanır. </a:t>
            </a:r>
          </a:p>
          <a:p>
            <a:pPr marL="0" lvl="0" indent="0" algn="l" rtl="0">
              <a:lnSpc>
                <a:spcPct val="100000"/>
              </a:lnSpc>
              <a:spcBef>
                <a:spcPts val="0"/>
              </a:spcBef>
              <a:spcAft>
                <a:spcPts val="0"/>
              </a:spcAft>
              <a:buClr>
                <a:schemeClr val="dk1"/>
              </a:buClr>
              <a:buSzPts val="1100"/>
              <a:buFont typeface="Arial"/>
              <a:buNone/>
            </a:pPr>
            <a:r>
              <a:rPr lang="tr-TR" dirty="0"/>
              <a:t>Bu plan, tüm Scrum Takımının ortak çalışmasıyla oluşturulur.</a:t>
            </a:r>
          </a:p>
          <a:p>
            <a:pPr marL="0" lvl="0" indent="0" algn="l" rtl="0">
              <a:lnSpc>
                <a:spcPct val="100000"/>
              </a:lnSpc>
              <a:spcBef>
                <a:spcPts val="0"/>
              </a:spcBef>
              <a:spcAft>
                <a:spcPts val="0"/>
              </a:spcAft>
              <a:buClr>
                <a:schemeClr val="dk1"/>
              </a:buClr>
              <a:buSzPts val="1100"/>
              <a:buFont typeface="Arial"/>
              <a:buNone/>
            </a:pPr>
            <a:r>
              <a:rPr lang="tr-TR" dirty="0"/>
              <a:t>Sprint Planning, bir aylık Sprint için maksimum sekiz saate kadar zaman kutuludur. </a:t>
            </a:r>
          </a:p>
          <a:p>
            <a:pPr marL="0" lvl="0" indent="0" algn="l" rtl="0">
              <a:lnSpc>
                <a:spcPct val="100000"/>
              </a:lnSpc>
              <a:spcBef>
                <a:spcPts val="0"/>
              </a:spcBef>
              <a:spcAft>
                <a:spcPts val="0"/>
              </a:spcAft>
              <a:buClr>
                <a:schemeClr val="dk1"/>
              </a:buClr>
              <a:buSzPts val="1100"/>
              <a:buFont typeface="Arial"/>
              <a:buNone/>
            </a:pPr>
            <a:r>
              <a:rPr lang="tr-TR" dirty="0"/>
              <a:t>Daha kısa Sprintler için etkinlik genellikle daha kısadır. </a:t>
            </a:r>
          </a:p>
          <a:p>
            <a:pPr marL="0" lvl="0" indent="0" algn="l" rtl="0">
              <a:lnSpc>
                <a:spcPct val="100000"/>
              </a:lnSpc>
              <a:spcBef>
                <a:spcPts val="0"/>
              </a:spcBef>
              <a:spcAft>
                <a:spcPts val="0"/>
              </a:spcAft>
              <a:buClr>
                <a:schemeClr val="dk1"/>
              </a:buClr>
              <a:buSzPts val="1100"/>
              <a:buFont typeface="Arial"/>
              <a:buNone/>
            </a:pPr>
            <a:r>
              <a:rPr lang="tr-TR" dirty="0"/>
              <a:t>Scrum Master, etkinliğin gerçekleşmesini ve katılımcıların amacını anlamasını sağlar. </a:t>
            </a:r>
          </a:p>
          <a:p>
            <a:pPr marL="0" lvl="0" indent="0" algn="l" rtl="0">
              <a:lnSpc>
                <a:spcPct val="100000"/>
              </a:lnSpc>
              <a:spcBef>
                <a:spcPts val="0"/>
              </a:spcBef>
              <a:spcAft>
                <a:spcPts val="0"/>
              </a:spcAft>
              <a:buClr>
                <a:schemeClr val="dk1"/>
              </a:buClr>
              <a:buSzPts val="1100"/>
              <a:buFont typeface="Arial"/>
              <a:buNone/>
            </a:pPr>
            <a:r>
              <a:rPr lang="tr-TR" dirty="0"/>
              <a:t>Scrum Master, Scrum Takımına onu zaman çerçevesi içinde tutmayı öğretir. </a:t>
            </a:r>
          </a:p>
          <a:p>
            <a:pPr marL="0" lvl="0" indent="0" algn="l" rtl="0">
              <a:lnSpc>
                <a:spcPct val="100000"/>
              </a:lnSpc>
              <a:spcBef>
                <a:spcPts val="0"/>
              </a:spcBef>
              <a:spcAft>
                <a:spcPts val="0"/>
              </a:spcAft>
              <a:buClr>
                <a:schemeClr val="dk1"/>
              </a:buClr>
              <a:buSzPts val="1100"/>
              <a:buFont typeface="Arial"/>
              <a:buNone/>
            </a:pPr>
            <a:r>
              <a:rPr lang="tr-TR" dirty="0"/>
              <a:t>Sprint Planning aşağıdakilere yanıt verir:• </a:t>
            </a:r>
          </a:p>
          <a:p>
            <a:pPr marL="0" lvl="0" indent="0" algn="l" rtl="0">
              <a:lnSpc>
                <a:spcPct val="100000"/>
              </a:lnSpc>
              <a:spcBef>
                <a:spcPts val="0"/>
              </a:spcBef>
              <a:spcAft>
                <a:spcPts val="0"/>
              </a:spcAft>
              <a:buClr>
                <a:schemeClr val="dk1"/>
              </a:buClr>
              <a:buSzPts val="1100"/>
              <a:buFont typeface="Arial"/>
              <a:buNone/>
            </a:pPr>
            <a:r>
              <a:rPr lang="tr-TR" dirty="0"/>
              <a:t>Birinci Konu: Yaklaşan </a:t>
            </a:r>
            <a:r>
              <a:rPr lang="tr-TR" dirty="0" err="1"/>
              <a:t>Sprint'ten</a:t>
            </a:r>
            <a:r>
              <a:rPr lang="tr-TR" dirty="0"/>
              <a:t> kaynaklanan Ürün Parçasında neler teslim edilebilir? Bu </a:t>
            </a:r>
            <a:r>
              <a:rPr lang="tr-TR" dirty="0" err="1"/>
              <a:t>Sprint'te</a:t>
            </a:r>
            <a:r>
              <a:rPr lang="tr-TR" dirty="0"/>
              <a:t> neler yapılabilir?•</a:t>
            </a:r>
          </a:p>
          <a:p>
            <a:pPr marL="0" lvl="0" indent="0" algn="l" rtl="0">
              <a:lnSpc>
                <a:spcPct val="100000"/>
              </a:lnSpc>
              <a:spcBef>
                <a:spcPts val="0"/>
              </a:spcBef>
              <a:spcAft>
                <a:spcPts val="0"/>
              </a:spcAft>
              <a:buClr>
                <a:schemeClr val="dk1"/>
              </a:buClr>
              <a:buSzPts val="1100"/>
              <a:buFont typeface="Arial"/>
              <a:buNone/>
            </a:pPr>
            <a:r>
              <a:rPr lang="tr-TR" dirty="0"/>
              <a:t> İkinci Konu: Ürün Parçasını teslim etmek için gereken iş nasıl başarılacak? Seçilen iş nasıl yapılacak?</a:t>
            </a:r>
          </a:p>
          <a:p>
            <a:pPr marL="0" lvl="0" indent="0" algn="l" rtl="0">
              <a:lnSpc>
                <a:spcPct val="100000"/>
              </a:lnSpc>
              <a:spcBef>
                <a:spcPts val="0"/>
              </a:spcBef>
              <a:spcAft>
                <a:spcPts val="0"/>
              </a:spcAft>
              <a:buClr>
                <a:schemeClr val="dk1"/>
              </a:buClr>
              <a:buSzPts val="1100"/>
              <a:buFont typeface="Arial"/>
              <a:buNone/>
            </a:pPr>
            <a:r>
              <a:rPr lang="tr-TR" dirty="0"/>
              <a:t>Sprint Planlamanın sonunda Geliştirme Takımı, Ürün Sahibine ve Scrum </a:t>
            </a:r>
            <a:r>
              <a:rPr lang="tr-TR" dirty="0" err="1"/>
              <a:t>Master'a</a:t>
            </a:r>
            <a:r>
              <a:rPr lang="tr-TR" dirty="0"/>
              <a:t> Sprint Hedefini gerçekleştirmek ve beklenen Ürün Parçasını yaratmak için kendi kendini organize eden bir takım olarak nasıl çalışmayı planladığını açıklayabilmelidir.</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en-US" dirty="0"/>
              <a:t>Lets see one by one;</a:t>
            </a: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r>
              <a:rPr lang="en-US" dirty="0"/>
              <a:t>The work to be performed in the Sprint is planned at the Sprint Planning. This plan is created by the collaborative work of the entire Scrum Team.</a:t>
            </a:r>
          </a:p>
          <a:p>
            <a:pPr marL="0" lvl="0" indent="0" algn="l" rtl="0">
              <a:lnSpc>
                <a:spcPct val="100000"/>
              </a:lnSpc>
              <a:spcBef>
                <a:spcPts val="0"/>
              </a:spcBef>
              <a:spcAft>
                <a:spcPts val="0"/>
              </a:spcAft>
              <a:buClr>
                <a:schemeClr val="dk1"/>
              </a:buClr>
              <a:buSzPts val="1100"/>
              <a:buFont typeface="Arial"/>
              <a:buNone/>
            </a:pPr>
            <a:r>
              <a:rPr lang="en-US" dirty="0"/>
              <a:t>Sprint Planning is time-boxed to a maximum of eight hours for a one-month Sprint. For shorter Sprints, the event is usually shorter. The Scrum Master ensures that the event takes place and that attendants understand its purpose. The Scrum Master teaches the Scrum Team to keep it within the time-box.</a:t>
            </a:r>
          </a:p>
          <a:p>
            <a:pPr marL="0" lvl="0" indent="0" algn="l" rtl="0">
              <a:lnSpc>
                <a:spcPct val="100000"/>
              </a:lnSpc>
              <a:spcBef>
                <a:spcPts val="0"/>
              </a:spcBef>
              <a:spcAft>
                <a:spcPts val="0"/>
              </a:spcAft>
              <a:buClr>
                <a:schemeClr val="dk1"/>
              </a:buClr>
              <a:buSzPts val="1100"/>
              <a:buFont typeface="Arial"/>
              <a:buNone/>
            </a:pPr>
            <a:r>
              <a:rPr lang="en-US" dirty="0"/>
              <a:t>Sprint Planning answers the following:</a:t>
            </a:r>
          </a:p>
          <a:p>
            <a:pPr marL="0" lvl="0" indent="0" algn="l" rtl="0">
              <a:lnSpc>
                <a:spcPct val="100000"/>
              </a:lnSpc>
              <a:spcBef>
                <a:spcPts val="0"/>
              </a:spcBef>
              <a:spcAft>
                <a:spcPts val="0"/>
              </a:spcAft>
              <a:buClr>
                <a:schemeClr val="dk1"/>
              </a:buClr>
              <a:buSzPts val="1100"/>
              <a:buFont typeface="Arial"/>
              <a:buNone/>
            </a:pPr>
            <a:r>
              <a:rPr lang="en-US" dirty="0"/>
              <a:t>• </a:t>
            </a:r>
            <a:r>
              <a:rPr lang="en-US" dirty="0">
                <a:solidFill>
                  <a:schemeClr val="dk1"/>
                </a:solidFill>
              </a:rPr>
              <a:t>Topic One: </a:t>
            </a:r>
            <a:r>
              <a:rPr lang="en-US" dirty="0"/>
              <a:t>What can be delivered in the Increment resulting from the upcoming Sprint? What can be done this Sprint?</a:t>
            </a:r>
          </a:p>
          <a:p>
            <a:pPr marL="0" lvl="0" indent="0" algn="l" rtl="0">
              <a:lnSpc>
                <a:spcPct val="100000"/>
              </a:lnSpc>
              <a:spcBef>
                <a:spcPts val="0"/>
              </a:spcBef>
              <a:spcAft>
                <a:spcPts val="0"/>
              </a:spcAft>
              <a:buNone/>
            </a:pPr>
            <a:r>
              <a:rPr lang="en-US" dirty="0"/>
              <a:t>• Topic Two: How will the work needed to deliver the Increment be achieved? How will the chosen work get done?</a:t>
            </a:r>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r>
              <a:rPr lang="en-US" dirty="0"/>
              <a:t>By the end of the Sprint Planning, the Development Team should be able to explain to the Product Owner and Scrum Master how it intends to work as a self-organizing team to accomplish the Sprint Goal and create the anticipated Increment.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da74dcbe4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6" name="Google Shape;1346;gda74dcbe4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comes the Daily stand up meeting</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d999ef361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0" name="Google Shape;1370;gd999ef361f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dirty="0"/>
              <a:t>****Düzenle</a:t>
            </a:r>
          </a:p>
          <a:p>
            <a:pPr marL="0" lvl="0" indent="0" algn="l" rtl="0">
              <a:lnSpc>
                <a:spcPct val="100000"/>
              </a:lnSpc>
              <a:spcBef>
                <a:spcPts val="0"/>
              </a:spcBef>
              <a:spcAft>
                <a:spcPts val="0"/>
              </a:spcAft>
              <a:buNone/>
            </a:pPr>
            <a:r>
              <a:rPr lang="tr-TR" dirty="0"/>
              <a:t>Bazı Geliştirme Takımları soruları kullanacak, bazıları ise daha fazla tartışmaya dayalı olacaktır. </a:t>
            </a:r>
          </a:p>
          <a:p>
            <a:pPr marL="0" lvl="0" indent="0" algn="l" rtl="0">
              <a:lnSpc>
                <a:spcPct val="100000"/>
              </a:lnSpc>
              <a:spcBef>
                <a:spcPts val="0"/>
              </a:spcBef>
              <a:spcAft>
                <a:spcPts val="0"/>
              </a:spcAft>
              <a:buNone/>
            </a:pPr>
            <a:r>
              <a:rPr lang="tr-TR" dirty="0"/>
              <a:t>İşte nelerin kullanılabileceğine dair bir örnek:</a:t>
            </a:r>
          </a:p>
          <a:p>
            <a:pPr marL="0" lvl="0" indent="0" algn="l" rtl="0">
              <a:lnSpc>
                <a:spcPct val="100000"/>
              </a:lnSpc>
              <a:spcBef>
                <a:spcPts val="0"/>
              </a:spcBef>
              <a:spcAft>
                <a:spcPts val="0"/>
              </a:spcAft>
              <a:buNone/>
            </a:pPr>
            <a:r>
              <a:rPr lang="tr-TR" dirty="0"/>
              <a:t>•</a:t>
            </a:r>
          </a:p>
          <a:p>
            <a:pPr marL="0" lvl="0" indent="0" algn="l" rtl="0">
              <a:lnSpc>
                <a:spcPct val="100000"/>
              </a:lnSpc>
              <a:spcBef>
                <a:spcPts val="0"/>
              </a:spcBef>
              <a:spcAft>
                <a:spcPts val="0"/>
              </a:spcAft>
              <a:buNone/>
            </a:pPr>
            <a:r>
              <a:rPr lang="tr-TR" dirty="0"/>
              <a:t>Dün Geliştirme Takımının Sprint Hedefine ulaşmasına yardımcı olacak ne yaptım?• </a:t>
            </a:r>
          </a:p>
          <a:p>
            <a:pPr marL="0" lvl="0" indent="0" algn="l" rtl="0">
              <a:lnSpc>
                <a:spcPct val="100000"/>
              </a:lnSpc>
              <a:spcBef>
                <a:spcPts val="0"/>
              </a:spcBef>
              <a:spcAft>
                <a:spcPts val="0"/>
              </a:spcAft>
              <a:buNone/>
            </a:pPr>
            <a:r>
              <a:rPr lang="tr-TR" dirty="0"/>
              <a:t>Geliştirme Takımının Sprint Hedefine ulaşmasına yardımcı olmak için bugün ne yapacağım? • </a:t>
            </a:r>
          </a:p>
          <a:p>
            <a:pPr marL="0" lvl="0" indent="0" algn="l" rtl="0">
              <a:lnSpc>
                <a:spcPct val="100000"/>
              </a:lnSpc>
              <a:spcBef>
                <a:spcPts val="0"/>
              </a:spcBef>
              <a:spcAft>
                <a:spcPts val="0"/>
              </a:spcAft>
              <a:buNone/>
            </a:pPr>
            <a:r>
              <a:rPr lang="tr-TR" dirty="0"/>
              <a:t>Beni veya Geliştirme Takımı'nı Sprint Hedefine ulaşmaktan alıkoyan herhangi bir engel görüyor muyum? </a:t>
            </a:r>
          </a:p>
          <a:p>
            <a:pPr marL="0" lvl="0" indent="0" algn="l" rtl="0">
              <a:lnSpc>
                <a:spcPct val="100000"/>
              </a:lnSpc>
              <a:spcBef>
                <a:spcPts val="0"/>
              </a:spcBef>
              <a:spcAft>
                <a:spcPts val="0"/>
              </a:spcAft>
              <a:buNone/>
            </a:pPr>
            <a:r>
              <a:rPr lang="tr-TR" dirty="0"/>
              <a:t>Geliştirme Takımı veya takım üyeleri, detaylı tartışmalar için veya </a:t>
            </a:r>
            <a:r>
              <a:rPr lang="tr-TR" dirty="0" err="1"/>
              <a:t>Sprint'in</a:t>
            </a:r>
            <a:r>
              <a:rPr lang="tr-TR" dirty="0"/>
              <a:t> geri kalanını uyarlamak veya yeniden planlamak için genellikle Günlük </a:t>
            </a:r>
            <a:r>
              <a:rPr lang="tr-TR" dirty="0" err="1"/>
              <a:t>Scrum'dan</a:t>
            </a:r>
            <a:r>
              <a:rPr lang="tr-TR" dirty="0"/>
              <a:t> hemen sonra toplanır. </a:t>
            </a:r>
          </a:p>
          <a:p>
            <a:pPr marL="0" lvl="0" indent="0" algn="l" rtl="0">
              <a:lnSpc>
                <a:spcPct val="100000"/>
              </a:lnSpc>
              <a:spcBef>
                <a:spcPts val="0"/>
              </a:spcBef>
              <a:spcAft>
                <a:spcPts val="0"/>
              </a:spcAft>
              <a:buNone/>
            </a:pPr>
            <a:r>
              <a:rPr lang="tr-TR" dirty="0"/>
              <a:t>Scrum Master, Geliştirme Takımının toplantı yapmasını sağlar, </a:t>
            </a:r>
          </a:p>
          <a:p>
            <a:pPr marL="0" lvl="0" indent="0" algn="l" rtl="0">
              <a:lnSpc>
                <a:spcPct val="100000"/>
              </a:lnSpc>
              <a:spcBef>
                <a:spcPts val="0"/>
              </a:spcBef>
              <a:spcAft>
                <a:spcPts val="0"/>
              </a:spcAft>
              <a:buNone/>
            </a:pPr>
            <a:r>
              <a:rPr lang="tr-TR" dirty="0"/>
              <a:t>ancak Geliştirme Takımı Günlük </a:t>
            </a:r>
            <a:r>
              <a:rPr lang="tr-TR" dirty="0" err="1"/>
              <a:t>Scrum'ı</a:t>
            </a:r>
            <a:r>
              <a:rPr lang="tr-TR" dirty="0"/>
              <a:t> yürütmekten sorumludur.</a:t>
            </a:r>
          </a:p>
          <a:p>
            <a:pPr marL="0" lvl="0" indent="0" algn="l" rtl="0">
              <a:lnSpc>
                <a:spcPct val="100000"/>
              </a:lnSpc>
              <a:spcBef>
                <a:spcPts val="0"/>
              </a:spcBef>
              <a:spcAft>
                <a:spcPts val="0"/>
              </a:spcAft>
              <a:buNone/>
            </a:pPr>
            <a:r>
              <a:rPr lang="tr-TR" dirty="0"/>
              <a:t>Scrum Master, Geliştirme Takımına Günlük </a:t>
            </a:r>
            <a:r>
              <a:rPr lang="tr-TR" dirty="0" err="1"/>
              <a:t>Scrum'ı</a:t>
            </a:r>
            <a:r>
              <a:rPr lang="tr-TR" dirty="0"/>
              <a:t> 15 dakikalık zaman aralığı içinde tutmayı öğretir. </a:t>
            </a:r>
          </a:p>
          <a:p>
            <a:pPr marL="0" lvl="0" indent="0" algn="l" rtl="0">
              <a:lnSpc>
                <a:spcPct val="100000"/>
              </a:lnSpc>
              <a:spcBef>
                <a:spcPts val="0"/>
              </a:spcBef>
              <a:spcAft>
                <a:spcPts val="0"/>
              </a:spcAft>
              <a:buNone/>
            </a:pPr>
            <a:r>
              <a:rPr lang="tr-TR" dirty="0"/>
              <a:t>Günlük Scrum, Geliştirme Takımı için dahili bir toplantıdır.</a:t>
            </a:r>
          </a:p>
          <a:p>
            <a:pPr marL="0" lvl="0" indent="0" algn="l" rtl="0">
              <a:lnSpc>
                <a:spcPct val="100000"/>
              </a:lnSpc>
              <a:spcBef>
                <a:spcPts val="0"/>
              </a:spcBef>
              <a:spcAft>
                <a:spcPts val="0"/>
              </a:spcAft>
              <a:buNone/>
            </a:pPr>
            <a:r>
              <a:rPr lang="tr-TR" dirty="0"/>
              <a:t>Başkaları varsa, Scrum Master toplantıyı bozmamalarını sağlar. </a:t>
            </a:r>
          </a:p>
          <a:p>
            <a:pPr marL="0" lvl="0" indent="0" algn="l" rtl="0">
              <a:lnSpc>
                <a:spcPct val="100000"/>
              </a:lnSpc>
              <a:spcBef>
                <a:spcPts val="0"/>
              </a:spcBef>
              <a:spcAft>
                <a:spcPts val="0"/>
              </a:spcAft>
              <a:buNone/>
            </a:pPr>
            <a:r>
              <a:rPr lang="tr-TR" dirty="0"/>
              <a:t>Günlük </a:t>
            </a:r>
            <a:r>
              <a:rPr lang="tr-TR" dirty="0" err="1"/>
              <a:t>Scrum'lar</a:t>
            </a:r>
            <a:r>
              <a:rPr lang="tr-TR" dirty="0"/>
              <a:t> iletişimi iyileştirir, </a:t>
            </a:r>
          </a:p>
          <a:p>
            <a:pPr marL="0" lvl="0" indent="0" algn="l" rtl="0">
              <a:lnSpc>
                <a:spcPct val="100000"/>
              </a:lnSpc>
              <a:spcBef>
                <a:spcPts val="0"/>
              </a:spcBef>
              <a:spcAft>
                <a:spcPts val="0"/>
              </a:spcAft>
              <a:buNone/>
            </a:pPr>
            <a:r>
              <a:rPr lang="tr-TR" dirty="0"/>
              <a:t>diğer toplantıları ortadan kaldırır, kaldırılması için geliştirmenin önündeki engelleri belirler, </a:t>
            </a:r>
          </a:p>
          <a:p>
            <a:pPr marL="0" lvl="0" indent="0" algn="l" rtl="0">
              <a:lnSpc>
                <a:spcPct val="100000"/>
              </a:lnSpc>
              <a:spcBef>
                <a:spcPts val="0"/>
              </a:spcBef>
              <a:spcAft>
                <a:spcPts val="0"/>
              </a:spcAft>
              <a:buNone/>
            </a:pPr>
            <a:r>
              <a:rPr lang="tr-TR" dirty="0"/>
              <a:t>hızlı karar vermeyi vurgular ve teşvik eder ve</a:t>
            </a:r>
          </a:p>
          <a:p>
            <a:pPr marL="0" lvl="0" indent="0" algn="l" rtl="0">
              <a:lnSpc>
                <a:spcPct val="100000"/>
              </a:lnSpc>
              <a:spcBef>
                <a:spcPts val="0"/>
              </a:spcBef>
              <a:spcAft>
                <a:spcPts val="0"/>
              </a:spcAft>
              <a:buNone/>
            </a:pPr>
            <a:r>
              <a:rPr lang="tr-TR" dirty="0"/>
              <a:t> Geliştirme Takımının bilgi seviyesini iyileştirir. </a:t>
            </a:r>
          </a:p>
          <a:p>
            <a:pPr marL="0" lvl="0" indent="0" algn="l" rtl="0">
              <a:lnSpc>
                <a:spcPct val="100000"/>
              </a:lnSpc>
              <a:spcBef>
                <a:spcPts val="0"/>
              </a:spcBef>
              <a:spcAft>
                <a:spcPts val="0"/>
              </a:spcAft>
              <a:buNone/>
            </a:pPr>
            <a:r>
              <a:rPr lang="tr-TR" dirty="0"/>
              <a:t>Bu önemli bir denetleme ve uyarlama toplantısıdır.</a:t>
            </a:r>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r>
              <a:rPr lang="en-US" dirty="0"/>
              <a:t>Each member of the Development Teams answers those questions, </a:t>
            </a:r>
          </a:p>
          <a:p>
            <a:pPr marL="0" lvl="0" indent="0" algn="l" rtl="0">
              <a:lnSpc>
                <a:spcPct val="100000"/>
              </a:lnSpc>
              <a:spcBef>
                <a:spcPts val="0"/>
              </a:spcBef>
              <a:spcAft>
                <a:spcPts val="0"/>
              </a:spcAft>
              <a:buNone/>
            </a:pPr>
            <a:r>
              <a:rPr lang="en-US" dirty="0"/>
              <a:t>(from slides)</a:t>
            </a:r>
          </a:p>
          <a:p>
            <a:pPr marL="0" lvl="0" indent="0" algn="l" rtl="0">
              <a:lnSpc>
                <a:spcPct val="100000"/>
              </a:lnSpc>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solidFill>
                  <a:schemeClr val="dk1"/>
                </a:solidFill>
              </a:rPr>
              <a:t>the Development Team is responsible for conducting the Daily Scrum. </a:t>
            </a:r>
            <a:endParaRPr lang="en-US" dirty="0"/>
          </a:p>
          <a:p>
            <a:pPr marL="0" lvl="0" indent="0" algn="l" rtl="0">
              <a:lnSpc>
                <a:spcPct val="100000"/>
              </a:lnSpc>
              <a:spcBef>
                <a:spcPts val="0"/>
              </a:spcBef>
              <a:spcAft>
                <a:spcPts val="0"/>
              </a:spcAft>
              <a:buNone/>
            </a:pPr>
            <a:r>
              <a:rPr lang="en-US" dirty="0"/>
              <a:t>The Scrum Master ensures that the Development Team has the meeting, </a:t>
            </a:r>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r>
              <a:rPr lang="en-US" dirty="0"/>
              <a:t>It is not mandatory for the scrum master to attend the meeting</a:t>
            </a:r>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r>
              <a:rPr lang="en-US" dirty="0"/>
              <a:t> The Daily Scrum is an internal meeting for the Development Team. </a:t>
            </a:r>
          </a:p>
          <a:p>
            <a:pPr marL="0" lvl="0" indent="0" algn="l" rtl="0">
              <a:lnSpc>
                <a:spcPct val="100000"/>
              </a:lnSpc>
              <a:spcBef>
                <a:spcPts val="0"/>
              </a:spcBef>
              <a:spcAft>
                <a:spcPts val="0"/>
              </a:spcAft>
              <a:buNone/>
            </a:pPr>
            <a:r>
              <a:rPr lang="en-US" dirty="0"/>
              <a:t>If others are </a:t>
            </a:r>
            <a:r>
              <a:rPr lang="en-US" dirty="0" err="1"/>
              <a:t>present,for</a:t>
            </a:r>
            <a:r>
              <a:rPr lang="en-US" dirty="0"/>
              <a:t> example Product owner, </a:t>
            </a:r>
          </a:p>
          <a:p>
            <a:pPr marL="0" lvl="0" indent="0" algn="l" rtl="0">
              <a:lnSpc>
                <a:spcPct val="100000"/>
              </a:lnSpc>
              <a:spcBef>
                <a:spcPts val="0"/>
              </a:spcBef>
              <a:spcAft>
                <a:spcPts val="0"/>
              </a:spcAft>
              <a:buNone/>
            </a:pPr>
            <a:r>
              <a:rPr lang="en-US" dirty="0"/>
              <a:t> the Scrum Master ensures that they do not disrupt the meeting.</a:t>
            </a:r>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r>
              <a:rPr lang="en-US" dirty="0"/>
              <a:t> Daily Stand-up meeting  improves communication and collaboration between the team members</a:t>
            </a:r>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err="1"/>
              <a:t>Some</a:t>
            </a:r>
            <a:r>
              <a:rPr lang="tr-TR" dirty="0"/>
              <a:t> Development </a:t>
            </a:r>
            <a:r>
              <a:rPr lang="tr-TR" dirty="0" err="1"/>
              <a:t>Teams</a:t>
            </a:r>
            <a:r>
              <a:rPr lang="tr-TR" dirty="0"/>
              <a:t> </a:t>
            </a:r>
            <a:r>
              <a:rPr lang="tr-TR" dirty="0" err="1"/>
              <a:t>will</a:t>
            </a:r>
            <a:r>
              <a:rPr lang="tr-TR" dirty="0"/>
              <a:t> </a:t>
            </a:r>
            <a:r>
              <a:rPr lang="tr-TR" dirty="0" err="1"/>
              <a:t>use</a:t>
            </a:r>
            <a:r>
              <a:rPr lang="tr-TR" dirty="0"/>
              <a:t> </a:t>
            </a:r>
            <a:r>
              <a:rPr lang="tr-TR" dirty="0" err="1"/>
              <a:t>questions</a:t>
            </a:r>
            <a:r>
              <a:rPr lang="tr-TR" dirty="0"/>
              <a:t>, </a:t>
            </a:r>
            <a:r>
              <a:rPr lang="tr-TR" dirty="0" err="1"/>
              <a:t>some</a:t>
            </a:r>
            <a:r>
              <a:rPr lang="tr-TR" dirty="0"/>
              <a:t> </a:t>
            </a:r>
            <a:r>
              <a:rPr lang="tr-TR" dirty="0" err="1"/>
              <a:t>will</a:t>
            </a:r>
            <a:r>
              <a:rPr lang="tr-TR" dirty="0"/>
              <a:t> be </a:t>
            </a:r>
            <a:r>
              <a:rPr lang="tr-TR" dirty="0" err="1"/>
              <a:t>more</a:t>
            </a:r>
            <a:r>
              <a:rPr lang="tr-TR" dirty="0"/>
              <a:t> </a:t>
            </a:r>
            <a:r>
              <a:rPr lang="tr-TR" dirty="0" err="1"/>
              <a:t>discussion</a:t>
            </a:r>
            <a:r>
              <a:rPr lang="tr-TR" dirty="0"/>
              <a:t> </a:t>
            </a:r>
            <a:r>
              <a:rPr lang="tr-TR" dirty="0" err="1"/>
              <a:t>based</a:t>
            </a:r>
            <a:r>
              <a:rPr lang="tr-TR" dirty="0"/>
              <a:t>. </a:t>
            </a:r>
          </a:p>
          <a:p>
            <a:pPr marL="0" lvl="0" indent="0" algn="l" rtl="0">
              <a:lnSpc>
                <a:spcPct val="100000"/>
              </a:lnSpc>
              <a:spcBef>
                <a:spcPts val="0"/>
              </a:spcBef>
              <a:spcAft>
                <a:spcPts val="0"/>
              </a:spcAft>
              <a:buNone/>
            </a:pPr>
            <a:r>
              <a:rPr lang="tr-TR" dirty="0"/>
              <a:t>Here is an </a:t>
            </a:r>
            <a:r>
              <a:rPr lang="tr-TR" dirty="0" err="1"/>
              <a:t>example</a:t>
            </a:r>
            <a:r>
              <a:rPr lang="tr-TR" dirty="0"/>
              <a:t> of </a:t>
            </a:r>
            <a:r>
              <a:rPr lang="tr-TR" dirty="0" err="1"/>
              <a:t>what</a:t>
            </a:r>
            <a:r>
              <a:rPr lang="tr-TR" dirty="0"/>
              <a:t> </a:t>
            </a:r>
            <a:r>
              <a:rPr lang="tr-TR" dirty="0" err="1"/>
              <a:t>might</a:t>
            </a:r>
            <a:r>
              <a:rPr lang="tr-TR" dirty="0"/>
              <a:t> be </a:t>
            </a:r>
            <a:r>
              <a:rPr lang="tr-TR" dirty="0" err="1"/>
              <a:t>used</a:t>
            </a:r>
            <a:r>
              <a:rPr lang="tr-TR" dirty="0"/>
              <a:t>: </a:t>
            </a:r>
            <a:endParaRPr dirty="0"/>
          </a:p>
          <a:p>
            <a:pPr marL="0" lvl="0" indent="0" algn="l" rtl="0">
              <a:lnSpc>
                <a:spcPct val="100000"/>
              </a:lnSpc>
              <a:spcBef>
                <a:spcPts val="0"/>
              </a:spcBef>
              <a:spcAft>
                <a:spcPts val="0"/>
              </a:spcAft>
              <a:buNone/>
            </a:pPr>
            <a:r>
              <a:rPr lang="tr-TR" dirty="0"/>
              <a:t>• </a:t>
            </a:r>
            <a:r>
              <a:rPr lang="tr-TR" dirty="0" err="1"/>
              <a:t>What</a:t>
            </a:r>
            <a:r>
              <a:rPr lang="tr-TR" dirty="0"/>
              <a:t> </a:t>
            </a:r>
            <a:r>
              <a:rPr lang="tr-TR" dirty="0" err="1"/>
              <a:t>did</a:t>
            </a:r>
            <a:r>
              <a:rPr lang="tr-TR" dirty="0"/>
              <a:t> I do </a:t>
            </a:r>
            <a:r>
              <a:rPr lang="tr-TR" dirty="0" err="1"/>
              <a:t>yesterday</a:t>
            </a:r>
            <a:r>
              <a:rPr lang="tr-TR" dirty="0"/>
              <a:t> </a:t>
            </a:r>
            <a:r>
              <a:rPr lang="tr-TR" dirty="0" err="1"/>
              <a:t>that</a:t>
            </a:r>
            <a:r>
              <a:rPr lang="tr-TR" dirty="0"/>
              <a:t> </a:t>
            </a:r>
            <a:r>
              <a:rPr lang="tr-TR" dirty="0" err="1"/>
              <a:t>helped</a:t>
            </a:r>
            <a:r>
              <a:rPr lang="tr-TR" dirty="0"/>
              <a:t> </a:t>
            </a:r>
            <a:r>
              <a:rPr lang="tr-TR" dirty="0" err="1"/>
              <a:t>the</a:t>
            </a:r>
            <a:r>
              <a:rPr lang="tr-TR" dirty="0"/>
              <a:t> Development Team </a:t>
            </a:r>
            <a:r>
              <a:rPr lang="tr-TR" dirty="0" err="1"/>
              <a:t>meet</a:t>
            </a:r>
            <a:r>
              <a:rPr lang="tr-TR" dirty="0"/>
              <a:t> </a:t>
            </a:r>
            <a:r>
              <a:rPr lang="tr-TR" dirty="0" err="1"/>
              <a:t>the</a:t>
            </a:r>
            <a:r>
              <a:rPr lang="tr-TR" dirty="0"/>
              <a:t> Sprint </a:t>
            </a:r>
            <a:r>
              <a:rPr lang="tr-TR" dirty="0" err="1"/>
              <a:t>Goal</a:t>
            </a:r>
            <a:r>
              <a:rPr lang="tr-TR" dirty="0"/>
              <a:t>? </a:t>
            </a:r>
            <a:endParaRPr dirty="0"/>
          </a:p>
          <a:p>
            <a:pPr marL="0" lvl="0" indent="0" algn="l" rtl="0">
              <a:lnSpc>
                <a:spcPct val="100000"/>
              </a:lnSpc>
              <a:spcBef>
                <a:spcPts val="0"/>
              </a:spcBef>
              <a:spcAft>
                <a:spcPts val="0"/>
              </a:spcAft>
              <a:buNone/>
            </a:pPr>
            <a:r>
              <a:rPr lang="tr-TR" dirty="0"/>
              <a:t>• </a:t>
            </a:r>
            <a:r>
              <a:rPr lang="tr-TR" dirty="0" err="1"/>
              <a:t>What</a:t>
            </a:r>
            <a:r>
              <a:rPr lang="tr-TR" dirty="0"/>
              <a:t> </a:t>
            </a:r>
            <a:r>
              <a:rPr lang="tr-TR" dirty="0" err="1"/>
              <a:t>will</a:t>
            </a:r>
            <a:r>
              <a:rPr lang="tr-TR" dirty="0"/>
              <a:t> I do </a:t>
            </a:r>
            <a:r>
              <a:rPr lang="tr-TR" dirty="0" err="1"/>
              <a:t>today</a:t>
            </a:r>
            <a:r>
              <a:rPr lang="tr-TR" dirty="0"/>
              <a:t> </a:t>
            </a:r>
            <a:r>
              <a:rPr lang="tr-TR" dirty="0" err="1"/>
              <a:t>to</a:t>
            </a:r>
            <a:r>
              <a:rPr lang="tr-TR" dirty="0"/>
              <a:t> </a:t>
            </a:r>
            <a:r>
              <a:rPr lang="tr-TR" dirty="0" err="1"/>
              <a:t>help</a:t>
            </a:r>
            <a:r>
              <a:rPr lang="tr-TR" dirty="0"/>
              <a:t> </a:t>
            </a:r>
            <a:r>
              <a:rPr lang="tr-TR" dirty="0" err="1"/>
              <a:t>the</a:t>
            </a:r>
            <a:r>
              <a:rPr lang="tr-TR" dirty="0"/>
              <a:t> Development Team </a:t>
            </a:r>
            <a:r>
              <a:rPr lang="tr-TR" dirty="0" err="1"/>
              <a:t>meet</a:t>
            </a:r>
            <a:r>
              <a:rPr lang="tr-TR" dirty="0"/>
              <a:t> </a:t>
            </a:r>
            <a:r>
              <a:rPr lang="tr-TR" dirty="0" err="1"/>
              <a:t>the</a:t>
            </a:r>
            <a:r>
              <a:rPr lang="tr-TR" dirty="0"/>
              <a:t> Sprint </a:t>
            </a:r>
            <a:r>
              <a:rPr lang="tr-TR" dirty="0" err="1"/>
              <a:t>Goal</a:t>
            </a:r>
            <a:r>
              <a:rPr lang="tr-TR" dirty="0"/>
              <a:t>?</a:t>
            </a:r>
            <a:endParaRPr dirty="0"/>
          </a:p>
          <a:p>
            <a:pPr marL="0" lvl="0" indent="0" algn="l" rtl="0">
              <a:lnSpc>
                <a:spcPct val="100000"/>
              </a:lnSpc>
              <a:spcBef>
                <a:spcPts val="0"/>
              </a:spcBef>
              <a:spcAft>
                <a:spcPts val="0"/>
              </a:spcAft>
              <a:buNone/>
            </a:pPr>
            <a:r>
              <a:rPr lang="tr-TR" dirty="0"/>
              <a:t>• Do I </a:t>
            </a:r>
            <a:r>
              <a:rPr lang="tr-TR" dirty="0" err="1"/>
              <a:t>see</a:t>
            </a:r>
            <a:r>
              <a:rPr lang="tr-TR" dirty="0"/>
              <a:t> </a:t>
            </a:r>
            <a:r>
              <a:rPr lang="tr-TR" dirty="0" err="1"/>
              <a:t>any</a:t>
            </a:r>
            <a:r>
              <a:rPr lang="tr-TR" dirty="0"/>
              <a:t> </a:t>
            </a:r>
            <a:r>
              <a:rPr lang="tr-TR" dirty="0" err="1"/>
              <a:t>impediment</a:t>
            </a:r>
            <a:r>
              <a:rPr lang="tr-TR" dirty="0"/>
              <a:t> </a:t>
            </a:r>
            <a:r>
              <a:rPr lang="tr-TR" dirty="0" err="1"/>
              <a:t>that</a:t>
            </a:r>
            <a:r>
              <a:rPr lang="tr-TR" dirty="0"/>
              <a:t> </a:t>
            </a:r>
            <a:r>
              <a:rPr lang="tr-TR" dirty="0" err="1"/>
              <a:t>prevents</a:t>
            </a:r>
            <a:r>
              <a:rPr lang="tr-TR" dirty="0"/>
              <a:t> me </a:t>
            </a:r>
            <a:r>
              <a:rPr lang="tr-TR" dirty="0" err="1"/>
              <a:t>or</a:t>
            </a:r>
            <a:r>
              <a:rPr lang="tr-TR" dirty="0"/>
              <a:t> </a:t>
            </a:r>
            <a:r>
              <a:rPr lang="tr-TR" dirty="0" err="1"/>
              <a:t>the</a:t>
            </a:r>
            <a:r>
              <a:rPr lang="tr-TR" dirty="0"/>
              <a:t> Development Team </a:t>
            </a:r>
            <a:r>
              <a:rPr lang="tr-TR" dirty="0" err="1"/>
              <a:t>from</a:t>
            </a:r>
            <a:r>
              <a:rPr lang="tr-TR" dirty="0"/>
              <a:t> </a:t>
            </a:r>
            <a:r>
              <a:rPr lang="tr-TR" dirty="0" err="1"/>
              <a:t>meeting</a:t>
            </a:r>
            <a:r>
              <a:rPr lang="tr-TR" dirty="0"/>
              <a:t> </a:t>
            </a:r>
            <a:r>
              <a:rPr lang="tr-TR" dirty="0" err="1"/>
              <a:t>the</a:t>
            </a:r>
            <a:r>
              <a:rPr lang="tr-TR" dirty="0"/>
              <a:t> Sprint </a:t>
            </a:r>
            <a:r>
              <a:rPr lang="tr-TR" dirty="0" err="1"/>
              <a:t>Goal</a:t>
            </a:r>
            <a:r>
              <a:rPr lang="tr-TR" dirty="0"/>
              <a:t>?</a:t>
            </a:r>
            <a:endParaRPr dirty="0"/>
          </a:p>
          <a:p>
            <a:pPr marL="0" lvl="0" indent="0" algn="l" rtl="0">
              <a:lnSpc>
                <a:spcPct val="100000"/>
              </a:lnSpc>
              <a:spcBef>
                <a:spcPts val="0"/>
              </a:spcBef>
              <a:spcAft>
                <a:spcPts val="0"/>
              </a:spcAft>
              <a:buNone/>
            </a:pPr>
            <a:r>
              <a:rPr lang="tr-TR" dirty="0" err="1"/>
              <a:t>The</a:t>
            </a:r>
            <a:r>
              <a:rPr lang="tr-TR" dirty="0"/>
              <a:t> Development Team </a:t>
            </a:r>
            <a:r>
              <a:rPr lang="tr-TR" dirty="0" err="1"/>
              <a:t>or</a:t>
            </a:r>
            <a:r>
              <a:rPr lang="tr-TR" dirty="0"/>
              <a:t> </a:t>
            </a:r>
            <a:r>
              <a:rPr lang="tr-TR" dirty="0" err="1"/>
              <a:t>team</a:t>
            </a:r>
            <a:r>
              <a:rPr lang="tr-TR" dirty="0"/>
              <a:t> </a:t>
            </a:r>
            <a:r>
              <a:rPr lang="tr-TR" dirty="0" err="1"/>
              <a:t>members</a:t>
            </a:r>
            <a:r>
              <a:rPr lang="tr-TR" dirty="0"/>
              <a:t> </a:t>
            </a:r>
            <a:r>
              <a:rPr lang="tr-TR" dirty="0" err="1"/>
              <a:t>often</a:t>
            </a:r>
            <a:r>
              <a:rPr lang="tr-TR" dirty="0"/>
              <a:t> </a:t>
            </a:r>
            <a:r>
              <a:rPr lang="tr-TR" dirty="0" err="1"/>
              <a:t>meet</a:t>
            </a:r>
            <a:r>
              <a:rPr lang="tr-TR" dirty="0"/>
              <a:t> </a:t>
            </a:r>
            <a:r>
              <a:rPr lang="tr-TR" dirty="0" err="1"/>
              <a:t>immediately</a:t>
            </a:r>
            <a:r>
              <a:rPr lang="tr-TR" dirty="0"/>
              <a:t> </a:t>
            </a:r>
            <a:r>
              <a:rPr lang="tr-TR" dirty="0" err="1"/>
              <a:t>after</a:t>
            </a:r>
            <a:r>
              <a:rPr lang="tr-TR" dirty="0"/>
              <a:t> </a:t>
            </a:r>
            <a:r>
              <a:rPr lang="tr-TR" dirty="0" err="1"/>
              <a:t>the</a:t>
            </a:r>
            <a:r>
              <a:rPr lang="tr-TR" dirty="0"/>
              <a:t> Daily Scrum </a:t>
            </a:r>
            <a:r>
              <a:rPr lang="tr-TR" dirty="0" err="1"/>
              <a:t>for</a:t>
            </a:r>
            <a:r>
              <a:rPr lang="tr-TR" dirty="0"/>
              <a:t> </a:t>
            </a:r>
            <a:r>
              <a:rPr lang="tr-TR" dirty="0" err="1"/>
              <a:t>detailed</a:t>
            </a:r>
            <a:r>
              <a:rPr lang="tr-TR" dirty="0"/>
              <a:t> </a:t>
            </a:r>
            <a:r>
              <a:rPr lang="tr-TR" dirty="0" err="1"/>
              <a:t>discussions</a:t>
            </a:r>
            <a:r>
              <a:rPr lang="tr-TR" dirty="0"/>
              <a:t>, </a:t>
            </a:r>
            <a:r>
              <a:rPr lang="tr-TR" dirty="0" err="1"/>
              <a:t>or</a:t>
            </a:r>
            <a:r>
              <a:rPr lang="tr-TR" dirty="0"/>
              <a:t> </a:t>
            </a:r>
            <a:r>
              <a:rPr lang="tr-TR" dirty="0" err="1"/>
              <a:t>to</a:t>
            </a:r>
            <a:r>
              <a:rPr lang="tr-TR" dirty="0"/>
              <a:t> </a:t>
            </a:r>
            <a:r>
              <a:rPr lang="tr-TR" dirty="0" err="1"/>
              <a:t>adapt</a:t>
            </a:r>
            <a:r>
              <a:rPr lang="tr-TR" dirty="0"/>
              <a:t>, </a:t>
            </a:r>
            <a:r>
              <a:rPr lang="tr-TR" dirty="0" err="1"/>
              <a:t>or</a:t>
            </a:r>
            <a:r>
              <a:rPr lang="tr-TR" dirty="0"/>
              <a:t> </a:t>
            </a:r>
            <a:r>
              <a:rPr lang="tr-TR" dirty="0" err="1"/>
              <a:t>replan</a:t>
            </a:r>
            <a:r>
              <a:rPr lang="tr-TR" dirty="0"/>
              <a:t>, </a:t>
            </a:r>
            <a:r>
              <a:rPr lang="tr-TR" dirty="0" err="1"/>
              <a:t>the</a:t>
            </a:r>
            <a:r>
              <a:rPr lang="tr-TR" dirty="0"/>
              <a:t> rest of </a:t>
            </a:r>
            <a:r>
              <a:rPr lang="tr-TR" dirty="0" err="1"/>
              <a:t>the</a:t>
            </a:r>
            <a:r>
              <a:rPr lang="tr-TR" dirty="0"/>
              <a:t> </a:t>
            </a:r>
            <a:r>
              <a:rPr lang="tr-TR" dirty="0" err="1"/>
              <a:t>Sprint’s</a:t>
            </a:r>
            <a:r>
              <a:rPr lang="tr-TR" dirty="0"/>
              <a:t> </a:t>
            </a:r>
            <a:r>
              <a:rPr lang="tr-TR" dirty="0" err="1"/>
              <a:t>work</a:t>
            </a:r>
            <a:r>
              <a:rPr lang="tr-TR" dirty="0"/>
              <a:t>. </a:t>
            </a:r>
          </a:p>
          <a:p>
            <a:pPr marL="0" lvl="0" indent="0" algn="l" rtl="0">
              <a:lnSpc>
                <a:spcPct val="100000"/>
              </a:lnSpc>
              <a:spcBef>
                <a:spcPts val="0"/>
              </a:spcBef>
              <a:spcAft>
                <a:spcPts val="0"/>
              </a:spcAft>
              <a:buNone/>
            </a:pPr>
            <a:r>
              <a:rPr lang="tr-TR" dirty="0" err="1"/>
              <a:t>The</a:t>
            </a:r>
            <a:r>
              <a:rPr lang="tr-TR" dirty="0"/>
              <a:t> Scrum Master </a:t>
            </a:r>
            <a:r>
              <a:rPr lang="tr-TR" dirty="0" err="1"/>
              <a:t>ensures</a:t>
            </a:r>
            <a:r>
              <a:rPr lang="tr-TR" dirty="0"/>
              <a:t> </a:t>
            </a:r>
            <a:r>
              <a:rPr lang="tr-TR" dirty="0" err="1"/>
              <a:t>that</a:t>
            </a:r>
            <a:r>
              <a:rPr lang="tr-TR" dirty="0"/>
              <a:t> </a:t>
            </a:r>
            <a:r>
              <a:rPr lang="tr-TR" dirty="0" err="1"/>
              <a:t>the</a:t>
            </a:r>
            <a:r>
              <a:rPr lang="tr-TR" dirty="0"/>
              <a:t> Development Team has </a:t>
            </a:r>
            <a:r>
              <a:rPr lang="tr-TR" dirty="0" err="1"/>
              <a:t>the</a:t>
            </a:r>
            <a:r>
              <a:rPr lang="tr-TR" dirty="0"/>
              <a:t> </a:t>
            </a:r>
            <a:r>
              <a:rPr lang="tr-TR" dirty="0" err="1"/>
              <a:t>meeting</a:t>
            </a:r>
            <a:r>
              <a:rPr lang="tr-TR" dirty="0"/>
              <a:t>, but </a:t>
            </a:r>
            <a:r>
              <a:rPr lang="tr-TR" dirty="0" err="1"/>
              <a:t>the</a:t>
            </a:r>
            <a:r>
              <a:rPr lang="tr-TR" dirty="0"/>
              <a:t> Development Team is </a:t>
            </a:r>
            <a:r>
              <a:rPr lang="tr-TR" dirty="0" err="1"/>
              <a:t>responsible</a:t>
            </a:r>
            <a:r>
              <a:rPr lang="tr-TR" dirty="0"/>
              <a:t> </a:t>
            </a:r>
            <a:r>
              <a:rPr lang="tr-TR" dirty="0" err="1"/>
              <a:t>for</a:t>
            </a:r>
            <a:r>
              <a:rPr lang="tr-TR" dirty="0"/>
              <a:t> </a:t>
            </a:r>
            <a:r>
              <a:rPr lang="tr-TR" dirty="0" err="1"/>
              <a:t>conducting</a:t>
            </a:r>
            <a:r>
              <a:rPr lang="tr-TR" dirty="0"/>
              <a:t> </a:t>
            </a:r>
            <a:r>
              <a:rPr lang="tr-TR" dirty="0" err="1"/>
              <a:t>the</a:t>
            </a:r>
            <a:r>
              <a:rPr lang="tr-TR" dirty="0"/>
              <a:t> Daily Scrum. </a:t>
            </a:r>
            <a:endParaRPr dirty="0"/>
          </a:p>
          <a:p>
            <a:pPr marL="0" lvl="0" indent="0" algn="l" rtl="0">
              <a:lnSpc>
                <a:spcPct val="100000"/>
              </a:lnSpc>
              <a:spcBef>
                <a:spcPts val="0"/>
              </a:spcBef>
              <a:spcAft>
                <a:spcPts val="0"/>
              </a:spcAft>
              <a:buNone/>
            </a:pPr>
            <a:r>
              <a:rPr lang="tr-TR" dirty="0" err="1"/>
              <a:t>The</a:t>
            </a:r>
            <a:r>
              <a:rPr lang="tr-TR" dirty="0"/>
              <a:t> Scrum Master </a:t>
            </a:r>
            <a:r>
              <a:rPr lang="tr-TR" dirty="0" err="1"/>
              <a:t>teaches</a:t>
            </a:r>
            <a:r>
              <a:rPr lang="tr-TR" dirty="0"/>
              <a:t> </a:t>
            </a:r>
            <a:r>
              <a:rPr lang="tr-TR" dirty="0" err="1"/>
              <a:t>the</a:t>
            </a:r>
            <a:r>
              <a:rPr lang="tr-TR" dirty="0"/>
              <a:t> Development Team </a:t>
            </a:r>
            <a:r>
              <a:rPr lang="tr-TR" dirty="0" err="1"/>
              <a:t>to</a:t>
            </a:r>
            <a:r>
              <a:rPr lang="tr-TR" dirty="0"/>
              <a:t> </a:t>
            </a:r>
            <a:r>
              <a:rPr lang="tr-TR" dirty="0" err="1"/>
              <a:t>keep</a:t>
            </a:r>
            <a:r>
              <a:rPr lang="tr-TR" dirty="0"/>
              <a:t> </a:t>
            </a:r>
            <a:r>
              <a:rPr lang="tr-TR" dirty="0" err="1"/>
              <a:t>the</a:t>
            </a:r>
            <a:r>
              <a:rPr lang="tr-TR" dirty="0"/>
              <a:t> Daily Scrum </a:t>
            </a:r>
            <a:r>
              <a:rPr lang="tr-TR" dirty="0" err="1"/>
              <a:t>within</a:t>
            </a:r>
            <a:r>
              <a:rPr lang="tr-TR" dirty="0"/>
              <a:t> </a:t>
            </a:r>
            <a:r>
              <a:rPr lang="tr-TR" dirty="0" err="1"/>
              <a:t>the</a:t>
            </a:r>
            <a:r>
              <a:rPr lang="tr-TR" dirty="0"/>
              <a:t> 15-minute time-</a:t>
            </a:r>
            <a:r>
              <a:rPr lang="tr-TR" dirty="0" err="1"/>
              <a:t>box</a:t>
            </a:r>
            <a:r>
              <a:rPr lang="tr-TR" dirty="0"/>
              <a:t>.</a:t>
            </a:r>
            <a:endParaRPr dirty="0"/>
          </a:p>
          <a:p>
            <a:pPr marL="0" lvl="0" indent="0" algn="l" rtl="0">
              <a:lnSpc>
                <a:spcPct val="100000"/>
              </a:lnSpc>
              <a:spcBef>
                <a:spcPts val="0"/>
              </a:spcBef>
              <a:spcAft>
                <a:spcPts val="0"/>
              </a:spcAft>
              <a:buNone/>
            </a:pPr>
            <a:r>
              <a:rPr lang="tr-TR" dirty="0" err="1"/>
              <a:t>The</a:t>
            </a:r>
            <a:r>
              <a:rPr lang="tr-TR" dirty="0"/>
              <a:t> Daily Scrum is an </a:t>
            </a:r>
            <a:r>
              <a:rPr lang="tr-TR" dirty="0" err="1"/>
              <a:t>internal</a:t>
            </a:r>
            <a:r>
              <a:rPr lang="tr-TR" dirty="0"/>
              <a:t> </a:t>
            </a:r>
            <a:r>
              <a:rPr lang="tr-TR" dirty="0" err="1"/>
              <a:t>meeting</a:t>
            </a:r>
            <a:r>
              <a:rPr lang="tr-TR" dirty="0"/>
              <a:t> </a:t>
            </a:r>
            <a:r>
              <a:rPr lang="tr-TR" dirty="0" err="1"/>
              <a:t>for</a:t>
            </a:r>
            <a:r>
              <a:rPr lang="tr-TR" dirty="0"/>
              <a:t> </a:t>
            </a:r>
            <a:r>
              <a:rPr lang="tr-TR" dirty="0" err="1"/>
              <a:t>the</a:t>
            </a:r>
            <a:r>
              <a:rPr lang="tr-TR" dirty="0"/>
              <a:t> Development Team. </a:t>
            </a:r>
            <a:endParaRPr dirty="0"/>
          </a:p>
          <a:p>
            <a:pPr marL="0" lvl="0" indent="0" algn="l" rtl="0">
              <a:lnSpc>
                <a:spcPct val="100000"/>
              </a:lnSpc>
              <a:spcBef>
                <a:spcPts val="0"/>
              </a:spcBef>
              <a:spcAft>
                <a:spcPts val="0"/>
              </a:spcAft>
              <a:buNone/>
            </a:pPr>
            <a:r>
              <a:rPr lang="tr-TR" dirty="0" err="1"/>
              <a:t>If</a:t>
            </a:r>
            <a:r>
              <a:rPr lang="tr-TR" dirty="0"/>
              <a:t> </a:t>
            </a:r>
            <a:r>
              <a:rPr lang="tr-TR" dirty="0" err="1"/>
              <a:t>others</a:t>
            </a:r>
            <a:r>
              <a:rPr lang="tr-TR" dirty="0"/>
              <a:t> </a:t>
            </a:r>
            <a:r>
              <a:rPr lang="tr-TR" dirty="0" err="1"/>
              <a:t>are</a:t>
            </a:r>
            <a:r>
              <a:rPr lang="tr-TR" dirty="0"/>
              <a:t> </a:t>
            </a:r>
            <a:r>
              <a:rPr lang="tr-TR" dirty="0" err="1"/>
              <a:t>present</a:t>
            </a:r>
            <a:r>
              <a:rPr lang="tr-TR" dirty="0"/>
              <a:t>, </a:t>
            </a:r>
            <a:r>
              <a:rPr lang="tr-TR" dirty="0" err="1"/>
              <a:t>the</a:t>
            </a:r>
            <a:r>
              <a:rPr lang="tr-TR" dirty="0"/>
              <a:t> Scrum Master </a:t>
            </a:r>
            <a:r>
              <a:rPr lang="tr-TR" dirty="0" err="1"/>
              <a:t>ensures</a:t>
            </a:r>
            <a:r>
              <a:rPr lang="tr-TR" dirty="0"/>
              <a:t> </a:t>
            </a:r>
            <a:r>
              <a:rPr lang="tr-TR" dirty="0" err="1"/>
              <a:t>that</a:t>
            </a:r>
            <a:r>
              <a:rPr lang="tr-TR" dirty="0"/>
              <a:t> they do not </a:t>
            </a:r>
            <a:r>
              <a:rPr lang="tr-TR" dirty="0" err="1"/>
              <a:t>disrupt</a:t>
            </a:r>
            <a:r>
              <a:rPr lang="tr-TR" dirty="0"/>
              <a:t> </a:t>
            </a:r>
            <a:r>
              <a:rPr lang="tr-TR" dirty="0" err="1"/>
              <a:t>the</a:t>
            </a:r>
            <a:r>
              <a:rPr lang="tr-TR" dirty="0"/>
              <a:t> </a:t>
            </a:r>
            <a:r>
              <a:rPr lang="tr-TR" dirty="0" err="1"/>
              <a:t>meeting</a:t>
            </a:r>
            <a:r>
              <a:rPr lang="tr-TR" dirty="0"/>
              <a:t>.</a:t>
            </a:r>
            <a:endParaRPr dirty="0"/>
          </a:p>
          <a:p>
            <a:pPr marL="0" lvl="0" indent="0" algn="l" rtl="0">
              <a:lnSpc>
                <a:spcPct val="100000"/>
              </a:lnSpc>
              <a:spcBef>
                <a:spcPts val="0"/>
              </a:spcBef>
              <a:spcAft>
                <a:spcPts val="0"/>
              </a:spcAft>
              <a:buNone/>
            </a:pPr>
            <a:r>
              <a:rPr lang="tr-TR" dirty="0"/>
              <a:t>Daily </a:t>
            </a:r>
            <a:r>
              <a:rPr lang="tr-TR" dirty="0" err="1"/>
              <a:t>Scrums</a:t>
            </a:r>
            <a:r>
              <a:rPr lang="tr-TR" dirty="0"/>
              <a:t> </a:t>
            </a:r>
            <a:r>
              <a:rPr lang="tr-TR" dirty="0" err="1"/>
              <a:t>improve</a:t>
            </a:r>
            <a:r>
              <a:rPr lang="tr-TR" dirty="0"/>
              <a:t> </a:t>
            </a:r>
            <a:r>
              <a:rPr lang="tr-TR" dirty="0" err="1"/>
              <a:t>communications</a:t>
            </a:r>
            <a:r>
              <a:rPr lang="tr-TR" dirty="0"/>
              <a:t>, </a:t>
            </a:r>
            <a:r>
              <a:rPr lang="tr-TR" dirty="0" err="1"/>
              <a:t>eliminate</a:t>
            </a:r>
            <a:r>
              <a:rPr lang="tr-TR" dirty="0"/>
              <a:t> </a:t>
            </a:r>
            <a:r>
              <a:rPr lang="tr-TR" dirty="0" err="1"/>
              <a:t>other</a:t>
            </a:r>
            <a:r>
              <a:rPr lang="tr-TR" dirty="0"/>
              <a:t> </a:t>
            </a:r>
            <a:r>
              <a:rPr lang="tr-TR" dirty="0" err="1"/>
              <a:t>meetings</a:t>
            </a:r>
            <a:r>
              <a:rPr lang="tr-TR" dirty="0"/>
              <a:t>, </a:t>
            </a:r>
            <a:r>
              <a:rPr lang="tr-TR" dirty="0" err="1"/>
              <a:t>identify</a:t>
            </a:r>
            <a:r>
              <a:rPr lang="tr-TR" dirty="0"/>
              <a:t> </a:t>
            </a:r>
            <a:r>
              <a:rPr lang="tr-TR" dirty="0" err="1"/>
              <a:t>impediments</a:t>
            </a:r>
            <a:r>
              <a:rPr lang="tr-TR" dirty="0"/>
              <a:t> </a:t>
            </a:r>
            <a:r>
              <a:rPr lang="tr-TR" dirty="0" err="1"/>
              <a:t>to</a:t>
            </a:r>
            <a:r>
              <a:rPr lang="tr-TR" dirty="0"/>
              <a:t> </a:t>
            </a:r>
            <a:r>
              <a:rPr lang="tr-TR" dirty="0" err="1"/>
              <a:t>development</a:t>
            </a:r>
            <a:r>
              <a:rPr lang="tr-TR" dirty="0"/>
              <a:t> </a:t>
            </a:r>
            <a:r>
              <a:rPr lang="tr-TR" dirty="0" err="1"/>
              <a:t>for</a:t>
            </a:r>
            <a:r>
              <a:rPr lang="tr-TR" dirty="0"/>
              <a:t> </a:t>
            </a:r>
            <a:r>
              <a:rPr lang="tr-TR" dirty="0" err="1"/>
              <a:t>removal</a:t>
            </a:r>
            <a:r>
              <a:rPr lang="tr-TR" dirty="0"/>
              <a:t>, </a:t>
            </a:r>
            <a:r>
              <a:rPr lang="tr-TR" dirty="0" err="1"/>
              <a:t>highlight</a:t>
            </a:r>
            <a:r>
              <a:rPr lang="tr-TR" dirty="0"/>
              <a:t> </a:t>
            </a:r>
            <a:r>
              <a:rPr lang="tr-TR" dirty="0" err="1"/>
              <a:t>and</a:t>
            </a:r>
            <a:r>
              <a:rPr lang="tr-TR" dirty="0"/>
              <a:t> </a:t>
            </a:r>
            <a:r>
              <a:rPr lang="tr-TR" dirty="0" err="1"/>
              <a:t>promote</a:t>
            </a:r>
            <a:r>
              <a:rPr lang="tr-TR" dirty="0"/>
              <a:t> </a:t>
            </a:r>
            <a:r>
              <a:rPr lang="tr-TR" dirty="0" err="1"/>
              <a:t>quick</a:t>
            </a:r>
            <a:r>
              <a:rPr lang="tr-TR" dirty="0"/>
              <a:t> </a:t>
            </a:r>
            <a:r>
              <a:rPr lang="tr-TR" dirty="0" err="1"/>
              <a:t>decision-making</a:t>
            </a:r>
            <a:r>
              <a:rPr lang="tr-TR" dirty="0"/>
              <a:t>, </a:t>
            </a:r>
            <a:r>
              <a:rPr lang="tr-TR" dirty="0" err="1"/>
              <a:t>and</a:t>
            </a:r>
            <a:r>
              <a:rPr lang="tr-TR" dirty="0"/>
              <a:t> </a:t>
            </a:r>
            <a:r>
              <a:rPr lang="tr-TR" dirty="0" err="1"/>
              <a:t>improve</a:t>
            </a:r>
            <a:r>
              <a:rPr lang="tr-TR" dirty="0"/>
              <a:t> </a:t>
            </a:r>
            <a:r>
              <a:rPr lang="tr-TR" dirty="0" err="1"/>
              <a:t>the</a:t>
            </a:r>
            <a:r>
              <a:rPr lang="tr-TR" dirty="0"/>
              <a:t> Development </a:t>
            </a:r>
            <a:r>
              <a:rPr lang="tr-TR" dirty="0" err="1"/>
              <a:t>Team’s</a:t>
            </a:r>
            <a:r>
              <a:rPr lang="tr-TR" dirty="0"/>
              <a:t> </a:t>
            </a:r>
            <a:r>
              <a:rPr lang="tr-TR" dirty="0" err="1"/>
              <a:t>level</a:t>
            </a:r>
            <a:r>
              <a:rPr lang="tr-TR" dirty="0"/>
              <a:t> of </a:t>
            </a:r>
            <a:r>
              <a:rPr lang="tr-TR" dirty="0" err="1"/>
              <a:t>knowledge</a:t>
            </a:r>
            <a:r>
              <a:rPr lang="tr-TR" dirty="0"/>
              <a:t>. </a:t>
            </a:r>
            <a:r>
              <a:rPr lang="tr-TR" dirty="0" err="1"/>
              <a:t>This</a:t>
            </a:r>
            <a:r>
              <a:rPr lang="tr-TR" dirty="0"/>
              <a:t> is a </a:t>
            </a:r>
            <a:r>
              <a:rPr lang="tr-TR" dirty="0" err="1"/>
              <a:t>key</a:t>
            </a:r>
            <a:r>
              <a:rPr lang="tr-TR" dirty="0"/>
              <a:t> </a:t>
            </a:r>
            <a:r>
              <a:rPr lang="tr-TR" dirty="0" err="1"/>
              <a:t>inspect</a:t>
            </a:r>
            <a:r>
              <a:rPr lang="tr-TR" dirty="0"/>
              <a:t> </a:t>
            </a:r>
            <a:r>
              <a:rPr lang="tr-TR" dirty="0" err="1"/>
              <a:t>and</a:t>
            </a:r>
            <a:r>
              <a:rPr lang="tr-TR" dirty="0"/>
              <a:t> </a:t>
            </a:r>
            <a:r>
              <a:rPr lang="tr-TR" dirty="0" err="1"/>
              <a:t>adapt</a:t>
            </a:r>
            <a:r>
              <a:rPr lang="tr-TR" dirty="0"/>
              <a:t> </a:t>
            </a:r>
            <a:r>
              <a:rPr lang="tr-TR" dirty="0" err="1"/>
              <a:t>meeting</a:t>
            </a:r>
            <a:r>
              <a:rPr lang="tr-TR" dirty="0"/>
              <a:t>.</a:t>
            </a:r>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r>
              <a:rPr lang="en-US" dirty="0"/>
              <a:t>The Daily Scrum is a 15-minute time-boxed event for the Development Team. </a:t>
            </a:r>
          </a:p>
          <a:p>
            <a:pPr marL="0" lvl="0" indent="0" algn="l" rtl="0">
              <a:lnSpc>
                <a:spcPct val="100000"/>
              </a:lnSpc>
              <a:spcBef>
                <a:spcPts val="0"/>
              </a:spcBef>
              <a:spcAft>
                <a:spcPts val="0"/>
              </a:spcAft>
              <a:buNone/>
            </a:pPr>
            <a:r>
              <a:rPr lang="en-US" dirty="0"/>
              <a:t>The Daily Scrum is held every day of the Sprint. </a:t>
            </a:r>
          </a:p>
          <a:p>
            <a:pPr marL="0" lvl="0" indent="0" algn="l" rtl="0">
              <a:lnSpc>
                <a:spcPct val="100000"/>
              </a:lnSpc>
              <a:spcBef>
                <a:spcPts val="0"/>
              </a:spcBef>
              <a:spcAft>
                <a:spcPts val="0"/>
              </a:spcAft>
              <a:buNone/>
            </a:pPr>
            <a:r>
              <a:rPr lang="en-US" dirty="0"/>
              <a:t>At it, the Development Team plans work for the next 24 hours. </a:t>
            </a:r>
          </a:p>
          <a:p>
            <a:pPr marL="0" lvl="0" indent="0" algn="l" rtl="0">
              <a:lnSpc>
                <a:spcPct val="100000"/>
              </a:lnSpc>
              <a:spcBef>
                <a:spcPts val="0"/>
              </a:spcBef>
              <a:spcAft>
                <a:spcPts val="0"/>
              </a:spcAft>
              <a:buNone/>
            </a:pPr>
            <a:r>
              <a:rPr lang="en-US" dirty="0"/>
              <a:t>This optimizes team collaboration and performance by inspecting the work since the last Daily Scrum and forecasting upcoming Sprint work. </a:t>
            </a:r>
          </a:p>
          <a:p>
            <a:pPr marL="0" lvl="0" indent="0" algn="l" rtl="0">
              <a:lnSpc>
                <a:spcPct val="100000"/>
              </a:lnSpc>
              <a:spcBef>
                <a:spcPts val="0"/>
              </a:spcBef>
              <a:spcAft>
                <a:spcPts val="0"/>
              </a:spcAft>
              <a:buNone/>
            </a:pPr>
            <a:r>
              <a:rPr lang="en-US" dirty="0"/>
              <a:t>The Daily Scrum is held at the same time and place each day to reduce complexity. </a:t>
            </a:r>
          </a:p>
          <a:p>
            <a:pPr marL="0" lvl="0" indent="0" algn="l" rtl="0">
              <a:lnSpc>
                <a:spcPct val="100000"/>
              </a:lnSpc>
              <a:spcBef>
                <a:spcPts val="0"/>
              </a:spcBef>
              <a:spcAft>
                <a:spcPts val="0"/>
              </a:spcAft>
              <a:buNone/>
            </a:pPr>
            <a:r>
              <a:rPr lang="en-US" dirty="0"/>
              <a:t>The Development Team uses the Daily Scrum to inspect progress toward the Sprint Goal and to inspect how progress is trending toward completing the work in the Sprint Backlog. </a:t>
            </a:r>
          </a:p>
          <a:p>
            <a:pPr marL="0" lvl="0" indent="0" algn="l" rtl="0">
              <a:lnSpc>
                <a:spcPct val="100000"/>
              </a:lnSpc>
              <a:spcBef>
                <a:spcPts val="0"/>
              </a:spcBef>
              <a:spcAft>
                <a:spcPts val="0"/>
              </a:spcAft>
              <a:buNone/>
            </a:pPr>
            <a:r>
              <a:rPr lang="en-US" dirty="0"/>
              <a:t>The Daily Scrum optimizes the probability that the Development Team will meet the Sprint Goal. Every day, the Development Team should understand how it intends to work together as a self-organizing team to accomplish the Sprint Goal and create the anticipated Increment by the end of the Sprint.</a:t>
            </a:r>
          </a:p>
          <a:p>
            <a:pPr marL="0" lvl="0" indent="0" algn="l" rtl="0">
              <a:lnSpc>
                <a:spcPct val="100000"/>
              </a:lnSpc>
              <a:spcBef>
                <a:spcPts val="0"/>
              </a:spcBef>
              <a:spcAft>
                <a:spcPts val="0"/>
              </a:spcAft>
              <a:buNone/>
            </a:pPr>
            <a:r>
              <a:rPr lang="en-US" dirty="0"/>
              <a:t> The structure of the meeting is set by the Development Team and can be conducted in different ways if it focuses on progress toward the Sprint Goal. ,</a:t>
            </a:r>
          </a:p>
          <a:p>
            <a:pPr marL="0" lvl="0" indent="0" algn="l" rtl="0">
              <a:lnSpc>
                <a:spcPct val="100000"/>
              </a:lnSpc>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sz="1200" dirty="0">
                <a:solidFill>
                  <a:srgbClr val="1C2B39"/>
                </a:solidFill>
                <a:highlight>
                  <a:srgbClr val="F0F0F0"/>
                </a:highlight>
              </a:rPr>
              <a:t>Lets see a template for scrum meeting:</a:t>
            </a:r>
          </a:p>
          <a:p>
            <a:pPr marL="0" lvl="0" indent="0" algn="l" rtl="0">
              <a:spcBef>
                <a:spcPts val="0"/>
              </a:spcBef>
              <a:spcAft>
                <a:spcPts val="0"/>
              </a:spcAft>
              <a:buClr>
                <a:schemeClr val="dk1"/>
              </a:buClr>
              <a:buSzPts val="1100"/>
              <a:buFont typeface="Arial"/>
              <a:buNone/>
            </a:pPr>
            <a:r>
              <a:rPr lang="en-US" sz="1200" u="sng" dirty="0">
                <a:solidFill>
                  <a:schemeClr val="hlink"/>
                </a:solidFill>
                <a:highlight>
                  <a:srgbClr val="F0F0F0"/>
                </a:highlight>
                <a:hlinkClick r:id="rId3"/>
              </a:rPr>
              <a:t>https://docs.google.com/spreadsheets/d/1mBiXVmll-7Jdbjav9ed5K84Gq9xNxaym/edit#gid=1510226789</a:t>
            </a:r>
            <a:endParaRPr lang="en-US" sz="1200" dirty="0">
              <a:solidFill>
                <a:srgbClr val="1C2B39"/>
              </a:solidFill>
              <a:highlight>
                <a:srgbClr val="F0F0F0"/>
              </a:highlight>
            </a:endParaRPr>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880c0c7e24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880c0c7e24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r>
              <a:rPr lang="tr-TR" dirty="0" err="1"/>
              <a:t>This</a:t>
            </a:r>
            <a:r>
              <a:rPr lang="tr-TR" dirty="0"/>
              <a:t> is a </a:t>
            </a:r>
            <a:r>
              <a:rPr lang="tr-TR" dirty="0" err="1"/>
              <a:t>Pear</a:t>
            </a:r>
            <a:r>
              <a:rPr lang="tr-TR" dirty="0"/>
              <a:t> </a:t>
            </a:r>
            <a:r>
              <a:rPr lang="tr-TR" dirty="0" err="1"/>
              <a:t>Deck</a:t>
            </a:r>
            <a:r>
              <a:rPr lang="tr-TR" dirty="0"/>
              <a:t> </a:t>
            </a:r>
            <a:r>
              <a:rPr lang="tr-TR" dirty="0" err="1"/>
              <a:t>Multiple</a:t>
            </a:r>
            <a:r>
              <a:rPr lang="tr-TR" dirty="0"/>
              <a:t> </a:t>
            </a:r>
            <a:r>
              <a:rPr lang="tr-TR" dirty="0" err="1"/>
              <a:t>Choice</a:t>
            </a:r>
            <a:r>
              <a:rPr lang="tr-TR" dirty="0"/>
              <a:t> </a:t>
            </a:r>
            <a:r>
              <a:rPr lang="tr-TR" dirty="0" err="1"/>
              <a:t>Slide</a:t>
            </a:r>
            <a:r>
              <a:rPr lang="tr-TR" dirty="0"/>
              <a:t>. </a:t>
            </a:r>
            <a:r>
              <a:rPr lang="tr-TR" dirty="0" err="1"/>
              <a:t>Your</a:t>
            </a:r>
            <a:r>
              <a:rPr lang="tr-TR" dirty="0"/>
              <a:t> </a:t>
            </a:r>
            <a:r>
              <a:rPr lang="tr-TR" dirty="0" err="1"/>
              <a:t>current</a:t>
            </a:r>
            <a:r>
              <a:rPr lang="tr-TR" dirty="0"/>
              <a:t> </a:t>
            </a:r>
            <a:r>
              <a:rPr lang="tr-TR" dirty="0" err="1"/>
              <a:t>options</a:t>
            </a:r>
            <a:r>
              <a:rPr lang="tr-TR" dirty="0"/>
              <a:t> </a:t>
            </a:r>
            <a:r>
              <a:rPr lang="tr-TR" dirty="0" err="1"/>
              <a:t>are</a:t>
            </a:r>
            <a:r>
              <a:rPr lang="tr-TR" dirty="0"/>
              <a:t>: A: Development Team, B: Scrum Master, C: Development Team </a:t>
            </a:r>
            <a:r>
              <a:rPr lang="tr-TR" dirty="0" err="1"/>
              <a:t>and</a:t>
            </a:r>
            <a:r>
              <a:rPr lang="tr-TR" dirty="0"/>
              <a:t> Product </a:t>
            </a:r>
            <a:r>
              <a:rPr lang="tr-TR" dirty="0" err="1"/>
              <a:t>Owner</a:t>
            </a:r>
            <a:r>
              <a:rPr lang="tr-TR" dirty="0"/>
              <a:t>, </a:t>
            </a:r>
            <a:endParaRPr dirty="0"/>
          </a:p>
          <a:p>
            <a:pPr marL="0" lvl="0" indent="0" algn="l" rtl="0">
              <a:spcBef>
                <a:spcPts val="0"/>
              </a:spcBef>
              <a:spcAft>
                <a:spcPts val="0"/>
              </a:spcAft>
              <a:buNone/>
            </a:pPr>
            <a:r>
              <a:rPr lang="tr-TR" dirty="0"/>
              <a:t>🍐  </a:t>
            </a:r>
            <a:r>
              <a:rPr lang="tr-TR" dirty="0" err="1"/>
              <a:t>To</a:t>
            </a:r>
            <a:r>
              <a:rPr lang="tr-TR" dirty="0"/>
              <a:t> </a:t>
            </a:r>
            <a:r>
              <a:rPr lang="tr-TR" dirty="0" err="1"/>
              <a:t>edit</a:t>
            </a:r>
            <a:r>
              <a:rPr lang="tr-TR" dirty="0"/>
              <a:t> </a:t>
            </a:r>
            <a:r>
              <a:rPr lang="tr-TR" dirty="0" err="1"/>
              <a:t>the</a:t>
            </a:r>
            <a:r>
              <a:rPr lang="tr-TR" dirty="0"/>
              <a:t> </a:t>
            </a:r>
            <a:r>
              <a:rPr lang="tr-TR" dirty="0" err="1"/>
              <a:t>type</a:t>
            </a:r>
            <a:r>
              <a:rPr lang="tr-TR" dirty="0"/>
              <a:t> of </a:t>
            </a:r>
            <a:r>
              <a:rPr lang="tr-TR" dirty="0" err="1"/>
              <a:t>question</a:t>
            </a:r>
            <a:r>
              <a:rPr lang="tr-TR" dirty="0"/>
              <a:t> </a:t>
            </a:r>
            <a:r>
              <a:rPr lang="tr-TR" dirty="0" err="1"/>
              <a:t>or</a:t>
            </a:r>
            <a:r>
              <a:rPr lang="tr-TR" dirty="0"/>
              <a:t> </a:t>
            </a:r>
            <a:r>
              <a:rPr lang="tr-TR" dirty="0" err="1"/>
              <a:t>choices</a:t>
            </a:r>
            <a:r>
              <a:rPr lang="tr-TR" dirty="0"/>
              <a:t>, </a:t>
            </a:r>
            <a:r>
              <a:rPr lang="tr-TR" dirty="0" err="1"/>
              <a:t>go</a:t>
            </a:r>
            <a:r>
              <a:rPr lang="tr-TR" dirty="0"/>
              <a:t> </a:t>
            </a:r>
            <a:r>
              <a:rPr lang="tr-TR" dirty="0" err="1"/>
              <a:t>back</a:t>
            </a:r>
            <a:r>
              <a:rPr lang="tr-TR" dirty="0"/>
              <a:t> </a:t>
            </a:r>
            <a:r>
              <a:rPr lang="tr-TR" dirty="0" err="1"/>
              <a:t>to</a:t>
            </a:r>
            <a:r>
              <a:rPr lang="tr-TR" dirty="0"/>
              <a:t> </a:t>
            </a:r>
            <a:r>
              <a:rPr lang="tr-TR" dirty="0" err="1"/>
              <a:t>the</a:t>
            </a:r>
            <a:r>
              <a:rPr lang="tr-TR" dirty="0"/>
              <a:t> "Ask </a:t>
            </a:r>
            <a:r>
              <a:rPr lang="tr-TR" dirty="0" err="1"/>
              <a:t>Students</a:t>
            </a:r>
            <a:r>
              <a:rPr lang="tr-TR" dirty="0"/>
              <a:t> a </a:t>
            </a:r>
            <a:r>
              <a:rPr lang="tr-TR" dirty="0" err="1"/>
              <a:t>Question</a:t>
            </a:r>
            <a:r>
              <a:rPr lang="tr-TR" dirty="0"/>
              <a:t>" in </a:t>
            </a:r>
            <a:r>
              <a:rPr lang="tr-TR" dirty="0" err="1"/>
              <a:t>the</a:t>
            </a:r>
            <a:r>
              <a:rPr lang="tr-TR" dirty="0"/>
              <a:t> </a:t>
            </a:r>
            <a:r>
              <a:rPr lang="tr-TR" dirty="0" err="1"/>
              <a:t>Pear</a:t>
            </a:r>
            <a:r>
              <a:rPr lang="tr-TR" dirty="0"/>
              <a:t> </a:t>
            </a:r>
            <a:r>
              <a:rPr lang="tr-TR" dirty="0" err="1"/>
              <a:t>Deck</a:t>
            </a:r>
            <a:r>
              <a:rPr lang="tr-TR" dirty="0"/>
              <a:t> </a:t>
            </a:r>
            <a:r>
              <a:rPr lang="tr-TR" dirty="0" err="1"/>
              <a:t>sidebar</a:t>
            </a:r>
            <a:r>
              <a:rPr lang="tr-TR" dirty="0"/>
              <a:t>.</a:t>
            </a:r>
            <a:endParaRPr dirty="0"/>
          </a:p>
          <a:p>
            <a:pPr marL="0" lvl="0" indent="0" algn="l" rtl="0">
              <a:spcBef>
                <a:spcPts val="0"/>
              </a:spcBef>
              <a:spcAft>
                <a:spcPts val="0"/>
              </a:spcAft>
              <a:buNone/>
            </a:pPr>
            <a:endParaRPr lang="tr-TR" dirty="0"/>
          </a:p>
          <a:p>
            <a:pPr marL="0" lvl="0" indent="0" algn="l" rtl="0">
              <a:spcBef>
                <a:spcPts val="0"/>
              </a:spcBef>
              <a:spcAft>
                <a:spcPts val="0"/>
              </a:spcAft>
              <a:buNone/>
            </a:pPr>
            <a:r>
              <a:rPr lang="tr-TR" dirty="0"/>
              <a:t>Daily </a:t>
            </a:r>
            <a:r>
              <a:rPr lang="tr-TR" dirty="0" err="1"/>
              <a:t>Standup</a:t>
            </a:r>
            <a:r>
              <a:rPr lang="tr-TR" dirty="0"/>
              <a:t> toplantısına mutlaka kimler katılmalı? </a:t>
            </a:r>
          </a:p>
          <a:p>
            <a:pPr marL="0" lvl="0" indent="0" algn="l" rtl="0">
              <a:spcBef>
                <a:spcPts val="0"/>
              </a:spcBef>
              <a:spcAft>
                <a:spcPts val="0"/>
              </a:spcAft>
              <a:buNone/>
            </a:pPr>
            <a:endParaRPr lang="tr-TR" dirty="0"/>
          </a:p>
          <a:p>
            <a:pPr marL="0" lvl="0" indent="0" algn="l" rtl="0">
              <a:spcBef>
                <a:spcPts val="0"/>
              </a:spcBef>
              <a:spcAft>
                <a:spcPts val="0"/>
              </a:spcAft>
              <a:buNone/>
            </a:pPr>
            <a:r>
              <a:rPr lang="tr-TR" dirty="0"/>
              <a:t>Geliştirme Ekibi mutlaka her gün Günlük </a:t>
            </a:r>
            <a:r>
              <a:rPr lang="tr-TR" dirty="0" err="1"/>
              <a:t>Standup</a:t>
            </a:r>
            <a:r>
              <a:rPr lang="tr-TR" dirty="0"/>
              <a:t> toplantısına katılmak zorundadır. </a:t>
            </a:r>
          </a:p>
          <a:p>
            <a:pPr marL="0" lvl="0" indent="0" algn="l" rtl="0">
              <a:spcBef>
                <a:spcPts val="0"/>
              </a:spcBef>
              <a:spcAft>
                <a:spcPts val="0"/>
              </a:spcAft>
              <a:buNone/>
            </a:pPr>
            <a:r>
              <a:rPr lang="tr-TR" dirty="0"/>
              <a:t>Toplantıya katılmak isteyen herkes davetlidir ancak katılması zorunlu değildir. </a:t>
            </a:r>
          </a:p>
          <a:p>
            <a:pPr marL="0" lvl="0" indent="0" algn="l" rtl="0">
              <a:spcBef>
                <a:spcPts val="0"/>
              </a:spcBef>
              <a:spcAft>
                <a:spcPts val="0"/>
              </a:spcAft>
              <a:buNone/>
            </a:pPr>
            <a:r>
              <a:rPr lang="tr-TR" dirty="0"/>
              <a:t>Geliştirme Ekibi dışında toplantıya katılanların güncelleme yapmasına veya katılmasına izin verilmez.</a:t>
            </a:r>
            <a:endParaRPr dirty="0"/>
          </a:p>
          <a:p>
            <a:pPr marL="0" lvl="0" indent="0" algn="l" rtl="0">
              <a:spcBef>
                <a:spcPts val="0"/>
              </a:spcBef>
              <a:spcAft>
                <a:spcPts val="0"/>
              </a:spcAft>
              <a:buNone/>
            </a:pPr>
            <a:endParaRPr lang="tr-TR" sz="18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1800" dirty="0" err="1">
                <a:solidFill>
                  <a:srgbClr val="4A86E8"/>
                </a:solidFill>
                <a:latin typeface="Proxima Nova Semibold"/>
                <a:ea typeface="Proxima Nova Semibold"/>
                <a:cs typeface="Proxima Nova Semibold"/>
                <a:sym typeface="Proxima Nova Semibold"/>
              </a:rPr>
              <a:t>Who</a:t>
            </a:r>
            <a:r>
              <a:rPr lang="tr-TR" sz="1800" dirty="0">
                <a:solidFill>
                  <a:srgbClr val="4A86E8"/>
                </a:solidFill>
                <a:latin typeface="Proxima Nova Semibold"/>
                <a:ea typeface="Proxima Nova Semibold"/>
                <a:cs typeface="Proxima Nova Semibold"/>
                <a:sym typeface="Proxima Nova Semibold"/>
              </a:rPr>
              <a:t> </a:t>
            </a:r>
            <a:r>
              <a:rPr lang="tr-TR" sz="1800" dirty="0" err="1">
                <a:solidFill>
                  <a:srgbClr val="4A86E8"/>
                </a:solidFill>
                <a:latin typeface="Proxima Nova Semibold"/>
                <a:ea typeface="Proxima Nova Semibold"/>
                <a:cs typeface="Proxima Nova Semibold"/>
                <a:sym typeface="Proxima Nova Semibold"/>
              </a:rPr>
              <a:t>should</a:t>
            </a:r>
            <a:r>
              <a:rPr lang="tr-TR" sz="1800" dirty="0">
                <a:solidFill>
                  <a:srgbClr val="4A86E8"/>
                </a:solidFill>
                <a:latin typeface="Proxima Nova Semibold"/>
                <a:ea typeface="Proxima Nova Semibold"/>
                <a:cs typeface="Proxima Nova Semibold"/>
                <a:sym typeface="Proxima Nova Semibold"/>
              </a:rPr>
              <a:t> </a:t>
            </a:r>
            <a:r>
              <a:rPr lang="tr-TR" sz="1800" dirty="0" err="1">
                <a:solidFill>
                  <a:srgbClr val="4A86E8"/>
                </a:solidFill>
                <a:latin typeface="Proxima Nova Semibold"/>
                <a:ea typeface="Proxima Nova Semibold"/>
                <a:cs typeface="Proxima Nova Semibold"/>
                <a:sym typeface="Proxima Nova Semibold"/>
              </a:rPr>
              <a:t>necessarily</a:t>
            </a:r>
            <a:r>
              <a:rPr lang="tr-TR" sz="1800" dirty="0">
                <a:solidFill>
                  <a:srgbClr val="4A86E8"/>
                </a:solidFill>
                <a:latin typeface="Proxima Nova Semibold"/>
                <a:ea typeface="Proxima Nova Semibold"/>
                <a:cs typeface="Proxima Nova Semibold"/>
                <a:sym typeface="Proxima Nova Semibold"/>
              </a:rPr>
              <a:t> </a:t>
            </a:r>
            <a:r>
              <a:rPr lang="tr-TR" sz="1800" dirty="0" err="1">
                <a:solidFill>
                  <a:srgbClr val="4A86E8"/>
                </a:solidFill>
                <a:latin typeface="Proxima Nova Semibold"/>
                <a:ea typeface="Proxima Nova Semibold"/>
                <a:cs typeface="Proxima Nova Semibold"/>
                <a:sym typeface="Proxima Nova Semibold"/>
              </a:rPr>
              <a:t>attend</a:t>
            </a:r>
            <a:r>
              <a:rPr lang="tr-TR" sz="1800" dirty="0">
                <a:solidFill>
                  <a:srgbClr val="4A86E8"/>
                </a:solidFill>
                <a:latin typeface="Proxima Nova Semibold"/>
                <a:ea typeface="Proxima Nova Semibold"/>
                <a:cs typeface="Proxima Nova Semibold"/>
                <a:sym typeface="Proxima Nova Semibold"/>
              </a:rPr>
              <a:t> </a:t>
            </a:r>
            <a:r>
              <a:rPr lang="tr-TR" sz="1800" dirty="0" err="1">
                <a:solidFill>
                  <a:srgbClr val="4A86E8"/>
                </a:solidFill>
                <a:latin typeface="Proxima Nova Semibold"/>
                <a:ea typeface="Proxima Nova Semibold"/>
                <a:cs typeface="Proxima Nova Semibold"/>
                <a:sym typeface="Proxima Nova Semibold"/>
              </a:rPr>
              <a:t>the</a:t>
            </a:r>
            <a:r>
              <a:rPr lang="tr-TR" sz="1800" dirty="0">
                <a:solidFill>
                  <a:srgbClr val="4A86E8"/>
                </a:solidFill>
                <a:latin typeface="Proxima Nova Semibold"/>
                <a:ea typeface="Proxima Nova Semibold"/>
                <a:cs typeface="Proxima Nova Semibold"/>
                <a:sym typeface="Proxima Nova Semibold"/>
              </a:rPr>
              <a:t> Daily </a:t>
            </a:r>
            <a:r>
              <a:rPr lang="tr-TR" sz="1800" dirty="0" err="1">
                <a:solidFill>
                  <a:srgbClr val="4A86E8"/>
                </a:solidFill>
                <a:latin typeface="Proxima Nova Semibold"/>
                <a:ea typeface="Proxima Nova Semibold"/>
                <a:cs typeface="Proxima Nova Semibold"/>
                <a:sym typeface="Proxima Nova Semibold"/>
              </a:rPr>
              <a:t>Standup</a:t>
            </a:r>
            <a:r>
              <a:rPr lang="tr-TR" sz="1800" dirty="0">
                <a:solidFill>
                  <a:srgbClr val="4A86E8"/>
                </a:solidFill>
                <a:latin typeface="Proxima Nova Semibold"/>
                <a:ea typeface="Proxima Nova Semibold"/>
                <a:cs typeface="Proxima Nova Semibold"/>
                <a:sym typeface="Proxima Nova Semibold"/>
              </a:rPr>
              <a:t> </a:t>
            </a:r>
            <a:r>
              <a:rPr lang="tr-TR" sz="1800" dirty="0" err="1">
                <a:solidFill>
                  <a:srgbClr val="4A86E8"/>
                </a:solidFill>
                <a:latin typeface="Proxima Nova Semibold"/>
                <a:ea typeface="Proxima Nova Semibold"/>
                <a:cs typeface="Proxima Nova Semibold"/>
                <a:sym typeface="Proxima Nova Semibold"/>
              </a:rPr>
              <a:t>meeting</a:t>
            </a:r>
            <a:r>
              <a:rPr lang="tr-TR" sz="1800" dirty="0">
                <a:solidFill>
                  <a:srgbClr val="4A86E8"/>
                </a:solidFill>
                <a:latin typeface="Proxima Nova Semibold"/>
                <a:ea typeface="Proxima Nova Semibold"/>
                <a:cs typeface="Proxima Nova Semibold"/>
                <a:sym typeface="Proxima Nova Semibold"/>
              </a:rPr>
              <a:t>?</a:t>
            </a:r>
            <a:endParaRPr sz="18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18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dk1"/>
              </a:buClr>
              <a:buSzPts val="1100"/>
              <a:buFont typeface="Arial"/>
              <a:buNone/>
            </a:pPr>
            <a:r>
              <a:rPr lang="tr-TR" sz="1200" dirty="0" err="1">
                <a:solidFill>
                  <a:srgbClr val="202124"/>
                </a:solidFill>
                <a:highlight>
                  <a:srgbClr val="FFFFFF"/>
                </a:highlight>
              </a:rPr>
              <a:t>The</a:t>
            </a:r>
            <a:r>
              <a:rPr lang="tr-TR" sz="1200" dirty="0">
                <a:solidFill>
                  <a:srgbClr val="202124"/>
                </a:solidFill>
                <a:highlight>
                  <a:srgbClr val="FFFFFF"/>
                </a:highlight>
              </a:rPr>
              <a:t> Development Team is </a:t>
            </a:r>
            <a:r>
              <a:rPr lang="tr-TR" sz="1200" b="1" dirty="0" err="1">
                <a:solidFill>
                  <a:srgbClr val="202124"/>
                </a:solidFill>
                <a:highlight>
                  <a:srgbClr val="FFFFFF"/>
                </a:highlight>
              </a:rPr>
              <a:t>necessarily</a:t>
            </a:r>
            <a:r>
              <a:rPr lang="tr-TR" sz="1200" dirty="0">
                <a:solidFill>
                  <a:srgbClr val="202124"/>
                </a:solidFill>
                <a:highlight>
                  <a:srgbClr val="FFFFFF"/>
                </a:highlight>
              </a:rPr>
              <a:t> </a:t>
            </a:r>
            <a:r>
              <a:rPr lang="tr-TR" sz="1200" dirty="0" err="1">
                <a:solidFill>
                  <a:srgbClr val="202124"/>
                </a:solidFill>
                <a:highlight>
                  <a:srgbClr val="FFFFFF"/>
                </a:highlight>
              </a:rPr>
              <a:t>required</a:t>
            </a:r>
            <a:r>
              <a:rPr lang="tr-TR" sz="1200" dirty="0">
                <a:solidFill>
                  <a:srgbClr val="202124"/>
                </a:solidFill>
                <a:highlight>
                  <a:srgbClr val="FFFFFF"/>
                </a:highlight>
              </a:rPr>
              <a:t> </a:t>
            </a:r>
            <a:r>
              <a:rPr lang="tr-TR" sz="1200" dirty="0" err="1">
                <a:solidFill>
                  <a:srgbClr val="202124"/>
                </a:solidFill>
                <a:highlight>
                  <a:srgbClr val="FFFFFF"/>
                </a:highlight>
              </a:rPr>
              <a:t>to</a:t>
            </a:r>
            <a:r>
              <a:rPr lang="tr-TR" sz="1200" dirty="0">
                <a:solidFill>
                  <a:srgbClr val="202124"/>
                </a:solidFill>
                <a:highlight>
                  <a:srgbClr val="FFFFFF"/>
                </a:highlight>
              </a:rPr>
              <a:t> </a:t>
            </a:r>
            <a:r>
              <a:rPr lang="tr-TR" sz="1200" b="1" dirty="0" err="1">
                <a:solidFill>
                  <a:srgbClr val="202124"/>
                </a:solidFill>
                <a:highlight>
                  <a:srgbClr val="FFFFFF"/>
                </a:highlight>
              </a:rPr>
              <a:t>attend</a:t>
            </a:r>
            <a:r>
              <a:rPr lang="tr-TR" sz="1200" b="1" dirty="0">
                <a:solidFill>
                  <a:srgbClr val="202124"/>
                </a:solidFill>
                <a:highlight>
                  <a:srgbClr val="FFFFFF"/>
                </a:highlight>
              </a:rPr>
              <a:t> </a:t>
            </a:r>
            <a:r>
              <a:rPr lang="tr-TR" sz="1200" b="1" dirty="0" err="1">
                <a:solidFill>
                  <a:srgbClr val="202124"/>
                </a:solidFill>
                <a:highlight>
                  <a:srgbClr val="FFFFFF"/>
                </a:highlight>
              </a:rPr>
              <a:t>the</a:t>
            </a:r>
            <a:r>
              <a:rPr lang="tr-TR" sz="1200" b="1" dirty="0">
                <a:solidFill>
                  <a:srgbClr val="202124"/>
                </a:solidFill>
                <a:highlight>
                  <a:srgbClr val="FFFFFF"/>
                </a:highlight>
              </a:rPr>
              <a:t> Daily </a:t>
            </a:r>
            <a:r>
              <a:rPr lang="tr-TR" sz="1200" b="1" dirty="0" err="1">
                <a:solidFill>
                  <a:srgbClr val="202124"/>
                </a:solidFill>
                <a:highlight>
                  <a:srgbClr val="FFFFFF"/>
                </a:highlight>
              </a:rPr>
              <a:t>Standup</a:t>
            </a:r>
            <a:r>
              <a:rPr lang="tr-TR" sz="1200" b="1" dirty="0">
                <a:solidFill>
                  <a:srgbClr val="202124"/>
                </a:solidFill>
                <a:highlight>
                  <a:srgbClr val="FFFFFF"/>
                </a:highlight>
              </a:rPr>
              <a:t> </a:t>
            </a:r>
            <a:r>
              <a:rPr lang="tr-TR" sz="1200" b="1" dirty="0" err="1">
                <a:solidFill>
                  <a:srgbClr val="202124"/>
                </a:solidFill>
                <a:highlight>
                  <a:srgbClr val="FFFFFF"/>
                </a:highlight>
              </a:rPr>
              <a:t>meeting</a:t>
            </a:r>
            <a:r>
              <a:rPr lang="tr-TR" sz="1200" dirty="0">
                <a:solidFill>
                  <a:srgbClr val="202124"/>
                </a:solidFill>
                <a:highlight>
                  <a:srgbClr val="FFFFFF"/>
                </a:highlight>
              </a:rPr>
              <a:t> </a:t>
            </a:r>
            <a:r>
              <a:rPr lang="tr-TR" sz="1200" dirty="0" err="1">
                <a:solidFill>
                  <a:srgbClr val="202124"/>
                </a:solidFill>
                <a:highlight>
                  <a:srgbClr val="FFFFFF"/>
                </a:highlight>
              </a:rPr>
              <a:t>every</a:t>
            </a:r>
            <a:r>
              <a:rPr lang="tr-TR" sz="1200" dirty="0">
                <a:solidFill>
                  <a:srgbClr val="202124"/>
                </a:solidFill>
                <a:highlight>
                  <a:srgbClr val="FFFFFF"/>
                </a:highlight>
              </a:rPr>
              <a:t> </a:t>
            </a:r>
            <a:r>
              <a:rPr lang="tr-TR" sz="1200" dirty="0" err="1">
                <a:solidFill>
                  <a:srgbClr val="202124"/>
                </a:solidFill>
                <a:highlight>
                  <a:srgbClr val="FFFFFF"/>
                </a:highlight>
              </a:rPr>
              <a:t>day</a:t>
            </a:r>
            <a:r>
              <a:rPr lang="tr-TR" sz="1200" dirty="0">
                <a:solidFill>
                  <a:srgbClr val="202124"/>
                </a:solidFill>
                <a:highlight>
                  <a:srgbClr val="FFFFFF"/>
                </a:highlight>
              </a:rPr>
              <a:t>. </a:t>
            </a:r>
          </a:p>
          <a:p>
            <a:pPr marL="0" lvl="0" indent="0" algn="l" rtl="0">
              <a:spcBef>
                <a:spcPts val="0"/>
              </a:spcBef>
              <a:spcAft>
                <a:spcPts val="0"/>
              </a:spcAft>
              <a:buClr>
                <a:schemeClr val="dk1"/>
              </a:buClr>
              <a:buSzPts val="1100"/>
              <a:buFont typeface="Arial"/>
              <a:buNone/>
            </a:pPr>
            <a:r>
              <a:rPr lang="tr-TR" sz="1200" dirty="0" err="1">
                <a:solidFill>
                  <a:srgbClr val="202124"/>
                </a:solidFill>
                <a:highlight>
                  <a:srgbClr val="FFFFFF"/>
                </a:highlight>
              </a:rPr>
              <a:t>Anyone</a:t>
            </a:r>
            <a:r>
              <a:rPr lang="tr-TR" sz="1200" dirty="0">
                <a:solidFill>
                  <a:srgbClr val="202124"/>
                </a:solidFill>
                <a:highlight>
                  <a:srgbClr val="FFFFFF"/>
                </a:highlight>
              </a:rPr>
              <a:t> else </a:t>
            </a:r>
            <a:r>
              <a:rPr lang="tr-TR" sz="1200" dirty="0" err="1">
                <a:solidFill>
                  <a:srgbClr val="202124"/>
                </a:solidFill>
                <a:highlight>
                  <a:srgbClr val="FFFFFF"/>
                </a:highlight>
              </a:rPr>
              <a:t>who</a:t>
            </a:r>
            <a:r>
              <a:rPr lang="tr-TR" sz="1200" dirty="0">
                <a:solidFill>
                  <a:srgbClr val="202124"/>
                </a:solidFill>
                <a:highlight>
                  <a:srgbClr val="FFFFFF"/>
                </a:highlight>
              </a:rPr>
              <a:t> </a:t>
            </a:r>
            <a:r>
              <a:rPr lang="tr-TR" sz="1200" dirty="0" err="1">
                <a:solidFill>
                  <a:srgbClr val="202124"/>
                </a:solidFill>
                <a:highlight>
                  <a:srgbClr val="FFFFFF"/>
                </a:highlight>
              </a:rPr>
              <a:t>wishes</a:t>
            </a:r>
            <a:r>
              <a:rPr lang="tr-TR" sz="1200" dirty="0">
                <a:solidFill>
                  <a:srgbClr val="202124"/>
                </a:solidFill>
                <a:highlight>
                  <a:srgbClr val="FFFFFF"/>
                </a:highlight>
              </a:rPr>
              <a:t> </a:t>
            </a:r>
            <a:r>
              <a:rPr lang="tr-TR" sz="1200" dirty="0" err="1">
                <a:solidFill>
                  <a:srgbClr val="202124"/>
                </a:solidFill>
                <a:highlight>
                  <a:srgbClr val="FFFFFF"/>
                </a:highlight>
              </a:rPr>
              <a:t>to</a:t>
            </a:r>
            <a:r>
              <a:rPr lang="tr-TR" sz="1200" dirty="0">
                <a:solidFill>
                  <a:srgbClr val="202124"/>
                </a:solidFill>
                <a:highlight>
                  <a:srgbClr val="FFFFFF"/>
                </a:highlight>
              </a:rPr>
              <a:t> </a:t>
            </a:r>
            <a:r>
              <a:rPr lang="tr-TR" sz="1200" b="1" dirty="0" err="1">
                <a:solidFill>
                  <a:srgbClr val="202124"/>
                </a:solidFill>
                <a:highlight>
                  <a:srgbClr val="FFFFFF"/>
                </a:highlight>
              </a:rPr>
              <a:t>attend</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err="1">
                <a:solidFill>
                  <a:srgbClr val="202124"/>
                </a:solidFill>
                <a:highlight>
                  <a:srgbClr val="FFFFFF"/>
                </a:highlight>
              </a:rPr>
              <a:t>meeting</a:t>
            </a:r>
            <a:r>
              <a:rPr lang="tr-TR" sz="1200" dirty="0">
                <a:solidFill>
                  <a:srgbClr val="202124"/>
                </a:solidFill>
                <a:highlight>
                  <a:srgbClr val="FFFFFF"/>
                </a:highlight>
              </a:rPr>
              <a:t> is </a:t>
            </a:r>
            <a:r>
              <a:rPr lang="tr-TR" sz="1200" dirty="0" err="1">
                <a:solidFill>
                  <a:srgbClr val="202124"/>
                </a:solidFill>
                <a:highlight>
                  <a:srgbClr val="FFFFFF"/>
                </a:highlight>
              </a:rPr>
              <a:t>very</a:t>
            </a:r>
            <a:r>
              <a:rPr lang="tr-TR" sz="1200" dirty="0">
                <a:solidFill>
                  <a:srgbClr val="202124"/>
                </a:solidFill>
                <a:highlight>
                  <a:srgbClr val="FFFFFF"/>
                </a:highlight>
              </a:rPr>
              <a:t> </a:t>
            </a:r>
            <a:r>
              <a:rPr lang="tr-TR" sz="1200" dirty="0" err="1">
                <a:solidFill>
                  <a:srgbClr val="202124"/>
                </a:solidFill>
                <a:highlight>
                  <a:srgbClr val="FFFFFF"/>
                </a:highlight>
              </a:rPr>
              <a:t>much</a:t>
            </a:r>
            <a:r>
              <a:rPr lang="tr-TR" sz="1200" dirty="0">
                <a:solidFill>
                  <a:srgbClr val="202124"/>
                </a:solidFill>
                <a:highlight>
                  <a:srgbClr val="FFFFFF"/>
                </a:highlight>
              </a:rPr>
              <a:t> </a:t>
            </a:r>
            <a:r>
              <a:rPr lang="tr-TR" sz="1200" dirty="0" err="1">
                <a:solidFill>
                  <a:srgbClr val="202124"/>
                </a:solidFill>
                <a:highlight>
                  <a:srgbClr val="FFFFFF"/>
                </a:highlight>
              </a:rPr>
              <a:t>welcome</a:t>
            </a:r>
            <a:r>
              <a:rPr lang="tr-TR" sz="1200" dirty="0">
                <a:solidFill>
                  <a:srgbClr val="202124"/>
                </a:solidFill>
                <a:highlight>
                  <a:srgbClr val="FFFFFF"/>
                </a:highlight>
              </a:rPr>
              <a:t> but it is not </a:t>
            </a:r>
            <a:r>
              <a:rPr lang="tr-TR" sz="1200" dirty="0" err="1">
                <a:solidFill>
                  <a:srgbClr val="202124"/>
                </a:solidFill>
                <a:highlight>
                  <a:srgbClr val="FFFFFF"/>
                </a:highlight>
              </a:rPr>
              <a:t>mandatory</a:t>
            </a:r>
            <a:r>
              <a:rPr lang="tr-TR" sz="1200" dirty="0">
                <a:solidFill>
                  <a:srgbClr val="202124"/>
                </a:solidFill>
                <a:highlight>
                  <a:srgbClr val="FFFFFF"/>
                </a:highlight>
              </a:rPr>
              <a:t> </a:t>
            </a:r>
            <a:r>
              <a:rPr lang="tr-TR" sz="1200" dirty="0" err="1">
                <a:solidFill>
                  <a:srgbClr val="202124"/>
                </a:solidFill>
                <a:highlight>
                  <a:srgbClr val="FFFFFF"/>
                </a:highlight>
              </a:rPr>
              <a:t>to</a:t>
            </a:r>
            <a:r>
              <a:rPr lang="tr-TR" sz="1200" dirty="0">
                <a:solidFill>
                  <a:srgbClr val="202124"/>
                </a:solidFill>
                <a:highlight>
                  <a:srgbClr val="FFFFFF"/>
                </a:highlight>
              </a:rPr>
              <a:t> </a:t>
            </a:r>
            <a:r>
              <a:rPr lang="tr-TR" sz="1200" b="1" dirty="0" err="1">
                <a:solidFill>
                  <a:srgbClr val="202124"/>
                </a:solidFill>
                <a:highlight>
                  <a:srgbClr val="FFFFFF"/>
                </a:highlight>
              </a:rPr>
              <a:t>attend</a:t>
            </a:r>
            <a:r>
              <a:rPr lang="tr-TR" sz="1200" dirty="0">
                <a:solidFill>
                  <a:srgbClr val="202124"/>
                </a:solidFill>
                <a:highlight>
                  <a:srgbClr val="FFFFFF"/>
                </a:highlight>
              </a:rPr>
              <a:t> it. </a:t>
            </a:r>
          </a:p>
          <a:p>
            <a:pPr marL="0" lvl="0" indent="0" algn="l" rtl="0">
              <a:spcBef>
                <a:spcPts val="0"/>
              </a:spcBef>
              <a:spcAft>
                <a:spcPts val="0"/>
              </a:spcAft>
              <a:buClr>
                <a:schemeClr val="dk1"/>
              </a:buClr>
              <a:buSzPts val="1100"/>
              <a:buFont typeface="Arial"/>
              <a:buNone/>
            </a:pPr>
            <a:r>
              <a:rPr lang="tr-TR" sz="1200" dirty="0" err="1">
                <a:solidFill>
                  <a:srgbClr val="202124"/>
                </a:solidFill>
                <a:highlight>
                  <a:srgbClr val="FFFFFF"/>
                </a:highlight>
              </a:rPr>
              <a:t>Other</a:t>
            </a:r>
            <a:r>
              <a:rPr lang="tr-TR" sz="1200" dirty="0">
                <a:solidFill>
                  <a:srgbClr val="202124"/>
                </a:solidFill>
                <a:highlight>
                  <a:srgbClr val="FFFFFF"/>
                </a:highlight>
              </a:rPr>
              <a:t> </a:t>
            </a:r>
            <a:r>
              <a:rPr lang="tr-TR" sz="1200" dirty="0" err="1">
                <a:solidFill>
                  <a:srgbClr val="202124"/>
                </a:solidFill>
                <a:highlight>
                  <a:srgbClr val="FFFFFF"/>
                </a:highlight>
              </a:rPr>
              <a:t>than</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Development Team, </a:t>
            </a:r>
            <a:r>
              <a:rPr lang="tr-TR" sz="1200" dirty="0" err="1">
                <a:solidFill>
                  <a:srgbClr val="202124"/>
                </a:solidFill>
                <a:highlight>
                  <a:srgbClr val="FFFFFF"/>
                </a:highlight>
              </a:rPr>
              <a:t>whoever</a:t>
            </a:r>
            <a:r>
              <a:rPr lang="tr-TR" sz="1200" dirty="0">
                <a:solidFill>
                  <a:srgbClr val="202124"/>
                </a:solidFill>
                <a:highlight>
                  <a:srgbClr val="FFFFFF"/>
                </a:highlight>
              </a:rPr>
              <a:t> is </a:t>
            </a:r>
            <a:r>
              <a:rPr lang="tr-TR" sz="1200" b="1" dirty="0" err="1">
                <a:solidFill>
                  <a:srgbClr val="202124"/>
                </a:solidFill>
                <a:highlight>
                  <a:srgbClr val="FFFFFF"/>
                </a:highlight>
              </a:rPr>
              <a:t>attending</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err="1">
                <a:solidFill>
                  <a:srgbClr val="202124"/>
                </a:solidFill>
                <a:highlight>
                  <a:srgbClr val="FFFFFF"/>
                </a:highlight>
              </a:rPr>
              <a:t>meeting</a:t>
            </a:r>
            <a:r>
              <a:rPr lang="tr-TR" sz="1200" dirty="0">
                <a:solidFill>
                  <a:srgbClr val="202124"/>
                </a:solidFill>
                <a:highlight>
                  <a:srgbClr val="FFFFFF"/>
                </a:highlight>
              </a:rPr>
              <a:t> is not </a:t>
            </a:r>
            <a:r>
              <a:rPr lang="tr-TR" sz="1200" dirty="0" err="1">
                <a:solidFill>
                  <a:srgbClr val="202124"/>
                </a:solidFill>
                <a:highlight>
                  <a:srgbClr val="FFFFFF"/>
                </a:highlight>
              </a:rPr>
              <a:t>allowed</a:t>
            </a:r>
            <a:r>
              <a:rPr lang="tr-TR" sz="1200" dirty="0">
                <a:solidFill>
                  <a:srgbClr val="202124"/>
                </a:solidFill>
                <a:highlight>
                  <a:srgbClr val="FFFFFF"/>
                </a:highlight>
              </a:rPr>
              <a:t> </a:t>
            </a:r>
            <a:r>
              <a:rPr lang="tr-TR" sz="1200" dirty="0" err="1">
                <a:solidFill>
                  <a:srgbClr val="202124"/>
                </a:solidFill>
                <a:highlight>
                  <a:srgbClr val="FFFFFF"/>
                </a:highlight>
              </a:rPr>
              <a:t>to</a:t>
            </a:r>
            <a:r>
              <a:rPr lang="tr-TR" sz="1200" dirty="0">
                <a:solidFill>
                  <a:srgbClr val="202124"/>
                </a:solidFill>
                <a:highlight>
                  <a:srgbClr val="FFFFFF"/>
                </a:highlight>
              </a:rPr>
              <a:t> </a:t>
            </a:r>
            <a:r>
              <a:rPr lang="tr-TR" sz="1200" dirty="0" err="1">
                <a:solidFill>
                  <a:srgbClr val="202124"/>
                </a:solidFill>
                <a:highlight>
                  <a:srgbClr val="FFFFFF"/>
                </a:highlight>
              </a:rPr>
              <a:t>give</a:t>
            </a:r>
            <a:r>
              <a:rPr lang="tr-TR" sz="1200" dirty="0">
                <a:solidFill>
                  <a:srgbClr val="202124"/>
                </a:solidFill>
                <a:highlight>
                  <a:srgbClr val="FFFFFF"/>
                </a:highlight>
              </a:rPr>
              <a:t> </a:t>
            </a:r>
            <a:r>
              <a:rPr lang="tr-TR" sz="1200" dirty="0" err="1">
                <a:solidFill>
                  <a:srgbClr val="202124"/>
                </a:solidFill>
                <a:highlight>
                  <a:srgbClr val="FFFFFF"/>
                </a:highlight>
              </a:rPr>
              <a:t>updates</a:t>
            </a:r>
            <a:r>
              <a:rPr lang="tr-TR" sz="1200" dirty="0">
                <a:solidFill>
                  <a:srgbClr val="202124"/>
                </a:solidFill>
                <a:highlight>
                  <a:srgbClr val="FFFFFF"/>
                </a:highlight>
              </a:rPr>
              <a:t> </a:t>
            </a:r>
            <a:r>
              <a:rPr lang="tr-TR" sz="1200" dirty="0" err="1">
                <a:solidFill>
                  <a:srgbClr val="202124"/>
                </a:solidFill>
                <a:highlight>
                  <a:srgbClr val="FFFFFF"/>
                </a:highlight>
              </a:rPr>
              <a:t>or</a:t>
            </a:r>
            <a:r>
              <a:rPr lang="tr-TR" sz="1200" dirty="0">
                <a:solidFill>
                  <a:srgbClr val="202124"/>
                </a:solidFill>
                <a:highlight>
                  <a:srgbClr val="FFFFFF"/>
                </a:highlight>
              </a:rPr>
              <a:t> </a:t>
            </a:r>
            <a:r>
              <a:rPr lang="tr-TR" sz="1200" b="1" dirty="0" err="1">
                <a:solidFill>
                  <a:srgbClr val="202124"/>
                </a:solidFill>
                <a:highlight>
                  <a:srgbClr val="FFFFFF"/>
                </a:highlight>
              </a:rPr>
              <a:t>participate</a:t>
            </a:r>
            <a:endParaRPr sz="1800" dirty="0">
              <a:solidFill>
                <a:srgbClr val="4A86E8"/>
              </a:solidFill>
              <a:latin typeface="Proxima Nova Semibold"/>
              <a:ea typeface="Proxima Nova Semibold"/>
              <a:cs typeface="Proxima Nova Semibold"/>
              <a:sym typeface="Proxima Nova Semibo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da74dcbe4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6" name="Google Shape;1396;gda74dcbe4d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we will discuss Sprint Review Meeting</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d999ef361f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5" name="Google Shape;1415;gd999ef361f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dirty="0"/>
              <a:t>*** </a:t>
            </a:r>
          </a:p>
          <a:p>
            <a:pPr marL="0" lvl="0" indent="0" algn="l" rtl="0">
              <a:lnSpc>
                <a:spcPct val="100000"/>
              </a:lnSpc>
              <a:spcBef>
                <a:spcPts val="0"/>
              </a:spcBef>
              <a:spcAft>
                <a:spcPts val="0"/>
              </a:spcAft>
              <a:buClr>
                <a:schemeClr val="dk1"/>
              </a:buClr>
              <a:buSzPts val="1100"/>
              <a:buFont typeface="Arial"/>
              <a:buNone/>
            </a:pPr>
            <a:r>
              <a:rPr lang="tr-TR" dirty="0"/>
              <a:t>Sprint Değerlendirmesi Sırasında;</a:t>
            </a:r>
          </a:p>
          <a:p>
            <a:pPr marL="0" lvl="0" indent="0" algn="l" rtl="0">
              <a:lnSpc>
                <a:spcPct val="100000"/>
              </a:lnSpc>
              <a:spcBef>
                <a:spcPts val="0"/>
              </a:spcBef>
              <a:spcAft>
                <a:spcPts val="0"/>
              </a:spcAft>
              <a:buClr>
                <a:schemeClr val="dk1"/>
              </a:buClr>
              <a:buSzPts val="1100"/>
              <a:buFont typeface="Arial"/>
              <a:buNone/>
            </a:pPr>
            <a:r>
              <a:rPr lang="tr-TR" dirty="0"/>
              <a:t>• Ürün Sahibi, hangi </a:t>
            </a:r>
            <a:r>
              <a:rPr lang="tr-TR" dirty="0" err="1"/>
              <a:t>product</a:t>
            </a:r>
            <a:r>
              <a:rPr lang="tr-TR" dirty="0"/>
              <a:t> </a:t>
            </a:r>
            <a:r>
              <a:rPr lang="tr-TR" dirty="0" err="1"/>
              <a:t>backlog</a:t>
            </a:r>
            <a:r>
              <a:rPr lang="tr-TR" dirty="0"/>
              <a:t> kalemlerinin “Bitti” ve hangilerinin “Bitti” olmadığını açıklar;</a:t>
            </a:r>
          </a:p>
          <a:p>
            <a:pPr marL="0" lvl="0" indent="0" algn="l" rtl="0">
              <a:lnSpc>
                <a:spcPct val="100000"/>
              </a:lnSpc>
              <a:spcBef>
                <a:spcPts val="0"/>
              </a:spcBef>
              <a:spcAft>
                <a:spcPts val="0"/>
              </a:spcAft>
              <a:buClr>
                <a:schemeClr val="dk1"/>
              </a:buClr>
              <a:buSzPts val="1100"/>
              <a:buFont typeface="Arial"/>
              <a:buNone/>
            </a:pPr>
            <a:r>
              <a:rPr lang="tr-TR" dirty="0"/>
              <a:t>• Geliştirme Takımı, </a:t>
            </a:r>
          </a:p>
          <a:p>
            <a:pPr marL="0" lvl="0" indent="0" algn="l" rtl="0">
              <a:lnSpc>
                <a:spcPct val="100000"/>
              </a:lnSpc>
              <a:spcBef>
                <a:spcPts val="0"/>
              </a:spcBef>
              <a:spcAft>
                <a:spcPts val="0"/>
              </a:spcAft>
              <a:buClr>
                <a:schemeClr val="dk1"/>
              </a:buClr>
              <a:buSzPts val="1100"/>
              <a:buFont typeface="Arial"/>
              <a:buNone/>
            </a:pPr>
            <a:r>
              <a:rPr lang="tr-TR" dirty="0"/>
              <a:t>Sprint sırasında nelerin iyi gittiğini, hangi problemlerle karşılaştığını ve bu problemlerin nasıl çözüldüğünü tartışır;</a:t>
            </a:r>
          </a:p>
          <a:p>
            <a:pPr marL="0" lvl="0" indent="0" algn="l" rtl="0">
              <a:lnSpc>
                <a:spcPct val="100000"/>
              </a:lnSpc>
              <a:spcBef>
                <a:spcPts val="0"/>
              </a:spcBef>
              <a:spcAft>
                <a:spcPts val="0"/>
              </a:spcAft>
              <a:buClr>
                <a:schemeClr val="dk1"/>
              </a:buClr>
              <a:buSzPts val="1100"/>
              <a:buFont typeface="Arial"/>
              <a:buNone/>
            </a:pPr>
            <a:r>
              <a:rPr lang="tr-TR" dirty="0"/>
              <a:t>• Geliştirme Takımı, sprintte “Bitti” olan işi gösterir ve Ürün Parçası ile ilgili soruları yanıtlar;•</a:t>
            </a:r>
          </a:p>
          <a:p>
            <a:pPr marL="0" lvl="0" indent="0" algn="l" rtl="0">
              <a:lnSpc>
                <a:spcPct val="100000"/>
              </a:lnSpc>
              <a:spcBef>
                <a:spcPts val="0"/>
              </a:spcBef>
              <a:spcAft>
                <a:spcPts val="0"/>
              </a:spcAft>
              <a:buClr>
                <a:schemeClr val="dk1"/>
              </a:buClr>
              <a:buSzPts val="1100"/>
              <a:buFont typeface="Arial"/>
              <a:buNone/>
            </a:pPr>
            <a:r>
              <a:rPr lang="tr-TR" dirty="0"/>
              <a:t>Tüm grup bir sonraki adımda ne yapılacağı konusunda işbirliği yapar, </a:t>
            </a:r>
          </a:p>
          <a:p>
            <a:pPr marL="0" lvl="0" indent="0" algn="l" rtl="0">
              <a:lnSpc>
                <a:spcPct val="100000"/>
              </a:lnSpc>
              <a:spcBef>
                <a:spcPts val="0"/>
              </a:spcBef>
              <a:spcAft>
                <a:spcPts val="0"/>
              </a:spcAft>
              <a:buClr>
                <a:schemeClr val="dk1"/>
              </a:buClr>
              <a:buSzPts val="1100"/>
              <a:buFont typeface="Arial"/>
              <a:buNone/>
            </a:pPr>
            <a:r>
              <a:rPr lang="tr-TR" dirty="0"/>
              <a:t>böylece Sprint İncelemesi sonraki Sprint Planlamasına değerli girdi sağlar;</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a:t>•Pazar yerinin veya ürünün potansiyel kullanımının, bundan sonra yapılacak en değerli şeyin ne olduğunu nasıl değiştirmiş olabileceğinin gözden geçirilmesi; ve,</a:t>
            </a:r>
          </a:p>
          <a:p>
            <a:pPr marL="0" lvl="0" indent="0" algn="l" rtl="0">
              <a:lnSpc>
                <a:spcPct val="100000"/>
              </a:lnSpc>
              <a:spcBef>
                <a:spcPts val="0"/>
              </a:spcBef>
              <a:spcAft>
                <a:spcPts val="0"/>
              </a:spcAft>
              <a:buClr>
                <a:schemeClr val="dk1"/>
              </a:buClr>
              <a:buSzPts val="1100"/>
              <a:buFont typeface="Arial"/>
              <a:buNone/>
            </a:pPr>
            <a:r>
              <a:rPr lang="tr-TR" dirty="0"/>
              <a:t>• Ürünün işlevselliği veya yeteneğinin bir sonraki beklenen sürümleri için zaman çizelgesinin, bütçenin, potansiyel yeteneklerin ve pazarın gözden geçirilmesi.</a:t>
            </a:r>
          </a:p>
          <a:p>
            <a:pPr marL="0" lvl="0" indent="0" algn="l" rtl="0">
              <a:lnSpc>
                <a:spcPct val="100000"/>
              </a:lnSpc>
              <a:spcBef>
                <a:spcPts val="0"/>
              </a:spcBef>
              <a:spcAft>
                <a:spcPts val="0"/>
              </a:spcAft>
              <a:buClr>
                <a:schemeClr val="dk1"/>
              </a:buClr>
              <a:buSzPts val="1100"/>
              <a:buFont typeface="Arial"/>
              <a:buNone/>
            </a:pPr>
            <a:r>
              <a:rPr lang="tr-TR" dirty="0"/>
              <a:t>Sprint İncelemesinin sonucu, bir sonraki Sprint için olası </a:t>
            </a:r>
            <a:r>
              <a:rPr lang="tr-TR" dirty="0" err="1"/>
              <a:t>product</a:t>
            </a:r>
            <a:r>
              <a:rPr lang="tr-TR" dirty="0"/>
              <a:t> </a:t>
            </a:r>
            <a:r>
              <a:rPr lang="tr-TR" dirty="0" err="1"/>
              <a:t>backlog</a:t>
            </a:r>
            <a:r>
              <a:rPr lang="tr-TR" dirty="0"/>
              <a:t> kalemlerini tanımlayan revize edilmiş bir </a:t>
            </a:r>
            <a:r>
              <a:rPr lang="tr-TR" dirty="0" err="1"/>
              <a:t>product</a:t>
            </a:r>
            <a:r>
              <a:rPr lang="tr-TR" dirty="0"/>
              <a:t> </a:t>
            </a:r>
            <a:r>
              <a:rPr lang="tr-TR" dirty="0" err="1"/>
              <a:t>backlogdir</a:t>
            </a:r>
            <a:r>
              <a:rPr lang="tr-TR" dirty="0"/>
              <a:t>. </a:t>
            </a:r>
          </a:p>
          <a:p>
            <a:pPr marL="0" lvl="0" indent="0" algn="l" rtl="0">
              <a:lnSpc>
                <a:spcPct val="100000"/>
              </a:lnSpc>
              <a:spcBef>
                <a:spcPts val="0"/>
              </a:spcBef>
              <a:spcAft>
                <a:spcPts val="0"/>
              </a:spcAft>
              <a:buClr>
                <a:schemeClr val="dk1"/>
              </a:buClr>
              <a:buSzPts val="1100"/>
              <a:buFont typeface="Arial"/>
              <a:buNone/>
            </a:pPr>
            <a:r>
              <a:rPr lang="tr-TR" dirty="0" err="1"/>
              <a:t>product</a:t>
            </a:r>
            <a:r>
              <a:rPr lang="tr-TR" dirty="0"/>
              <a:t> </a:t>
            </a:r>
            <a:r>
              <a:rPr lang="tr-TR" dirty="0" err="1"/>
              <a:t>backlog</a:t>
            </a:r>
            <a:r>
              <a:rPr lang="tr-TR" dirty="0"/>
              <a:t>, yeni fırsatları karşılamak için genel olarak da ayarlanabilir.</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a:t>Ürün Parçasını incelemek ve gerekirse </a:t>
            </a:r>
            <a:r>
              <a:rPr lang="tr-TR" dirty="0" err="1"/>
              <a:t>product</a:t>
            </a:r>
            <a:r>
              <a:rPr lang="tr-TR" dirty="0"/>
              <a:t> </a:t>
            </a:r>
            <a:r>
              <a:rPr lang="tr-TR" dirty="0" err="1"/>
              <a:t>backlog</a:t>
            </a:r>
            <a:r>
              <a:rPr lang="tr-TR" dirty="0"/>
              <a:t> </a:t>
            </a:r>
            <a:r>
              <a:rPr lang="tr-TR" dirty="0" err="1"/>
              <a:t>ni</a:t>
            </a:r>
            <a:r>
              <a:rPr lang="tr-TR" dirty="0"/>
              <a:t> uyarlamak için </a:t>
            </a:r>
            <a:r>
              <a:rPr lang="tr-TR" dirty="0" err="1"/>
              <a:t>Sprint'in</a:t>
            </a:r>
            <a:r>
              <a:rPr lang="tr-TR" dirty="0"/>
              <a:t> sonunda bir Sprint İncelemesi yapılır.•</a:t>
            </a:r>
          </a:p>
          <a:p>
            <a:pPr marL="0" lvl="0" indent="0" algn="l" rtl="0">
              <a:lnSpc>
                <a:spcPct val="100000"/>
              </a:lnSpc>
              <a:spcBef>
                <a:spcPts val="0"/>
              </a:spcBef>
              <a:spcAft>
                <a:spcPts val="0"/>
              </a:spcAft>
              <a:buClr>
                <a:schemeClr val="dk1"/>
              </a:buClr>
              <a:buSzPts val="1100"/>
              <a:buFont typeface="Arial"/>
              <a:buNone/>
            </a:pPr>
            <a:r>
              <a:rPr lang="tr-TR" dirty="0"/>
              <a:t>Katılımcılar, Ürün Sahibi tarafından davet edilen Scrum Takımı ve kilit paydaşları içerir;</a:t>
            </a:r>
          </a:p>
          <a:p>
            <a:pPr marL="0" lvl="0" indent="0" algn="l" rtl="0">
              <a:lnSpc>
                <a:spcPct val="100000"/>
              </a:lnSpc>
              <a:spcBef>
                <a:spcPts val="0"/>
              </a:spcBef>
              <a:spcAft>
                <a:spcPts val="0"/>
              </a:spcAft>
              <a:buClr>
                <a:schemeClr val="dk1"/>
              </a:buClr>
              <a:buSzPts val="1100"/>
              <a:buFont typeface="Arial"/>
              <a:buNone/>
            </a:pPr>
            <a:r>
              <a:rPr lang="tr-TR" dirty="0"/>
              <a:t>Sprint İncelemesi sırasında, Scrum Takımı ve paydaşlar </a:t>
            </a:r>
            <a:r>
              <a:rPr lang="tr-TR" dirty="0" err="1"/>
              <a:t>Sprint'te</a:t>
            </a:r>
            <a:r>
              <a:rPr lang="tr-TR" dirty="0"/>
              <a:t> yapılanlar hakkında işbirliği yapar.</a:t>
            </a:r>
          </a:p>
          <a:p>
            <a:pPr marL="0" lvl="0" indent="0" algn="l" rtl="0">
              <a:lnSpc>
                <a:spcPct val="100000"/>
              </a:lnSpc>
              <a:spcBef>
                <a:spcPts val="0"/>
              </a:spcBef>
              <a:spcAft>
                <a:spcPts val="0"/>
              </a:spcAft>
              <a:buClr>
                <a:schemeClr val="dk1"/>
              </a:buClr>
              <a:buSzPts val="1100"/>
              <a:buFont typeface="Arial"/>
              <a:buNone/>
            </a:pPr>
            <a:r>
              <a:rPr lang="tr-TR" dirty="0"/>
              <a:t>Buna ve Sprint sırasında </a:t>
            </a:r>
            <a:r>
              <a:rPr lang="tr-TR" dirty="0" err="1"/>
              <a:t>product</a:t>
            </a:r>
            <a:r>
              <a:rPr lang="tr-TR" dirty="0"/>
              <a:t> </a:t>
            </a:r>
            <a:r>
              <a:rPr lang="tr-TR" dirty="0" err="1"/>
              <a:t>backlognde</a:t>
            </a:r>
            <a:r>
              <a:rPr lang="tr-TR" dirty="0"/>
              <a:t> yapılan değişikliklere dayanarak, katılımcılar değeri optimize etmek için yapılabilecek sonraki şeyler üzerinde işbirliği yaparlar.</a:t>
            </a:r>
          </a:p>
          <a:p>
            <a:pPr marL="0" lvl="0" indent="0" algn="l" rtl="0">
              <a:lnSpc>
                <a:spcPct val="100000"/>
              </a:lnSpc>
              <a:spcBef>
                <a:spcPts val="0"/>
              </a:spcBef>
              <a:spcAft>
                <a:spcPts val="0"/>
              </a:spcAft>
              <a:buClr>
                <a:schemeClr val="dk1"/>
              </a:buClr>
              <a:buSzPts val="1100"/>
              <a:buFont typeface="Arial"/>
              <a:buNone/>
            </a:pPr>
            <a:r>
              <a:rPr lang="tr-TR" dirty="0"/>
              <a:t>Bu resmi olmayan bir toplantı, durum toplantısı değil.</a:t>
            </a:r>
          </a:p>
          <a:p>
            <a:pPr marL="0" lvl="0" indent="0" algn="l" rtl="0">
              <a:lnSpc>
                <a:spcPct val="100000"/>
              </a:lnSpc>
              <a:spcBef>
                <a:spcPts val="0"/>
              </a:spcBef>
              <a:spcAft>
                <a:spcPts val="0"/>
              </a:spcAft>
              <a:buClr>
                <a:schemeClr val="dk1"/>
              </a:buClr>
              <a:buSzPts val="1100"/>
              <a:buFont typeface="Arial"/>
              <a:buNone/>
            </a:pPr>
            <a:r>
              <a:rPr lang="tr-TR" dirty="0"/>
              <a:t>Bu, bir aylık Sprintler için en fazla dört saatlik bir toplantıdır. </a:t>
            </a:r>
          </a:p>
          <a:p>
            <a:pPr marL="0" lvl="0" indent="0" algn="l" rtl="0">
              <a:lnSpc>
                <a:spcPct val="100000"/>
              </a:lnSpc>
              <a:spcBef>
                <a:spcPts val="0"/>
              </a:spcBef>
              <a:spcAft>
                <a:spcPts val="0"/>
              </a:spcAft>
              <a:buClr>
                <a:schemeClr val="dk1"/>
              </a:buClr>
              <a:buSzPts val="1100"/>
              <a:buFont typeface="Arial"/>
              <a:buNone/>
            </a:pPr>
            <a:r>
              <a:rPr lang="tr-TR" dirty="0"/>
              <a:t>Daha kısa Sprintler için etkinlik genellikle daha kısadır.</a:t>
            </a:r>
          </a:p>
          <a:p>
            <a:pPr marL="0" lvl="0" indent="0" algn="l" rtl="0">
              <a:lnSpc>
                <a:spcPct val="100000"/>
              </a:lnSpc>
              <a:spcBef>
                <a:spcPts val="0"/>
              </a:spcBef>
              <a:spcAft>
                <a:spcPts val="0"/>
              </a:spcAft>
              <a:buClr>
                <a:schemeClr val="dk1"/>
              </a:buClr>
              <a:buSzPts val="1100"/>
              <a:buFont typeface="Arial"/>
              <a:buNone/>
            </a:pPr>
            <a:r>
              <a:rPr lang="tr-TR" dirty="0"/>
              <a:t>Scrum Master, etkinliğin gerçekleşmesini ve katılımcıların amacını anlamasını sağlar.</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err="1"/>
              <a:t>During</a:t>
            </a:r>
            <a:r>
              <a:rPr lang="tr-TR" dirty="0"/>
              <a:t> </a:t>
            </a:r>
            <a:r>
              <a:rPr lang="tr-TR" dirty="0" err="1"/>
              <a:t>the</a:t>
            </a:r>
            <a:r>
              <a:rPr lang="tr-TR" dirty="0"/>
              <a:t> Sprint </a:t>
            </a:r>
            <a:r>
              <a:rPr lang="tr-TR" dirty="0" err="1"/>
              <a:t>Review</a:t>
            </a:r>
            <a:r>
              <a:rPr lang="tr-TR" dirty="0"/>
              <a:t> ;</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tr-TR" dirty="0"/>
              <a:t>• </a:t>
            </a:r>
            <a:r>
              <a:rPr lang="tr-TR" dirty="0" err="1"/>
              <a:t>The</a:t>
            </a:r>
            <a:r>
              <a:rPr lang="tr-TR" dirty="0"/>
              <a:t> Product </a:t>
            </a:r>
            <a:r>
              <a:rPr lang="tr-TR" dirty="0" err="1"/>
              <a:t>Owner</a:t>
            </a:r>
            <a:r>
              <a:rPr lang="tr-TR" dirty="0"/>
              <a:t> </a:t>
            </a:r>
            <a:r>
              <a:rPr lang="tr-TR" dirty="0" err="1"/>
              <a:t>explains</a:t>
            </a:r>
            <a:r>
              <a:rPr lang="tr-TR" dirty="0"/>
              <a:t> </a:t>
            </a:r>
            <a:r>
              <a:rPr lang="tr-TR" dirty="0" err="1"/>
              <a:t>what</a:t>
            </a:r>
            <a:r>
              <a:rPr lang="tr-TR" dirty="0"/>
              <a:t> Product </a:t>
            </a:r>
            <a:r>
              <a:rPr lang="tr-TR" dirty="0" err="1"/>
              <a:t>Backlog</a:t>
            </a:r>
            <a:r>
              <a:rPr lang="tr-TR" dirty="0"/>
              <a:t> </a:t>
            </a:r>
            <a:r>
              <a:rPr lang="tr-TR" b="1" dirty="0" err="1"/>
              <a:t>items</a:t>
            </a:r>
            <a:r>
              <a:rPr lang="tr-TR" b="1" dirty="0"/>
              <a:t> </a:t>
            </a:r>
            <a:r>
              <a:rPr lang="tr-TR" b="1" dirty="0" err="1"/>
              <a:t>have</a:t>
            </a:r>
            <a:r>
              <a:rPr lang="tr-TR" b="1" dirty="0"/>
              <a:t> </a:t>
            </a:r>
            <a:r>
              <a:rPr lang="tr-TR" b="1" dirty="0" err="1"/>
              <a:t>been</a:t>
            </a:r>
            <a:r>
              <a:rPr lang="tr-TR" b="1" dirty="0"/>
              <a:t> “Done” </a:t>
            </a:r>
            <a:r>
              <a:rPr lang="tr-TR" b="1" dirty="0" err="1"/>
              <a:t>and</a:t>
            </a:r>
            <a:r>
              <a:rPr lang="tr-TR" b="1" dirty="0"/>
              <a:t> </a:t>
            </a:r>
            <a:r>
              <a:rPr lang="tr-TR" b="1" dirty="0" err="1"/>
              <a:t>what</a:t>
            </a:r>
            <a:r>
              <a:rPr lang="tr-TR" b="1" dirty="0"/>
              <a:t> has not </a:t>
            </a:r>
            <a:r>
              <a:rPr lang="tr-TR" b="1" dirty="0" err="1"/>
              <a:t>been</a:t>
            </a:r>
            <a:r>
              <a:rPr lang="tr-TR" b="1" dirty="0"/>
              <a:t> “Done”</a:t>
            </a:r>
            <a:r>
              <a:rPr lang="tr-TR" dirty="0"/>
              <a:t>;</a:t>
            </a:r>
            <a:endParaRPr dirty="0"/>
          </a:p>
          <a:p>
            <a:pPr marL="0" lvl="0" indent="0" algn="l" rtl="0">
              <a:lnSpc>
                <a:spcPct val="100000"/>
              </a:lnSpc>
              <a:spcBef>
                <a:spcPts val="0"/>
              </a:spcBef>
              <a:spcAft>
                <a:spcPts val="0"/>
              </a:spcAft>
              <a:buClr>
                <a:schemeClr val="dk1"/>
              </a:buClr>
              <a:buSzPts val="1100"/>
              <a:buFont typeface="Arial"/>
              <a:buNone/>
            </a:pPr>
            <a:r>
              <a:rPr lang="tr-TR" dirty="0"/>
              <a:t>• </a:t>
            </a:r>
            <a:r>
              <a:rPr lang="tr-TR" dirty="0" err="1"/>
              <a:t>The</a:t>
            </a:r>
            <a:r>
              <a:rPr lang="tr-TR" dirty="0"/>
              <a:t> Development Team </a:t>
            </a:r>
            <a:r>
              <a:rPr lang="tr-TR" dirty="0" err="1"/>
              <a:t>discusses</a:t>
            </a:r>
            <a:r>
              <a:rPr lang="tr-TR" dirty="0"/>
              <a:t> </a:t>
            </a:r>
            <a:r>
              <a:rPr lang="tr-TR" b="1" dirty="0" err="1"/>
              <a:t>what</a:t>
            </a:r>
            <a:r>
              <a:rPr lang="tr-TR" b="1" dirty="0"/>
              <a:t> </a:t>
            </a:r>
            <a:r>
              <a:rPr lang="tr-TR" b="1" dirty="0" err="1"/>
              <a:t>went</a:t>
            </a:r>
            <a:r>
              <a:rPr lang="tr-TR" b="1" dirty="0"/>
              <a:t> </a:t>
            </a:r>
            <a:r>
              <a:rPr lang="tr-TR" b="1" dirty="0" err="1"/>
              <a:t>well</a:t>
            </a:r>
            <a:r>
              <a:rPr lang="tr-TR" b="1" dirty="0"/>
              <a:t> </a:t>
            </a:r>
            <a:r>
              <a:rPr lang="tr-TR" b="1" dirty="0" err="1"/>
              <a:t>during</a:t>
            </a:r>
            <a:r>
              <a:rPr lang="tr-TR" b="1" dirty="0"/>
              <a:t> </a:t>
            </a:r>
            <a:r>
              <a:rPr lang="tr-TR" b="1" dirty="0" err="1"/>
              <a:t>the</a:t>
            </a:r>
            <a:r>
              <a:rPr lang="tr-TR" b="1" dirty="0"/>
              <a:t> Sprint</a:t>
            </a:r>
            <a:r>
              <a:rPr lang="tr-TR" dirty="0"/>
              <a:t>, </a:t>
            </a:r>
            <a:r>
              <a:rPr lang="tr-TR" dirty="0" err="1"/>
              <a:t>what</a:t>
            </a:r>
            <a:r>
              <a:rPr lang="tr-TR" dirty="0"/>
              <a:t> </a:t>
            </a:r>
            <a:r>
              <a:rPr lang="tr-TR" dirty="0" err="1"/>
              <a:t>problems</a:t>
            </a:r>
            <a:r>
              <a:rPr lang="tr-TR" dirty="0"/>
              <a:t> it </a:t>
            </a:r>
            <a:r>
              <a:rPr lang="tr-TR" dirty="0" err="1"/>
              <a:t>ran</a:t>
            </a:r>
            <a:r>
              <a:rPr lang="tr-TR" dirty="0"/>
              <a:t> </a:t>
            </a:r>
            <a:r>
              <a:rPr lang="tr-TR" dirty="0" err="1"/>
              <a:t>into</a:t>
            </a:r>
            <a:r>
              <a:rPr lang="tr-TR" dirty="0"/>
              <a:t>, </a:t>
            </a:r>
            <a:r>
              <a:rPr lang="tr-TR" dirty="0" err="1"/>
              <a:t>and</a:t>
            </a:r>
            <a:r>
              <a:rPr lang="tr-TR" dirty="0"/>
              <a:t> how </a:t>
            </a:r>
            <a:r>
              <a:rPr lang="tr-TR" dirty="0" err="1"/>
              <a:t>those</a:t>
            </a:r>
            <a:r>
              <a:rPr lang="tr-TR" dirty="0"/>
              <a:t> </a:t>
            </a:r>
            <a:r>
              <a:rPr lang="tr-TR" dirty="0" err="1"/>
              <a:t>problems</a:t>
            </a:r>
            <a:r>
              <a:rPr lang="tr-TR" dirty="0"/>
              <a:t> </a:t>
            </a:r>
            <a:r>
              <a:rPr lang="tr-TR" dirty="0" err="1"/>
              <a:t>were</a:t>
            </a:r>
            <a:r>
              <a:rPr lang="tr-TR" dirty="0"/>
              <a:t> </a:t>
            </a:r>
            <a:r>
              <a:rPr lang="tr-TR" dirty="0" err="1"/>
              <a:t>solved</a:t>
            </a:r>
            <a:r>
              <a:rPr lang="tr-TR" dirty="0"/>
              <a:t>;</a:t>
            </a:r>
            <a:endParaRPr dirty="0"/>
          </a:p>
          <a:p>
            <a:pPr marL="0" lvl="0" indent="0" algn="l" rtl="0">
              <a:lnSpc>
                <a:spcPct val="100000"/>
              </a:lnSpc>
              <a:spcBef>
                <a:spcPts val="0"/>
              </a:spcBef>
              <a:spcAft>
                <a:spcPts val="0"/>
              </a:spcAft>
              <a:buClr>
                <a:schemeClr val="dk1"/>
              </a:buClr>
              <a:buSzPts val="1100"/>
              <a:buFont typeface="Arial"/>
              <a:buNone/>
            </a:pPr>
            <a:r>
              <a:rPr lang="tr-TR" dirty="0"/>
              <a:t>• </a:t>
            </a:r>
            <a:r>
              <a:rPr lang="tr-TR" dirty="0" err="1"/>
              <a:t>The</a:t>
            </a:r>
            <a:r>
              <a:rPr lang="tr-TR" dirty="0"/>
              <a:t> Development Team </a:t>
            </a:r>
            <a:r>
              <a:rPr lang="tr-TR" b="1" dirty="0" err="1"/>
              <a:t>demonstrates</a:t>
            </a:r>
            <a:r>
              <a:rPr lang="tr-TR" b="1" dirty="0"/>
              <a:t> </a:t>
            </a:r>
            <a:r>
              <a:rPr lang="tr-TR" b="1" dirty="0" err="1"/>
              <a:t>the</a:t>
            </a:r>
            <a:r>
              <a:rPr lang="tr-TR" b="1" dirty="0"/>
              <a:t> </a:t>
            </a:r>
            <a:r>
              <a:rPr lang="tr-TR" b="1" dirty="0" err="1"/>
              <a:t>work</a:t>
            </a:r>
            <a:r>
              <a:rPr lang="tr-TR" b="1" dirty="0"/>
              <a:t> </a:t>
            </a:r>
            <a:r>
              <a:rPr lang="tr-TR" b="1" dirty="0" err="1"/>
              <a:t>that</a:t>
            </a:r>
            <a:r>
              <a:rPr lang="tr-TR" b="1" dirty="0"/>
              <a:t> it has “Done” in </a:t>
            </a:r>
            <a:r>
              <a:rPr lang="tr-TR" b="1" dirty="0" err="1"/>
              <a:t>the</a:t>
            </a:r>
            <a:r>
              <a:rPr lang="tr-TR" b="1" dirty="0"/>
              <a:t> sprint </a:t>
            </a:r>
            <a:r>
              <a:rPr lang="tr-TR" dirty="0"/>
              <a:t> </a:t>
            </a:r>
            <a:r>
              <a:rPr lang="tr-TR" dirty="0" err="1"/>
              <a:t>and</a:t>
            </a:r>
            <a:r>
              <a:rPr lang="tr-TR" dirty="0"/>
              <a:t> </a:t>
            </a:r>
            <a:r>
              <a:rPr lang="tr-TR" dirty="0" err="1"/>
              <a:t>answers</a:t>
            </a:r>
            <a:r>
              <a:rPr lang="tr-TR" dirty="0"/>
              <a:t> </a:t>
            </a:r>
            <a:r>
              <a:rPr lang="tr-TR" dirty="0" err="1"/>
              <a:t>questions</a:t>
            </a:r>
            <a:r>
              <a:rPr lang="tr-TR" dirty="0"/>
              <a:t> </a:t>
            </a:r>
            <a:r>
              <a:rPr lang="tr-TR" dirty="0" err="1"/>
              <a:t>about</a:t>
            </a:r>
            <a:r>
              <a:rPr lang="tr-TR" dirty="0"/>
              <a:t> </a:t>
            </a:r>
            <a:r>
              <a:rPr lang="tr-TR" dirty="0" err="1"/>
              <a:t>the</a:t>
            </a:r>
            <a:r>
              <a:rPr lang="tr-TR" dirty="0"/>
              <a:t> </a:t>
            </a:r>
            <a:r>
              <a:rPr lang="tr-TR" dirty="0" err="1"/>
              <a:t>Increment</a:t>
            </a:r>
            <a:r>
              <a:rPr lang="tr-TR" dirty="0"/>
              <a: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tr-TR" dirty="0"/>
              <a:t>• </a:t>
            </a:r>
            <a:r>
              <a:rPr lang="tr-TR" dirty="0" err="1"/>
              <a:t>The</a:t>
            </a:r>
            <a:r>
              <a:rPr lang="tr-TR" dirty="0"/>
              <a:t> </a:t>
            </a:r>
            <a:r>
              <a:rPr lang="tr-TR" dirty="0" err="1"/>
              <a:t>entire</a:t>
            </a:r>
            <a:r>
              <a:rPr lang="tr-TR" dirty="0"/>
              <a:t> </a:t>
            </a:r>
            <a:r>
              <a:rPr lang="tr-TR" dirty="0" err="1"/>
              <a:t>group</a:t>
            </a:r>
            <a:r>
              <a:rPr lang="tr-TR" dirty="0"/>
              <a:t> </a:t>
            </a:r>
            <a:r>
              <a:rPr lang="tr-TR" dirty="0" err="1"/>
              <a:t>collaborates</a:t>
            </a:r>
            <a:r>
              <a:rPr lang="tr-TR" dirty="0"/>
              <a:t> on </a:t>
            </a:r>
            <a:r>
              <a:rPr lang="tr-TR" dirty="0" err="1"/>
              <a:t>what</a:t>
            </a:r>
            <a:r>
              <a:rPr lang="tr-TR" dirty="0"/>
              <a:t> </a:t>
            </a:r>
            <a:r>
              <a:rPr lang="tr-TR" dirty="0" err="1"/>
              <a:t>to</a:t>
            </a:r>
            <a:r>
              <a:rPr lang="tr-TR" dirty="0"/>
              <a:t> do </a:t>
            </a:r>
            <a:r>
              <a:rPr lang="tr-TR" dirty="0" err="1"/>
              <a:t>next</a:t>
            </a:r>
            <a:r>
              <a:rPr lang="tr-TR" dirty="0"/>
              <a:t>, </a:t>
            </a:r>
            <a:r>
              <a:rPr lang="tr-TR" dirty="0" err="1"/>
              <a:t>so</a:t>
            </a:r>
            <a:r>
              <a:rPr lang="tr-TR" dirty="0"/>
              <a:t> </a:t>
            </a:r>
            <a:r>
              <a:rPr lang="tr-TR" dirty="0" err="1"/>
              <a:t>that</a:t>
            </a:r>
            <a:r>
              <a:rPr lang="tr-TR" dirty="0"/>
              <a:t> </a:t>
            </a:r>
            <a:r>
              <a:rPr lang="tr-TR" dirty="0" err="1"/>
              <a:t>the</a:t>
            </a:r>
            <a:r>
              <a:rPr lang="tr-TR" dirty="0"/>
              <a:t> Sprint </a:t>
            </a:r>
            <a:r>
              <a:rPr lang="tr-TR" dirty="0" err="1"/>
              <a:t>Review</a:t>
            </a:r>
            <a:r>
              <a:rPr lang="tr-TR" dirty="0"/>
              <a:t> </a:t>
            </a:r>
            <a:r>
              <a:rPr lang="tr-TR" dirty="0" err="1"/>
              <a:t>provides</a:t>
            </a:r>
            <a:r>
              <a:rPr lang="tr-TR" dirty="0"/>
              <a:t> </a:t>
            </a:r>
            <a:r>
              <a:rPr lang="tr-TR" b="1" dirty="0" err="1"/>
              <a:t>valuable</a:t>
            </a:r>
            <a:r>
              <a:rPr lang="tr-TR" b="1" dirty="0"/>
              <a:t> </a:t>
            </a:r>
            <a:r>
              <a:rPr lang="tr-TR" b="1" dirty="0" err="1"/>
              <a:t>input</a:t>
            </a:r>
            <a:r>
              <a:rPr lang="tr-TR" b="1" dirty="0"/>
              <a:t> </a:t>
            </a:r>
            <a:r>
              <a:rPr lang="tr-TR" b="1" dirty="0" err="1"/>
              <a:t>to</a:t>
            </a:r>
            <a:r>
              <a:rPr lang="tr-TR" b="1" dirty="0"/>
              <a:t> </a:t>
            </a:r>
            <a:r>
              <a:rPr lang="tr-TR" b="1" dirty="0" err="1"/>
              <a:t>subsequent</a:t>
            </a:r>
            <a:r>
              <a:rPr lang="tr-TR" b="1" dirty="0"/>
              <a:t> Sprint Planning</a:t>
            </a:r>
            <a:r>
              <a:rPr lang="tr-TR" dirty="0"/>
              <a:t>;</a:t>
            </a:r>
            <a:endParaRPr dirty="0"/>
          </a:p>
          <a:p>
            <a:pPr marL="0" lvl="0" indent="0" algn="l" rtl="0">
              <a:lnSpc>
                <a:spcPct val="100000"/>
              </a:lnSpc>
              <a:spcBef>
                <a:spcPts val="0"/>
              </a:spcBef>
              <a:spcAft>
                <a:spcPts val="0"/>
              </a:spcAft>
              <a:buClr>
                <a:schemeClr val="dk1"/>
              </a:buClr>
              <a:buSzPts val="1100"/>
              <a:buFont typeface="Arial"/>
              <a:buNone/>
            </a:pPr>
            <a:r>
              <a:rPr lang="tr-TR" dirty="0"/>
              <a:t>• </a:t>
            </a:r>
            <a:r>
              <a:rPr lang="tr-TR" dirty="0" err="1"/>
              <a:t>Review</a:t>
            </a:r>
            <a:r>
              <a:rPr lang="tr-TR" dirty="0"/>
              <a:t> of how </a:t>
            </a:r>
            <a:r>
              <a:rPr lang="tr-TR" dirty="0" err="1"/>
              <a:t>the</a:t>
            </a:r>
            <a:r>
              <a:rPr lang="tr-TR" dirty="0"/>
              <a:t> </a:t>
            </a:r>
            <a:r>
              <a:rPr lang="tr-TR" dirty="0" err="1"/>
              <a:t>marketplace</a:t>
            </a:r>
            <a:r>
              <a:rPr lang="tr-TR" dirty="0"/>
              <a:t> </a:t>
            </a:r>
            <a:r>
              <a:rPr lang="tr-TR" dirty="0" err="1"/>
              <a:t>or</a:t>
            </a:r>
            <a:r>
              <a:rPr lang="tr-TR" dirty="0"/>
              <a:t> </a:t>
            </a:r>
            <a:r>
              <a:rPr lang="tr-TR" dirty="0" err="1"/>
              <a:t>potential</a:t>
            </a:r>
            <a:r>
              <a:rPr lang="tr-TR" dirty="0"/>
              <a:t> </a:t>
            </a:r>
            <a:r>
              <a:rPr lang="tr-TR" dirty="0" err="1"/>
              <a:t>use</a:t>
            </a:r>
            <a:r>
              <a:rPr lang="tr-TR" dirty="0"/>
              <a:t> of </a:t>
            </a:r>
            <a:r>
              <a:rPr lang="tr-TR" dirty="0" err="1"/>
              <a:t>the</a:t>
            </a:r>
            <a:r>
              <a:rPr lang="tr-TR" dirty="0"/>
              <a:t> </a:t>
            </a:r>
            <a:r>
              <a:rPr lang="tr-TR" dirty="0" err="1"/>
              <a:t>product</a:t>
            </a:r>
            <a:r>
              <a:rPr lang="tr-TR" dirty="0"/>
              <a:t> </a:t>
            </a:r>
            <a:r>
              <a:rPr lang="tr-TR" dirty="0" err="1"/>
              <a:t>might</a:t>
            </a:r>
            <a:r>
              <a:rPr lang="tr-TR" dirty="0"/>
              <a:t> </a:t>
            </a:r>
            <a:r>
              <a:rPr lang="tr-TR" dirty="0" err="1"/>
              <a:t>have</a:t>
            </a:r>
            <a:r>
              <a:rPr lang="tr-TR" dirty="0"/>
              <a:t> </a:t>
            </a:r>
            <a:r>
              <a:rPr lang="tr-TR" dirty="0" err="1"/>
              <a:t>changed</a:t>
            </a:r>
            <a:r>
              <a:rPr lang="tr-TR" b="1" dirty="0"/>
              <a:t> </a:t>
            </a:r>
            <a:r>
              <a:rPr lang="tr-TR" b="1" dirty="0" err="1"/>
              <a:t>what</a:t>
            </a:r>
            <a:r>
              <a:rPr lang="tr-TR" b="1" dirty="0"/>
              <a:t> is </a:t>
            </a:r>
            <a:r>
              <a:rPr lang="tr-TR" b="1" dirty="0" err="1"/>
              <a:t>the</a:t>
            </a:r>
            <a:r>
              <a:rPr lang="tr-TR" b="1" dirty="0"/>
              <a:t> </a:t>
            </a:r>
            <a:r>
              <a:rPr lang="tr-TR" b="1" dirty="0" err="1"/>
              <a:t>most</a:t>
            </a:r>
            <a:r>
              <a:rPr lang="tr-TR" b="1" dirty="0"/>
              <a:t> </a:t>
            </a:r>
            <a:r>
              <a:rPr lang="tr-TR" b="1" dirty="0" err="1"/>
              <a:t>valuable</a:t>
            </a:r>
            <a:r>
              <a:rPr lang="tr-TR" b="1" dirty="0"/>
              <a:t> </a:t>
            </a:r>
            <a:r>
              <a:rPr lang="tr-TR" b="1" dirty="0" err="1"/>
              <a:t>thing</a:t>
            </a:r>
            <a:r>
              <a:rPr lang="tr-TR" b="1" dirty="0"/>
              <a:t> </a:t>
            </a:r>
            <a:r>
              <a:rPr lang="tr-TR" b="1" dirty="0" err="1"/>
              <a:t>to</a:t>
            </a:r>
            <a:r>
              <a:rPr lang="tr-TR" b="1" dirty="0"/>
              <a:t> do </a:t>
            </a:r>
            <a:r>
              <a:rPr lang="tr-TR" b="1" dirty="0" err="1"/>
              <a:t>next</a:t>
            </a:r>
            <a:r>
              <a:rPr lang="tr-TR" dirty="0"/>
              <a:t>; </a:t>
            </a:r>
            <a:r>
              <a:rPr lang="tr-TR" dirty="0" err="1"/>
              <a:t>and</a:t>
            </a:r>
            <a:r>
              <a:rPr lang="tr-TR" dirty="0"/>
              <a:t>,</a:t>
            </a:r>
            <a:endParaRPr dirty="0"/>
          </a:p>
          <a:p>
            <a:pPr marL="0" lvl="0" indent="0" algn="l" rtl="0">
              <a:lnSpc>
                <a:spcPct val="100000"/>
              </a:lnSpc>
              <a:spcBef>
                <a:spcPts val="0"/>
              </a:spcBef>
              <a:spcAft>
                <a:spcPts val="0"/>
              </a:spcAft>
              <a:buClr>
                <a:schemeClr val="dk1"/>
              </a:buClr>
              <a:buSzPts val="1100"/>
              <a:buFont typeface="Arial"/>
              <a:buNone/>
            </a:pPr>
            <a:r>
              <a:rPr lang="tr-TR" dirty="0"/>
              <a:t>• </a:t>
            </a:r>
            <a:r>
              <a:rPr lang="tr-TR" b="1" dirty="0" err="1"/>
              <a:t>Review</a:t>
            </a:r>
            <a:r>
              <a:rPr lang="tr-TR" b="1" dirty="0"/>
              <a:t> of </a:t>
            </a:r>
            <a:r>
              <a:rPr lang="tr-TR" b="1" dirty="0" err="1"/>
              <a:t>the</a:t>
            </a:r>
            <a:r>
              <a:rPr lang="tr-TR" b="1" dirty="0"/>
              <a:t> </a:t>
            </a:r>
            <a:r>
              <a:rPr lang="tr-TR" b="1" dirty="0" err="1"/>
              <a:t>timeline</a:t>
            </a:r>
            <a:r>
              <a:rPr lang="tr-TR" b="1" dirty="0"/>
              <a:t>, </a:t>
            </a:r>
            <a:r>
              <a:rPr lang="tr-TR" b="1" dirty="0" err="1"/>
              <a:t>budget</a:t>
            </a:r>
            <a:r>
              <a:rPr lang="tr-TR" b="1" dirty="0"/>
              <a:t>, </a:t>
            </a:r>
            <a:r>
              <a:rPr lang="tr-TR" b="1" dirty="0" err="1"/>
              <a:t>potential</a:t>
            </a:r>
            <a:r>
              <a:rPr lang="tr-TR" b="1" dirty="0"/>
              <a:t> </a:t>
            </a:r>
            <a:r>
              <a:rPr lang="tr-TR" b="1" dirty="0" err="1"/>
              <a:t>capabilities</a:t>
            </a:r>
            <a:r>
              <a:rPr lang="tr-TR" b="1" dirty="0"/>
              <a:t>, </a:t>
            </a:r>
            <a:r>
              <a:rPr lang="tr-TR" b="1" dirty="0" err="1"/>
              <a:t>and</a:t>
            </a:r>
            <a:r>
              <a:rPr lang="tr-TR" b="1" dirty="0"/>
              <a:t> </a:t>
            </a:r>
            <a:r>
              <a:rPr lang="tr-TR" b="1" dirty="0" err="1"/>
              <a:t>marketplace</a:t>
            </a:r>
            <a:r>
              <a:rPr lang="tr-TR" dirty="0"/>
              <a:t> </a:t>
            </a:r>
            <a:r>
              <a:rPr lang="tr-TR" dirty="0" err="1"/>
              <a:t>for</a:t>
            </a:r>
            <a:r>
              <a:rPr lang="tr-TR" dirty="0"/>
              <a:t> </a:t>
            </a:r>
            <a:r>
              <a:rPr lang="tr-TR" dirty="0" err="1"/>
              <a:t>the</a:t>
            </a:r>
            <a:r>
              <a:rPr lang="tr-TR" dirty="0"/>
              <a:t> </a:t>
            </a:r>
            <a:r>
              <a:rPr lang="tr-TR" dirty="0" err="1"/>
              <a:t>next</a:t>
            </a:r>
            <a:r>
              <a:rPr lang="tr-TR" dirty="0"/>
              <a:t> </a:t>
            </a:r>
            <a:r>
              <a:rPr lang="tr-TR" dirty="0" err="1"/>
              <a:t>anticipated</a:t>
            </a:r>
            <a:r>
              <a:rPr lang="tr-TR" dirty="0"/>
              <a:t> </a:t>
            </a:r>
            <a:r>
              <a:rPr lang="tr-TR" dirty="0" err="1"/>
              <a:t>releases</a:t>
            </a:r>
            <a:r>
              <a:rPr lang="tr-TR" dirty="0"/>
              <a:t> of </a:t>
            </a:r>
            <a:r>
              <a:rPr lang="tr-TR" dirty="0" err="1"/>
              <a:t>functionality</a:t>
            </a:r>
            <a:r>
              <a:rPr lang="tr-TR" dirty="0"/>
              <a:t> </a:t>
            </a:r>
            <a:r>
              <a:rPr lang="tr-TR" dirty="0" err="1"/>
              <a:t>or</a:t>
            </a:r>
            <a:r>
              <a:rPr lang="tr-TR" dirty="0"/>
              <a:t> </a:t>
            </a:r>
            <a:r>
              <a:rPr lang="tr-TR" dirty="0" err="1"/>
              <a:t>capability</a:t>
            </a:r>
            <a:r>
              <a:rPr lang="tr-TR" dirty="0"/>
              <a:t> of </a:t>
            </a:r>
            <a:r>
              <a:rPr lang="tr-TR" dirty="0" err="1"/>
              <a:t>the</a:t>
            </a:r>
            <a:r>
              <a:rPr lang="tr-TR" dirty="0"/>
              <a:t> </a:t>
            </a:r>
            <a:r>
              <a:rPr lang="tr-TR" dirty="0" err="1"/>
              <a:t>product</a:t>
            </a:r>
            <a:r>
              <a:rPr lang="tr-TR" dirty="0"/>
              <a:t>.</a:t>
            </a:r>
            <a:endParaRPr dirty="0"/>
          </a:p>
          <a:p>
            <a:pPr marL="0" lvl="0" indent="0" algn="l" rtl="0">
              <a:lnSpc>
                <a:spcPct val="100000"/>
              </a:lnSpc>
              <a:spcBef>
                <a:spcPts val="0"/>
              </a:spcBef>
              <a:spcAft>
                <a:spcPts val="0"/>
              </a:spcAft>
              <a:buNone/>
            </a:pPr>
            <a:r>
              <a:rPr lang="tr-TR" dirty="0" err="1"/>
              <a:t>The</a:t>
            </a:r>
            <a:r>
              <a:rPr lang="tr-TR" dirty="0"/>
              <a:t> </a:t>
            </a:r>
            <a:r>
              <a:rPr lang="tr-TR" dirty="0" err="1"/>
              <a:t>result</a:t>
            </a:r>
            <a:r>
              <a:rPr lang="tr-TR" dirty="0"/>
              <a:t> of </a:t>
            </a:r>
            <a:r>
              <a:rPr lang="tr-TR" dirty="0" err="1"/>
              <a:t>the</a:t>
            </a:r>
            <a:r>
              <a:rPr lang="tr-TR" dirty="0"/>
              <a:t> Sprint </a:t>
            </a:r>
            <a:r>
              <a:rPr lang="tr-TR" dirty="0" err="1"/>
              <a:t>Review</a:t>
            </a:r>
            <a:r>
              <a:rPr lang="tr-TR" dirty="0"/>
              <a:t> is a </a:t>
            </a:r>
            <a:r>
              <a:rPr lang="tr-TR" dirty="0" err="1"/>
              <a:t>revised</a:t>
            </a:r>
            <a:r>
              <a:rPr lang="tr-TR" dirty="0"/>
              <a:t> Product </a:t>
            </a:r>
            <a:r>
              <a:rPr lang="tr-TR" dirty="0" err="1"/>
              <a:t>Backlog</a:t>
            </a:r>
            <a:r>
              <a:rPr lang="tr-TR" dirty="0"/>
              <a:t> </a:t>
            </a:r>
            <a:r>
              <a:rPr lang="tr-TR" dirty="0" err="1"/>
              <a:t>that</a:t>
            </a:r>
            <a:r>
              <a:rPr lang="tr-TR" dirty="0"/>
              <a:t> </a:t>
            </a:r>
            <a:r>
              <a:rPr lang="tr-TR" dirty="0" err="1"/>
              <a:t>defines</a:t>
            </a:r>
            <a:r>
              <a:rPr lang="tr-TR" dirty="0"/>
              <a:t> </a:t>
            </a:r>
            <a:r>
              <a:rPr lang="tr-TR" dirty="0" err="1"/>
              <a:t>the</a:t>
            </a:r>
            <a:r>
              <a:rPr lang="tr-TR" dirty="0"/>
              <a:t> </a:t>
            </a:r>
            <a:r>
              <a:rPr lang="tr-TR" dirty="0" err="1"/>
              <a:t>probable</a:t>
            </a:r>
            <a:r>
              <a:rPr lang="tr-TR" dirty="0"/>
              <a:t> Product </a:t>
            </a:r>
            <a:r>
              <a:rPr lang="tr-TR" dirty="0" err="1"/>
              <a:t>Backlog</a:t>
            </a:r>
            <a:r>
              <a:rPr lang="tr-TR" dirty="0"/>
              <a:t> </a:t>
            </a:r>
            <a:r>
              <a:rPr lang="tr-TR" dirty="0" err="1"/>
              <a:t>items</a:t>
            </a:r>
            <a:r>
              <a:rPr lang="tr-TR" dirty="0"/>
              <a:t> </a:t>
            </a:r>
            <a:r>
              <a:rPr lang="tr-TR" dirty="0" err="1"/>
              <a:t>for</a:t>
            </a:r>
            <a:r>
              <a:rPr lang="tr-TR" dirty="0"/>
              <a:t> </a:t>
            </a:r>
            <a:r>
              <a:rPr lang="tr-TR" dirty="0" err="1"/>
              <a:t>the</a:t>
            </a:r>
            <a:r>
              <a:rPr lang="tr-TR" dirty="0"/>
              <a:t> </a:t>
            </a:r>
            <a:r>
              <a:rPr lang="tr-TR" dirty="0" err="1"/>
              <a:t>next</a:t>
            </a:r>
            <a:r>
              <a:rPr lang="tr-TR" dirty="0"/>
              <a:t> Sprint. </a:t>
            </a:r>
            <a:r>
              <a:rPr lang="tr-TR" b="1" dirty="0" err="1"/>
              <a:t>The</a:t>
            </a:r>
            <a:r>
              <a:rPr lang="tr-TR" b="1" dirty="0"/>
              <a:t> Product </a:t>
            </a:r>
            <a:r>
              <a:rPr lang="tr-TR" b="1" dirty="0" err="1"/>
              <a:t>Backlog</a:t>
            </a:r>
            <a:r>
              <a:rPr lang="tr-TR" b="1" dirty="0"/>
              <a:t> </a:t>
            </a:r>
            <a:r>
              <a:rPr lang="tr-TR" b="1" dirty="0" err="1"/>
              <a:t>may</a:t>
            </a:r>
            <a:r>
              <a:rPr lang="tr-TR" b="1" dirty="0"/>
              <a:t> </a:t>
            </a:r>
            <a:r>
              <a:rPr lang="tr-TR" b="1" dirty="0" err="1"/>
              <a:t>also</a:t>
            </a:r>
            <a:r>
              <a:rPr lang="tr-TR" b="1" dirty="0"/>
              <a:t> be </a:t>
            </a:r>
            <a:r>
              <a:rPr lang="tr-TR" b="1" dirty="0" err="1"/>
              <a:t>adjusted</a:t>
            </a:r>
            <a:r>
              <a:rPr lang="tr-TR" b="1" dirty="0"/>
              <a:t> </a:t>
            </a:r>
            <a:r>
              <a:rPr lang="tr-TR" b="1" dirty="0" err="1"/>
              <a:t>overall</a:t>
            </a:r>
            <a:r>
              <a:rPr lang="tr-TR" b="1" dirty="0"/>
              <a:t> </a:t>
            </a:r>
            <a:r>
              <a:rPr lang="tr-TR" b="1" dirty="0" err="1"/>
              <a:t>to</a:t>
            </a:r>
            <a:r>
              <a:rPr lang="tr-TR" b="1" dirty="0"/>
              <a:t> </a:t>
            </a:r>
            <a:r>
              <a:rPr lang="tr-TR" b="1" dirty="0" err="1"/>
              <a:t>meet</a:t>
            </a:r>
            <a:r>
              <a:rPr lang="tr-TR" b="1" dirty="0"/>
              <a:t> </a:t>
            </a:r>
            <a:r>
              <a:rPr lang="tr-TR" b="1" dirty="0" err="1"/>
              <a:t>new</a:t>
            </a:r>
            <a:r>
              <a:rPr lang="tr-TR" b="1" dirty="0"/>
              <a:t> </a:t>
            </a:r>
            <a:r>
              <a:rPr lang="tr-TR" b="1" dirty="0" err="1"/>
              <a:t>opportunities</a:t>
            </a:r>
            <a:r>
              <a:rPr lang="tr-TR" b="1" dirty="0"/>
              <a:t>.</a:t>
            </a:r>
          </a:p>
          <a:p>
            <a:pPr marL="0" lvl="0" indent="0" algn="l" rtl="0">
              <a:lnSpc>
                <a:spcPct val="100000"/>
              </a:lnSpc>
              <a:spcBef>
                <a:spcPts val="0"/>
              </a:spcBef>
              <a:spcAft>
                <a:spcPts val="0"/>
              </a:spcAft>
              <a:buNone/>
            </a:pPr>
            <a:endParaRPr lang="tr-TR" b="1" dirty="0"/>
          </a:p>
          <a:p>
            <a:pPr marL="0" lvl="0" indent="0" algn="l" rtl="0">
              <a:lnSpc>
                <a:spcPct val="100000"/>
              </a:lnSpc>
              <a:spcBef>
                <a:spcPts val="0"/>
              </a:spcBef>
              <a:spcAft>
                <a:spcPts val="0"/>
              </a:spcAft>
              <a:buClr>
                <a:schemeClr val="dk1"/>
              </a:buClr>
              <a:buSzPts val="1100"/>
              <a:buFont typeface="Arial"/>
              <a:buNone/>
            </a:pPr>
            <a:r>
              <a:rPr lang="en-US" dirty="0"/>
              <a:t>A Sprint Review is held at the end of the Sprint to inspect the Increment and adapt the Product Backlog if needed. </a:t>
            </a:r>
          </a:p>
          <a:p>
            <a:pPr marL="0" lvl="0" indent="0" algn="l" rtl="0">
              <a:spcBef>
                <a:spcPts val="0"/>
              </a:spcBef>
              <a:spcAft>
                <a:spcPts val="0"/>
              </a:spcAft>
              <a:buClr>
                <a:srgbClr val="3A3F50"/>
              </a:buClr>
              <a:buSzPts val="1100"/>
              <a:buFont typeface="Arial"/>
              <a:buNone/>
            </a:pPr>
            <a:r>
              <a:rPr lang="en-US" dirty="0">
                <a:solidFill>
                  <a:schemeClr val="dk1"/>
                </a:solidFill>
              </a:rPr>
              <a:t>• Attendees include the </a:t>
            </a:r>
            <a:r>
              <a:rPr lang="en-US" b="1" dirty="0">
                <a:solidFill>
                  <a:schemeClr val="dk1"/>
                </a:solidFill>
              </a:rPr>
              <a:t>Scrum Team</a:t>
            </a:r>
            <a:r>
              <a:rPr lang="en-US" dirty="0">
                <a:solidFill>
                  <a:schemeClr val="dk1"/>
                </a:solidFill>
              </a:rPr>
              <a:t> and </a:t>
            </a:r>
            <a:r>
              <a:rPr lang="en-US" b="1" dirty="0">
                <a:solidFill>
                  <a:schemeClr val="dk1"/>
                </a:solidFill>
              </a:rPr>
              <a:t>key stakeholders</a:t>
            </a:r>
            <a:r>
              <a:rPr lang="en-US" dirty="0">
                <a:solidFill>
                  <a:schemeClr val="dk1"/>
                </a:solidFill>
              </a:rPr>
              <a:t> invited by the Product Owner;</a:t>
            </a:r>
            <a:endParaRPr lang="en-US" dirty="0"/>
          </a:p>
          <a:p>
            <a:pPr marL="0" lvl="0" indent="0" algn="l" rtl="0">
              <a:lnSpc>
                <a:spcPct val="100000"/>
              </a:lnSpc>
              <a:spcBef>
                <a:spcPts val="0"/>
              </a:spcBef>
              <a:spcAft>
                <a:spcPts val="0"/>
              </a:spcAft>
              <a:buClr>
                <a:schemeClr val="dk1"/>
              </a:buClr>
              <a:buSzPts val="1100"/>
              <a:buFont typeface="Arial"/>
              <a:buNone/>
            </a:pPr>
            <a:r>
              <a:rPr lang="en-US" dirty="0"/>
              <a:t>During the Sprint Review, the Scrum Team and stakeholders collaborate about what was done in the Sprint. </a:t>
            </a:r>
          </a:p>
          <a:p>
            <a:pPr marL="0" lvl="0" indent="0" algn="l" rtl="0">
              <a:lnSpc>
                <a:spcPct val="100000"/>
              </a:lnSpc>
              <a:spcBef>
                <a:spcPts val="0"/>
              </a:spcBef>
              <a:spcAft>
                <a:spcPts val="0"/>
              </a:spcAft>
              <a:buClr>
                <a:schemeClr val="dk1"/>
              </a:buClr>
              <a:buSzPts val="1100"/>
              <a:buFont typeface="Arial"/>
              <a:buNone/>
            </a:pPr>
            <a:r>
              <a:rPr lang="en-US" dirty="0"/>
              <a:t>Based on that and any changes to the Product Backlog during the Sprint, attendees collaborate on the next things that could be done to optimize value. </a:t>
            </a:r>
          </a:p>
          <a:p>
            <a:pPr marL="0" lvl="0" indent="0" algn="l" rtl="0">
              <a:lnSpc>
                <a:spcPct val="100000"/>
              </a:lnSpc>
              <a:spcBef>
                <a:spcPts val="0"/>
              </a:spcBef>
              <a:spcAft>
                <a:spcPts val="0"/>
              </a:spcAft>
              <a:buClr>
                <a:schemeClr val="dk1"/>
              </a:buClr>
              <a:buSzPts val="1100"/>
              <a:buFont typeface="Arial"/>
              <a:buNone/>
            </a:pPr>
            <a:r>
              <a:rPr lang="en-US" dirty="0"/>
              <a:t>This is an informal meeting, not a status meeting, </a:t>
            </a:r>
          </a:p>
          <a:p>
            <a:pPr marL="0" lvl="0" indent="0" algn="l" rtl="0">
              <a:lnSpc>
                <a:spcPct val="100000"/>
              </a:lnSpc>
              <a:spcBef>
                <a:spcPts val="0"/>
              </a:spcBef>
              <a:spcAft>
                <a:spcPts val="0"/>
              </a:spcAft>
              <a:buClr>
                <a:schemeClr val="dk1"/>
              </a:buClr>
              <a:buSzPts val="1100"/>
              <a:buFont typeface="Arial"/>
              <a:buNone/>
            </a:pPr>
            <a:r>
              <a:rPr lang="en-US" dirty="0"/>
              <a:t>This is at most a four-hour meeting for one-month Sprints. For shorter Sprints, the event is usually shorter. </a:t>
            </a:r>
          </a:p>
          <a:p>
            <a:pPr marL="0" lvl="0" indent="0" algn="l" rtl="0">
              <a:lnSpc>
                <a:spcPct val="100000"/>
              </a:lnSpc>
              <a:spcBef>
                <a:spcPts val="0"/>
              </a:spcBef>
              <a:spcAft>
                <a:spcPts val="0"/>
              </a:spcAft>
              <a:buClr>
                <a:schemeClr val="dk1"/>
              </a:buClr>
              <a:buSzPts val="1100"/>
              <a:buFont typeface="Arial"/>
              <a:buNone/>
            </a:pPr>
            <a:r>
              <a:rPr lang="en-US" dirty="0"/>
              <a:t>The Scrum Master ensures that the event takes place and that attendees understand its purpose. </a:t>
            </a:r>
          </a:p>
          <a:p>
            <a:pPr marL="0" lvl="0" indent="0" algn="l" rtl="0">
              <a:lnSpc>
                <a:spcPct val="100000"/>
              </a:lnSpc>
              <a:spcBef>
                <a:spcPts val="0"/>
              </a:spcBef>
              <a:spcAft>
                <a:spcPts val="0"/>
              </a:spcAft>
              <a:buNone/>
            </a:pPr>
            <a:endParaRPr b="1"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da74dcbe4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6" name="Google Shape;1426;gda74dcbe4d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Grooming</a:t>
            </a:r>
            <a:r>
              <a:rPr lang="tr-TR" dirty="0"/>
              <a:t> </a:t>
            </a:r>
            <a:r>
              <a:rPr lang="tr-TR" dirty="0" err="1"/>
              <a:t>backlog</a:t>
            </a:r>
            <a:r>
              <a:rPr lang="tr-TR" dirty="0"/>
              <a:t> </a:t>
            </a:r>
            <a:r>
              <a:rPr lang="tr-TR" dirty="0" err="1"/>
              <a:t>owner</a:t>
            </a:r>
            <a:r>
              <a:rPr lang="tr-TR" dirty="0"/>
              <a:t> a ait</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en-US" dirty="0"/>
              <a:t>What is next?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Sprint Retrospective Meeting</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6f49d6e49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6f49d6e49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00" dirty="0"/>
              <a:t>1-Ana nokta, yazılımın erken ve sürekli teslimat ile </a:t>
            </a:r>
            <a:r>
              <a:rPr lang="tr-TR" sz="1400" b="1" dirty="0"/>
              <a:t>müşteriyi memnun etmek</a:t>
            </a:r>
            <a:r>
              <a:rPr lang="tr-TR" sz="1400" dirty="0"/>
              <a:t>tir.</a:t>
            </a:r>
          </a:p>
          <a:p>
            <a:pPr marL="0" lvl="0" indent="0" algn="l" rtl="0">
              <a:lnSpc>
                <a:spcPct val="100000"/>
              </a:lnSpc>
              <a:spcBef>
                <a:spcPts val="0"/>
              </a:spcBef>
              <a:spcAft>
                <a:spcPts val="0"/>
              </a:spcAft>
              <a:buSzPts val="1400"/>
              <a:buNone/>
            </a:pPr>
            <a:r>
              <a:rPr lang="tr-TR" sz="1400" dirty="0"/>
              <a:t>2-Geç olsa bile </a:t>
            </a:r>
            <a:r>
              <a:rPr lang="tr-TR" sz="1400" b="1" dirty="0"/>
              <a:t>değişen gereksinimleri memnuniyetle karşılayın</a:t>
            </a:r>
            <a:r>
              <a:rPr lang="tr-TR" sz="1400" dirty="0"/>
              <a:t>. </a:t>
            </a:r>
          </a:p>
          <a:p>
            <a:pPr marL="0" lvl="0" indent="0" algn="l" rtl="0">
              <a:lnSpc>
                <a:spcPct val="100000"/>
              </a:lnSpc>
              <a:spcBef>
                <a:spcPts val="0"/>
              </a:spcBef>
              <a:spcAft>
                <a:spcPts val="0"/>
              </a:spcAft>
              <a:buSzPts val="1400"/>
              <a:buNone/>
            </a:pPr>
            <a:r>
              <a:rPr lang="tr-TR" sz="1400" dirty="0"/>
              <a:t>3-</a:t>
            </a:r>
            <a:r>
              <a:rPr lang="tr-TR" sz="1400" b="1" dirty="0"/>
              <a:t>Çalışan</a:t>
            </a:r>
            <a:r>
              <a:rPr lang="tr-TR" sz="1400" dirty="0"/>
              <a:t> yazılımları </a:t>
            </a:r>
            <a:r>
              <a:rPr lang="tr-TR" sz="1400" b="1" dirty="0"/>
              <a:t>sık sık teslim edin </a:t>
            </a:r>
            <a:r>
              <a:rPr lang="tr-TR" sz="1400" dirty="0"/>
              <a:t>(birkaç haftadan birkaç aya kadar, daha kısa zaman ölçeğini tercih edin.)</a:t>
            </a:r>
          </a:p>
          <a:p>
            <a:pPr marL="0" lvl="0" indent="0" algn="l" rtl="0">
              <a:lnSpc>
                <a:spcPct val="100000"/>
              </a:lnSpc>
              <a:spcBef>
                <a:spcPts val="0"/>
              </a:spcBef>
              <a:spcAft>
                <a:spcPts val="0"/>
              </a:spcAft>
              <a:buSzPts val="1400"/>
              <a:buNone/>
            </a:pPr>
            <a:r>
              <a:rPr lang="tr-TR" sz="1400" dirty="0"/>
              <a:t>4-İş adamları ve geliştiriciler projede </a:t>
            </a:r>
            <a:r>
              <a:rPr lang="tr-TR" sz="1400" b="1" dirty="0"/>
              <a:t>birlikte çalışmalıdır</a:t>
            </a:r>
            <a:r>
              <a:rPr lang="tr-TR" sz="1400" dirty="0"/>
              <a:t>.</a:t>
            </a:r>
          </a:p>
          <a:p>
            <a:pPr marL="0" lvl="0" indent="0" algn="just" rtl="0">
              <a:spcBef>
                <a:spcPts val="0"/>
              </a:spcBef>
              <a:spcAft>
                <a:spcPts val="0"/>
              </a:spcAft>
              <a:buNone/>
            </a:pPr>
            <a:r>
              <a:rPr lang="tr-TR" sz="1400" dirty="0">
                <a:solidFill>
                  <a:schemeClr val="dk1"/>
                </a:solidFill>
              </a:rPr>
              <a:t>5. Motive olmuş bireylerle projeler oluşturun. İhtiyaç duydukları </a:t>
            </a:r>
            <a:r>
              <a:rPr lang="tr-TR" sz="1400" b="1" dirty="0">
                <a:solidFill>
                  <a:schemeClr val="dk1"/>
                </a:solidFill>
              </a:rPr>
              <a:t>desteği verin </a:t>
            </a:r>
            <a:r>
              <a:rPr lang="tr-TR" sz="1400" dirty="0">
                <a:solidFill>
                  <a:schemeClr val="dk1"/>
                </a:solidFill>
              </a:rPr>
              <a:t>ve işi tamamlamaları için onlara </a:t>
            </a:r>
            <a:r>
              <a:rPr lang="tr-TR" sz="1400" b="1" dirty="0">
                <a:solidFill>
                  <a:schemeClr val="dk1"/>
                </a:solidFill>
              </a:rPr>
              <a:t>güvenin</a:t>
            </a:r>
            <a:r>
              <a:rPr lang="tr-TR" sz="1400" dirty="0">
                <a:solidFill>
                  <a:schemeClr val="dk1"/>
                </a:solidFill>
              </a:rPr>
              <a:t>.</a:t>
            </a:r>
          </a:p>
          <a:p>
            <a:pPr marL="0" lvl="0" indent="0" algn="l" rtl="0">
              <a:spcBef>
                <a:spcPts val="0"/>
              </a:spcBef>
              <a:spcAft>
                <a:spcPts val="0"/>
              </a:spcAft>
              <a:buNone/>
            </a:pPr>
            <a:r>
              <a:rPr lang="tr-TR" sz="1400" dirty="0">
                <a:solidFill>
                  <a:schemeClr val="dk1"/>
                </a:solidFill>
              </a:rPr>
              <a:t>6. Bir geliştirme ekibine ve içinde bilgi aktarmanın en verimli ve etkili yöntemi </a:t>
            </a:r>
            <a:r>
              <a:rPr lang="tr-TR" sz="1400" b="1" dirty="0">
                <a:solidFill>
                  <a:schemeClr val="dk1"/>
                </a:solidFill>
              </a:rPr>
              <a:t>yüz yüze görüşmedir</a:t>
            </a:r>
            <a:r>
              <a:rPr lang="tr-TR" sz="1400" dirty="0">
                <a:solidFill>
                  <a:schemeClr val="dk1"/>
                </a:solidFill>
              </a:rPr>
              <a:t>.</a:t>
            </a:r>
          </a:p>
          <a:p>
            <a:pPr marL="0" lvl="0" indent="0" algn="l" rtl="0">
              <a:spcBef>
                <a:spcPts val="0"/>
              </a:spcBef>
              <a:spcAft>
                <a:spcPts val="0"/>
              </a:spcAft>
              <a:buNone/>
            </a:pPr>
            <a:r>
              <a:rPr lang="tr-TR" sz="1400" dirty="0">
                <a:solidFill>
                  <a:schemeClr val="dk1"/>
                </a:solidFill>
              </a:rPr>
              <a:t>7. </a:t>
            </a:r>
            <a:r>
              <a:rPr lang="tr-TR" sz="1400" b="1" dirty="0">
                <a:solidFill>
                  <a:schemeClr val="dk1"/>
                </a:solidFill>
              </a:rPr>
              <a:t>Çalışan yazılım</a:t>
            </a:r>
            <a:r>
              <a:rPr lang="tr-TR" sz="1400" dirty="0">
                <a:solidFill>
                  <a:schemeClr val="dk1"/>
                </a:solidFill>
              </a:rPr>
              <a:t>, ilerlemenin birincil ölçüsüdür. “Çalışan yazılım, son kullanıcıya değer sağlayan, test edilmiş bir yazılımdır. </a:t>
            </a:r>
          </a:p>
          <a:p>
            <a:pPr marL="0" lvl="0" indent="0" algn="l" rtl="0">
              <a:spcBef>
                <a:spcPts val="0"/>
              </a:spcBef>
              <a:spcAft>
                <a:spcPts val="0"/>
              </a:spcAft>
              <a:buNone/>
            </a:pPr>
            <a:r>
              <a:rPr lang="tr-TR" sz="1400" dirty="0">
                <a:solidFill>
                  <a:schemeClr val="dk1"/>
                </a:solidFill>
              </a:rPr>
              <a:t>8. Agile süreçler sürdürülebilir kalkınmayı teşvik eder. </a:t>
            </a:r>
            <a:r>
              <a:rPr lang="tr-TR" sz="1400" b="1" dirty="0">
                <a:solidFill>
                  <a:schemeClr val="dk1"/>
                </a:solidFill>
              </a:rPr>
              <a:t>Sabit bir tempoyu sürdürebilmelidirler</a:t>
            </a:r>
            <a:r>
              <a:rPr lang="tr-TR" sz="1400" dirty="0">
                <a:solidFill>
                  <a:schemeClr val="dk1"/>
                </a:solidFill>
              </a:rPr>
              <a:t>.</a:t>
            </a:r>
          </a:p>
          <a:p>
            <a:pPr marL="0" lvl="0" indent="0" algn="l" rtl="0">
              <a:spcBef>
                <a:spcPts val="0"/>
              </a:spcBef>
              <a:spcAft>
                <a:spcPts val="0"/>
              </a:spcAft>
              <a:buClr>
                <a:schemeClr val="dk1"/>
              </a:buClr>
              <a:buSzPts val="1100"/>
              <a:buFont typeface="Arial"/>
              <a:buNone/>
            </a:pPr>
            <a:r>
              <a:rPr lang="tr-TR" sz="1400" dirty="0">
                <a:solidFill>
                  <a:schemeClr val="dk1"/>
                </a:solidFill>
              </a:rPr>
              <a:t>9. Teknik mükemmelliğe ve iyi tasarıma verilen sürekli dikkat, çevikliği artırır.</a:t>
            </a:r>
          </a:p>
          <a:p>
            <a:pPr marL="0" lvl="0" indent="0" algn="l" rtl="0">
              <a:spcBef>
                <a:spcPts val="0"/>
              </a:spcBef>
              <a:spcAft>
                <a:spcPts val="0"/>
              </a:spcAft>
              <a:buClr>
                <a:schemeClr val="dk1"/>
              </a:buClr>
              <a:buSzPts val="1100"/>
              <a:buFont typeface="Arial"/>
              <a:buNone/>
            </a:pPr>
            <a:r>
              <a:rPr lang="tr-TR" sz="1400" dirty="0">
                <a:solidFill>
                  <a:schemeClr val="dk1"/>
                </a:solidFill>
              </a:rPr>
              <a:t>10. Sadelik - yapılmayan iş miktarını azamiye çıkarma sanatı - esastır..</a:t>
            </a:r>
          </a:p>
          <a:p>
            <a:pPr marL="0" lvl="0" indent="0" algn="l" rtl="0">
              <a:spcBef>
                <a:spcPts val="0"/>
              </a:spcBef>
              <a:spcAft>
                <a:spcPts val="0"/>
              </a:spcAft>
              <a:buClr>
                <a:schemeClr val="dk1"/>
              </a:buClr>
              <a:buSzPts val="1100"/>
              <a:buFont typeface="Arial"/>
              <a:buNone/>
            </a:pPr>
            <a:r>
              <a:rPr lang="tr-TR" sz="1400" dirty="0">
                <a:solidFill>
                  <a:schemeClr val="dk1"/>
                </a:solidFill>
              </a:rPr>
              <a:t>Sadeliği bir sanat olarak adlandırdılar. minimum enerji ve maksimum iş diye bir kanun vardır.</a:t>
            </a:r>
          </a:p>
          <a:p>
            <a:pPr marL="0" lvl="0" indent="0" algn="l" rtl="0">
              <a:spcBef>
                <a:spcPts val="0"/>
              </a:spcBef>
              <a:spcAft>
                <a:spcPts val="0"/>
              </a:spcAft>
              <a:buClr>
                <a:schemeClr val="dk1"/>
              </a:buClr>
              <a:buSzPts val="1100"/>
              <a:buFont typeface="Arial"/>
              <a:buNone/>
            </a:pPr>
            <a:r>
              <a:rPr lang="tr-TR" sz="1400" dirty="0">
                <a:solidFill>
                  <a:schemeClr val="dk1"/>
                </a:solidFill>
              </a:rPr>
              <a:t>Bir proje var ve yapılacaklar listesini yapıyorsun ve 100 tane yapılacak şey var. Projelerin sonunda 100 adet bitmiş olacak. İşi basit tutarsanız ve aynı projeyi 50 işlemle yaparsanız, başka 50 şey yapmanıza gerek kalmaz. Yani bu yapılmayan işi maksimize etmek mi?</a:t>
            </a:r>
          </a:p>
          <a:p>
            <a:pPr marL="0" lvl="0" indent="0" algn="l" rtl="0">
              <a:spcBef>
                <a:spcPts val="0"/>
              </a:spcBef>
              <a:spcAft>
                <a:spcPts val="0"/>
              </a:spcAft>
              <a:buClr>
                <a:schemeClr val="dk1"/>
              </a:buClr>
              <a:buSzPts val="1100"/>
              <a:buFont typeface="Arial"/>
              <a:buNone/>
            </a:pPr>
            <a:r>
              <a:rPr lang="tr-TR" sz="1400" dirty="0">
                <a:solidFill>
                  <a:schemeClr val="dk1"/>
                </a:solidFill>
              </a:rPr>
              <a:t>Aslında son iki ilke birbirini tamamlar. </a:t>
            </a:r>
          </a:p>
          <a:p>
            <a:pPr marL="0" lvl="0" indent="0" algn="l" rtl="0">
              <a:spcBef>
                <a:spcPts val="0"/>
              </a:spcBef>
              <a:spcAft>
                <a:spcPts val="0"/>
              </a:spcAft>
              <a:buClr>
                <a:schemeClr val="dk1"/>
              </a:buClr>
              <a:buSzPts val="1100"/>
              <a:buFont typeface="Arial"/>
              <a:buNone/>
            </a:pPr>
            <a:r>
              <a:rPr lang="tr-TR" sz="1400" dirty="0">
                <a:solidFill>
                  <a:schemeClr val="dk1"/>
                </a:solidFill>
              </a:rPr>
              <a:t>11. En iyi iş kendi kendini organize eden ekiplerden gelir.</a:t>
            </a:r>
          </a:p>
          <a:p>
            <a:pPr marL="0" lvl="0" indent="0" algn="l" rtl="0">
              <a:spcBef>
                <a:spcPts val="0"/>
              </a:spcBef>
              <a:spcAft>
                <a:spcPts val="0"/>
              </a:spcAft>
              <a:buClr>
                <a:schemeClr val="dk1"/>
              </a:buClr>
              <a:buSzPts val="1100"/>
              <a:buFont typeface="Arial"/>
              <a:buNone/>
            </a:pPr>
            <a:r>
              <a:rPr lang="tr-TR" sz="1400" dirty="0">
                <a:solidFill>
                  <a:schemeClr val="dk1"/>
                </a:solidFill>
              </a:rPr>
              <a:t>12. Düzenli aralıklarla ekip, nasıl daha etkili olmak için akort eder ve ayarlar davranışını buna göre yapar.</a:t>
            </a:r>
          </a:p>
          <a:p>
            <a:pPr marL="0" lvl="0" indent="0" algn="l" rtl="0">
              <a:lnSpc>
                <a:spcPct val="100000"/>
              </a:lnSpc>
              <a:spcBef>
                <a:spcPts val="0"/>
              </a:spcBef>
              <a:spcAft>
                <a:spcPts val="0"/>
              </a:spcAft>
              <a:buNone/>
            </a:pPr>
            <a:endParaRPr lang="tr-TR" sz="1400" dirty="0"/>
          </a:p>
          <a:p>
            <a:pPr marL="0" lvl="0" indent="0" algn="l" rtl="0">
              <a:lnSpc>
                <a:spcPct val="100000"/>
              </a:lnSpc>
              <a:spcBef>
                <a:spcPts val="0"/>
              </a:spcBef>
              <a:spcAft>
                <a:spcPts val="0"/>
              </a:spcAft>
              <a:buNone/>
            </a:pPr>
            <a:endParaRPr lang="tr-TR" sz="1400" dirty="0"/>
          </a:p>
          <a:p>
            <a:pPr marL="0" lvl="0" indent="0" algn="l" rtl="0">
              <a:lnSpc>
                <a:spcPct val="100000"/>
              </a:lnSpc>
              <a:spcBef>
                <a:spcPts val="0"/>
              </a:spcBef>
              <a:spcAft>
                <a:spcPts val="0"/>
              </a:spcAft>
              <a:buNone/>
            </a:pPr>
            <a:r>
              <a:rPr lang="tr-TR" sz="1400" dirty="0"/>
              <a:t>Here is </a:t>
            </a:r>
            <a:r>
              <a:rPr lang="tr-TR" sz="1400" dirty="0" err="1"/>
              <a:t>the</a:t>
            </a:r>
            <a:r>
              <a:rPr lang="tr-TR" sz="1400" dirty="0"/>
              <a:t> </a:t>
            </a:r>
            <a:r>
              <a:rPr lang="tr-TR" sz="1400" dirty="0" err="1"/>
              <a:t>summary</a:t>
            </a:r>
            <a:r>
              <a:rPr lang="tr-TR" sz="1400" dirty="0"/>
              <a:t> of 12 </a:t>
            </a:r>
            <a:r>
              <a:rPr lang="tr-TR" sz="1400" dirty="0" err="1"/>
              <a:t>principles</a:t>
            </a:r>
            <a:r>
              <a:rPr lang="tr-TR" sz="1400" dirty="0"/>
              <a:t> in </a:t>
            </a:r>
            <a:r>
              <a:rPr lang="tr-TR" sz="1400" dirty="0" err="1"/>
              <a:t>one</a:t>
            </a:r>
            <a:r>
              <a:rPr lang="tr-TR" sz="1400" dirty="0"/>
              <a:t> </a:t>
            </a:r>
            <a:r>
              <a:rPr lang="tr-TR" sz="1400" dirty="0" err="1"/>
              <a:t>slide</a:t>
            </a:r>
            <a:r>
              <a:rPr lang="tr-TR" sz="1400" dirty="0"/>
              <a:t>:</a:t>
            </a:r>
            <a:endParaRPr lang="tr-TR" sz="1400" dirty="0">
              <a:solidFill>
                <a:srgbClr val="000000"/>
              </a:solidFill>
            </a:endParaRPr>
          </a:p>
          <a:p>
            <a:pPr marL="342900" lvl="0" indent="-342900" algn="l" rtl="0">
              <a:lnSpc>
                <a:spcPct val="100000"/>
              </a:lnSpc>
              <a:spcBef>
                <a:spcPts val="0"/>
              </a:spcBef>
              <a:spcAft>
                <a:spcPts val="0"/>
              </a:spcAft>
              <a:buFont typeface="+mj-lt"/>
              <a:buAutoNum type="arabicPeriod"/>
            </a:pPr>
            <a:r>
              <a:rPr lang="en-US" sz="1400" b="0" i="0" u="none" strike="noStrike" cap="none" dirty="0">
                <a:solidFill>
                  <a:schemeClr val="dk1"/>
                </a:solidFill>
                <a:latin typeface="Arial"/>
                <a:cs typeface="Arial"/>
                <a:sym typeface="Arial"/>
              </a:rPr>
              <a:t>Main point is to satisfy the customer with early and continuous delivery of  software.</a:t>
            </a:r>
            <a:endParaRPr lang="tr-TR" sz="1400" b="0" i="0" u="none" strike="noStrike" cap="none" dirty="0">
              <a:solidFill>
                <a:schemeClr val="dk1"/>
              </a:solidFill>
              <a:latin typeface="Arial"/>
              <a:cs typeface="Arial"/>
              <a:sym typeface="Arial"/>
            </a:endParaRPr>
          </a:p>
          <a:p>
            <a:pPr marL="342900" lvl="0" indent="-342900" algn="l" rtl="0">
              <a:lnSpc>
                <a:spcPct val="100000"/>
              </a:lnSpc>
              <a:spcBef>
                <a:spcPts val="0"/>
              </a:spcBef>
              <a:spcAft>
                <a:spcPts val="0"/>
              </a:spcAft>
              <a:buFont typeface="+mj-lt"/>
              <a:buAutoNum type="arabicPeriod"/>
            </a:pPr>
            <a:r>
              <a:rPr lang="en-US" sz="1400" dirty="0"/>
              <a:t>Welcome changing requirements, even late in development.</a:t>
            </a:r>
            <a:endParaRPr lang="tr-TR" sz="1400" dirty="0"/>
          </a:p>
          <a:p>
            <a:pPr marL="342900" lvl="0" indent="-342900" algn="l" rtl="0">
              <a:lnSpc>
                <a:spcPct val="100000"/>
              </a:lnSpc>
              <a:spcBef>
                <a:spcPts val="0"/>
              </a:spcBef>
              <a:spcAft>
                <a:spcPts val="0"/>
              </a:spcAft>
              <a:buFont typeface="+mj-lt"/>
              <a:buAutoNum type="arabicPeriod"/>
            </a:pPr>
            <a:r>
              <a:rPr lang="en-US" sz="1400" dirty="0"/>
              <a:t>Deliver working software frequently, (from a couple of weeks to a couple of months, with a preference to the shorter timescale.)</a:t>
            </a:r>
            <a:endParaRPr lang="tr-TR" sz="1400" dirty="0"/>
          </a:p>
          <a:p>
            <a:pPr marL="342900" lvl="0" indent="-342900" algn="l" rtl="0">
              <a:lnSpc>
                <a:spcPct val="100000"/>
              </a:lnSpc>
              <a:spcBef>
                <a:spcPts val="0"/>
              </a:spcBef>
              <a:spcAft>
                <a:spcPts val="0"/>
              </a:spcAft>
              <a:buFont typeface="+mj-lt"/>
              <a:buAutoNum type="arabicPeriod"/>
            </a:pPr>
            <a:r>
              <a:rPr lang="en-US" sz="1400" dirty="0"/>
              <a:t>Business people and developers must work together in the project.</a:t>
            </a:r>
            <a:endParaRPr lang="tr-TR" sz="1400" dirty="0"/>
          </a:p>
          <a:p>
            <a:pPr marL="342900" lvl="0" indent="-342900" algn="l" rtl="0">
              <a:spcBef>
                <a:spcPts val="0"/>
              </a:spcBef>
              <a:spcAft>
                <a:spcPts val="0"/>
              </a:spcAft>
              <a:buFont typeface="+mj-lt"/>
              <a:buAutoNum type="arabicPeriod"/>
            </a:pPr>
            <a:r>
              <a:rPr lang="en-US" sz="1400" b="0" i="0" u="none" strike="noStrike" cap="none" dirty="0">
                <a:solidFill>
                  <a:schemeClr val="dk1"/>
                </a:solidFill>
                <a:latin typeface="Arial"/>
                <a:cs typeface="Arial"/>
                <a:sym typeface="Arial"/>
              </a:rPr>
              <a:t>Build projects with  motivated individuals. Give support they need, and trust them to get the job done.</a:t>
            </a:r>
          </a:p>
          <a:p>
            <a:pPr marL="342900" lvl="0" indent="-342900" algn="l" rtl="0">
              <a:spcBef>
                <a:spcPts val="0"/>
              </a:spcBef>
              <a:spcAft>
                <a:spcPts val="0"/>
              </a:spcAft>
              <a:buFont typeface="+mj-lt"/>
              <a:buAutoNum type="arabicPeriod"/>
            </a:pPr>
            <a:r>
              <a:rPr lang="en-US" sz="1400" b="0" i="0" u="none" strike="noStrike" cap="none" dirty="0">
                <a:solidFill>
                  <a:schemeClr val="dk1"/>
                </a:solidFill>
                <a:latin typeface="Arial"/>
                <a:cs typeface="Arial"/>
                <a:sym typeface="Arial"/>
              </a:rPr>
              <a:t>The most efficient and effective method of conveying information to and within a development team is face-to-face conversation.</a:t>
            </a:r>
          </a:p>
          <a:p>
            <a:pPr marL="342900" lvl="0" indent="-342900" algn="l" rtl="0">
              <a:spcBef>
                <a:spcPts val="0"/>
              </a:spcBef>
              <a:spcAft>
                <a:spcPts val="0"/>
              </a:spcAft>
              <a:buFont typeface="+mj-lt"/>
              <a:buAutoNum type="arabicPeriod"/>
            </a:pPr>
            <a:r>
              <a:rPr lang="en-US" sz="1400" b="0" i="0" u="none" strike="noStrike" cap="none" dirty="0">
                <a:solidFill>
                  <a:schemeClr val="dk1"/>
                </a:solidFill>
                <a:latin typeface="Arial"/>
                <a:cs typeface="Arial"/>
                <a:sym typeface="Arial"/>
              </a:rPr>
              <a:t>Working software is the primary measure of </a:t>
            </a:r>
            <a:r>
              <a:rPr lang="en-US" sz="1400" b="0" i="0" u="none" strike="noStrike" cap="none" dirty="0" err="1">
                <a:solidFill>
                  <a:schemeClr val="dk1"/>
                </a:solidFill>
                <a:latin typeface="Arial"/>
                <a:cs typeface="Arial"/>
                <a:sym typeface="Arial"/>
              </a:rPr>
              <a:t>progress.“Working</a:t>
            </a:r>
            <a:r>
              <a:rPr lang="en-US" sz="1400" b="0" i="0" u="none" strike="noStrike" cap="none" dirty="0">
                <a:solidFill>
                  <a:schemeClr val="dk1"/>
                </a:solidFill>
                <a:latin typeface="Arial"/>
                <a:cs typeface="Arial"/>
                <a:sym typeface="Arial"/>
              </a:rPr>
              <a:t> software is a tested software that delivers value to the end-user, </a:t>
            </a:r>
            <a:r>
              <a:rPr lang="en-US" sz="1400" dirty="0">
                <a:solidFill>
                  <a:srgbClr val="202124"/>
                </a:solidFill>
                <a:highlight>
                  <a:srgbClr val="FFFFFF"/>
                </a:highlight>
              </a:rPr>
              <a:t>In other words, working software is a software which is fully integrated, tested, and ready to be shipped to customers </a:t>
            </a:r>
            <a:endParaRPr lang="tr-TR" sz="1400" dirty="0">
              <a:solidFill>
                <a:schemeClr val="dk1"/>
              </a:solidFill>
              <a:highlight>
                <a:srgbClr val="FFFFFF"/>
              </a:highlight>
            </a:endParaRPr>
          </a:p>
          <a:p>
            <a:pPr marL="342900" lvl="0" indent="-342900" algn="l" rtl="0">
              <a:spcBef>
                <a:spcPts val="0"/>
              </a:spcBef>
              <a:spcAft>
                <a:spcPts val="0"/>
              </a:spcAft>
              <a:buFont typeface="+mj-lt"/>
              <a:buAutoNum type="arabicPeriod"/>
            </a:pPr>
            <a:r>
              <a:rPr lang="en-US" sz="1400" dirty="0">
                <a:solidFill>
                  <a:schemeClr val="dk1"/>
                </a:solidFill>
              </a:rPr>
              <a:t>Agile processes promote sustainable development. They should be able to maintain a constant pace.</a:t>
            </a:r>
            <a:r>
              <a:rPr lang="tr-TR" sz="1400" dirty="0">
                <a:solidFill>
                  <a:schemeClr val="dk1"/>
                </a:solidFill>
              </a:rPr>
              <a:t> </a:t>
            </a:r>
            <a:r>
              <a:rPr lang="en-US" sz="1400" dirty="0">
                <a:solidFill>
                  <a:schemeClr val="dk1"/>
                </a:solidFill>
              </a:rPr>
              <a:t>I want to discuss that point why do you think a constant pace is important? </a:t>
            </a:r>
          </a:p>
          <a:p>
            <a:pPr marL="342900" lvl="0" indent="-342900" algn="l" rtl="0">
              <a:spcBef>
                <a:spcPts val="0"/>
              </a:spcBef>
              <a:spcAft>
                <a:spcPts val="0"/>
              </a:spcAft>
              <a:buFont typeface="+mj-lt"/>
              <a:buAutoNum type="arabicPeriod"/>
            </a:pPr>
            <a:r>
              <a:rPr lang="en-US" sz="1400" dirty="0">
                <a:solidFill>
                  <a:schemeClr val="dk1"/>
                </a:solidFill>
              </a:rPr>
              <a:t>Continuous attention to technical excellence and good design enhances </a:t>
            </a:r>
            <a:r>
              <a:rPr lang="en-US" sz="1400" dirty="0" err="1">
                <a:solidFill>
                  <a:schemeClr val="dk1"/>
                </a:solidFill>
              </a:rPr>
              <a:t>agility.</a:t>
            </a:r>
            <a:r>
              <a:rPr lang="en-US" sz="1400" dirty="0" err="1">
                <a:solidFill>
                  <a:srgbClr val="202124"/>
                </a:solidFill>
                <a:highlight>
                  <a:srgbClr val="FFFFFF"/>
                </a:highlight>
              </a:rPr>
              <a:t>Goals</a:t>
            </a:r>
            <a:r>
              <a:rPr lang="en-US" sz="1400" dirty="0">
                <a:solidFill>
                  <a:srgbClr val="202124"/>
                </a:solidFill>
                <a:highlight>
                  <a:srgbClr val="FFFFFF"/>
                </a:highlight>
              </a:rPr>
              <a:t> of agility are;</a:t>
            </a:r>
            <a:r>
              <a:rPr lang="tr-TR" sz="1400" dirty="0">
                <a:solidFill>
                  <a:srgbClr val="202124"/>
                </a:solidFill>
                <a:highlight>
                  <a:srgbClr val="FFFFFF"/>
                </a:highlight>
              </a:rPr>
              <a:t>  </a:t>
            </a:r>
            <a:r>
              <a:rPr lang="en-US" sz="1400" dirty="0">
                <a:solidFill>
                  <a:srgbClr val="202124"/>
                </a:solidFill>
                <a:highlight>
                  <a:srgbClr val="FFFFFF"/>
                </a:highlight>
              </a:rPr>
              <a:t>to </a:t>
            </a:r>
            <a:r>
              <a:rPr lang="en-US" sz="1400" b="1" dirty="0">
                <a:solidFill>
                  <a:srgbClr val="202124"/>
                </a:solidFill>
                <a:highlight>
                  <a:srgbClr val="FFFFFF"/>
                </a:highlight>
              </a:rPr>
              <a:t> deliver software of higher quality, </a:t>
            </a:r>
            <a:r>
              <a:rPr lang="en-US" sz="1400" dirty="0">
                <a:solidFill>
                  <a:srgbClr val="202124"/>
                </a:solidFill>
                <a:highlight>
                  <a:srgbClr val="FFFFFF"/>
                </a:highlight>
              </a:rPr>
              <a:t>with a higher acceptance to end-users </a:t>
            </a:r>
            <a:endParaRPr lang="en-US" sz="1400" dirty="0">
              <a:solidFill>
                <a:schemeClr val="dk1"/>
              </a:solidFill>
            </a:endParaRPr>
          </a:p>
          <a:p>
            <a:pPr marL="342900" lvl="0" indent="-342900" algn="l" rtl="0">
              <a:spcBef>
                <a:spcPts val="0"/>
              </a:spcBef>
              <a:spcAft>
                <a:spcPts val="0"/>
              </a:spcAft>
              <a:buFont typeface="+mj-lt"/>
              <a:buAutoNum type="arabicPeriod"/>
            </a:pPr>
            <a:r>
              <a:rPr lang="en-US" sz="1400" dirty="0">
                <a:solidFill>
                  <a:schemeClr val="dk1"/>
                </a:solidFill>
              </a:rPr>
              <a:t>Simplicity--the art of maximizing the amount of work not done--is essential.</a:t>
            </a:r>
            <a:r>
              <a:rPr lang="tr-TR" sz="1400" dirty="0">
                <a:solidFill>
                  <a:schemeClr val="dk1"/>
                </a:solidFill>
              </a:rPr>
              <a:t> </a:t>
            </a:r>
            <a:r>
              <a:rPr lang="en-US" sz="1400" dirty="0">
                <a:solidFill>
                  <a:schemeClr val="dk1"/>
                </a:solidFill>
              </a:rPr>
              <a:t>In my opinion this is the most important principle. They called the simplicity as an art.</a:t>
            </a:r>
            <a:r>
              <a:rPr lang="tr-TR" sz="1400" dirty="0">
                <a:solidFill>
                  <a:schemeClr val="dk1"/>
                </a:solidFill>
              </a:rPr>
              <a:t> </a:t>
            </a:r>
            <a:r>
              <a:rPr lang="en-US" sz="1400" dirty="0">
                <a:solidFill>
                  <a:schemeClr val="dk1"/>
                </a:solidFill>
              </a:rPr>
              <a:t>Lets discuss this one. What do you understand from the art of </a:t>
            </a:r>
            <a:r>
              <a:rPr lang="en-US" sz="1400" dirty="0" err="1">
                <a:solidFill>
                  <a:schemeClr val="dk1"/>
                </a:solidFill>
              </a:rPr>
              <a:t>maximazing</a:t>
            </a:r>
            <a:r>
              <a:rPr lang="en-US" sz="1400" dirty="0">
                <a:solidFill>
                  <a:schemeClr val="dk1"/>
                </a:solidFill>
              </a:rPr>
              <a:t> the amount of work not done?</a:t>
            </a:r>
            <a:r>
              <a:rPr lang="tr-TR" sz="1400" dirty="0">
                <a:solidFill>
                  <a:schemeClr val="dk1"/>
                </a:solidFill>
              </a:rPr>
              <a:t> </a:t>
            </a:r>
            <a:r>
              <a:rPr lang="en-US" sz="1400" dirty="0">
                <a:solidFill>
                  <a:schemeClr val="dk1"/>
                </a:solidFill>
              </a:rPr>
              <a:t>I think this is about entropy. In thermodynamics second law there is a law says minimum energy and </a:t>
            </a:r>
            <a:r>
              <a:rPr lang="en-US" sz="1400" dirty="0" err="1">
                <a:solidFill>
                  <a:schemeClr val="dk1"/>
                </a:solidFill>
              </a:rPr>
              <a:t>maksimum</a:t>
            </a:r>
            <a:r>
              <a:rPr lang="en-US" sz="1400" dirty="0">
                <a:solidFill>
                  <a:schemeClr val="dk1"/>
                </a:solidFill>
              </a:rPr>
              <a:t> work.</a:t>
            </a:r>
            <a:r>
              <a:rPr lang="tr-TR" sz="1400" dirty="0">
                <a:solidFill>
                  <a:schemeClr val="dk1"/>
                </a:solidFill>
              </a:rPr>
              <a:t> </a:t>
            </a:r>
            <a:r>
              <a:rPr lang="en-US" sz="1400" dirty="0">
                <a:solidFill>
                  <a:schemeClr val="dk1"/>
                </a:solidFill>
              </a:rPr>
              <a:t>There is a project and you are making the list of to do’s and there are  100 to do’s. At the end of the projects you will have a 100 </a:t>
            </a:r>
            <a:r>
              <a:rPr lang="en-US" sz="1400" dirty="0" err="1">
                <a:solidFill>
                  <a:schemeClr val="dk1"/>
                </a:solidFill>
              </a:rPr>
              <a:t>dones</a:t>
            </a:r>
            <a:r>
              <a:rPr lang="en-US" sz="1400" dirty="0">
                <a:solidFill>
                  <a:schemeClr val="dk1"/>
                </a:solidFill>
              </a:rPr>
              <a:t>. If you keep work simple and make the same project with 50 </a:t>
            </a:r>
            <a:r>
              <a:rPr lang="en-US" sz="1400" dirty="0" err="1">
                <a:solidFill>
                  <a:schemeClr val="dk1"/>
                </a:solidFill>
              </a:rPr>
              <a:t>dones</a:t>
            </a:r>
            <a:r>
              <a:rPr lang="en-US" sz="1400" dirty="0">
                <a:solidFill>
                  <a:schemeClr val="dk1"/>
                </a:solidFill>
              </a:rPr>
              <a:t> you </a:t>
            </a:r>
            <a:r>
              <a:rPr lang="en-US" sz="1400" dirty="0" err="1">
                <a:solidFill>
                  <a:schemeClr val="dk1"/>
                </a:solidFill>
              </a:rPr>
              <a:t>dont</a:t>
            </a:r>
            <a:r>
              <a:rPr lang="en-US" sz="1400" dirty="0">
                <a:solidFill>
                  <a:schemeClr val="dk1"/>
                </a:solidFill>
              </a:rPr>
              <a:t> have to do other 50 things. So this is </a:t>
            </a:r>
            <a:r>
              <a:rPr lang="en-US" sz="1400" dirty="0" err="1">
                <a:solidFill>
                  <a:schemeClr val="dk1"/>
                </a:solidFill>
              </a:rPr>
              <a:t>maximazing</a:t>
            </a:r>
            <a:r>
              <a:rPr lang="en-US" sz="1400" dirty="0">
                <a:solidFill>
                  <a:schemeClr val="dk1"/>
                </a:solidFill>
              </a:rPr>
              <a:t> the work not-done?</a:t>
            </a:r>
          </a:p>
          <a:p>
            <a:pPr marL="342900" lvl="0" indent="-342900" algn="l" rtl="0">
              <a:spcBef>
                <a:spcPts val="0"/>
              </a:spcBef>
              <a:spcAft>
                <a:spcPts val="0"/>
              </a:spcAft>
              <a:buFont typeface="+mj-lt"/>
              <a:buAutoNum type="arabicPeriod"/>
            </a:pPr>
            <a:r>
              <a:rPr lang="en-US" sz="1400" dirty="0">
                <a:solidFill>
                  <a:schemeClr val="dk1"/>
                </a:solidFill>
              </a:rPr>
              <a:t>Actually the last two principles completes each other.</a:t>
            </a:r>
          </a:p>
          <a:p>
            <a:pPr marL="342900" lvl="0" indent="-342900" algn="l" rtl="0">
              <a:spcBef>
                <a:spcPts val="0"/>
              </a:spcBef>
              <a:spcAft>
                <a:spcPts val="0"/>
              </a:spcAft>
              <a:buFont typeface="+mj-lt"/>
              <a:buAutoNum type="arabicPeriod"/>
            </a:pPr>
            <a:r>
              <a:rPr lang="en-US" sz="1400" dirty="0">
                <a:solidFill>
                  <a:srgbClr val="3A3F50"/>
                </a:solidFill>
              </a:rPr>
              <a:t>The best work comes from self-organizing </a:t>
            </a:r>
            <a:r>
              <a:rPr lang="en-US" sz="1400" dirty="0" err="1">
                <a:solidFill>
                  <a:srgbClr val="3A3F50"/>
                </a:solidFill>
              </a:rPr>
              <a:t>teams.and</a:t>
            </a:r>
            <a:r>
              <a:rPr lang="en-US" sz="1400" dirty="0">
                <a:solidFill>
                  <a:srgbClr val="3A3F50"/>
                </a:solidFill>
              </a:rPr>
              <a:t> the teams </a:t>
            </a:r>
            <a:r>
              <a:rPr lang="en-US" sz="1400" dirty="0">
                <a:solidFill>
                  <a:schemeClr val="dk1"/>
                </a:solidFill>
              </a:rPr>
              <a:t> At regular intervals, the team have to think about how to become more effective, they need to make self criticism and take feedbacks.</a:t>
            </a:r>
            <a:endParaRPr lang="en-US" sz="1400" dirty="0"/>
          </a:p>
          <a:p>
            <a:pPr marL="482600" lvl="0" indent="-342900" algn="l" rtl="0">
              <a:lnSpc>
                <a:spcPct val="100000"/>
              </a:lnSpc>
              <a:spcBef>
                <a:spcPts val="0"/>
              </a:spcBef>
              <a:spcAft>
                <a:spcPts val="0"/>
              </a:spcAft>
              <a:buSzPts val="1400"/>
              <a:buFont typeface="+mj-lt"/>
              <a:buAutoNum type="arabicPeriod"/>
            </a:pPr>
            <a:endParaRPr lang="en-US" sz="1400" dirty="0"/>
          </a:p>
          <a:p>
            <a:pPr marL="0" lvl="0" indent="0" algn="l" rtl="0">
              <a:lnSpc>
                <a:spcPct val="100000"/>
              </a:lnSpc>
              <a:spcBef>
                <a:spcPts val="120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880c0c7e24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880c0c7e24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a:t>Sprint Retrospektifi, </a:t>
            </a:r>
          </a:p>
          <a:p>
            <a:pPr marL="0" lvl="0" indent="0" algn="l" rtl="0">
              <a:lnSpc>
                <a:spcPct val="100000"/>
              </a:lnSpc>
              <a:spcBef>
                <a:spcPts val="0"/>
              </a:spcBef>
              <a:spcAft>
                <a:spcPts val="0"/>
              </a:spcAft>
              <a:buClr>
                <a:schemeClr val="dk1"/>
              </a:buClr>
              <a:buSzPts val="1100"/>
              <a:buFont typeface="Arial"/>
              <a:buNone/>
            </a:pPr>
            <a:r>
              <a:rPr lang="tr-TR" dirty="0"/>
              <a:t>Scrum Takımının kendisini incelemesi ve bir sonraki Sprint sırasında uygulanacak iyileştirmeler için bir plan oluşturması için bir fırsattır.</a:t>
            </a:r>
          </a:p>
          <a:p>
            <a:pPr marL="0" lvl="0" indent="0" algn="l" rtl="0">
              <a:lnSpc>
                <a:spcPct val="100000"/>
              </a:lnSpc>
              <a:spcBef>
                <a:spcPts val="0"/>
              </a:spcBef>
              <a:spcAft>
                <a:spcPts val="0"/>
              </a:spcAft>
              <a:buClr>
                <a:schemeClr val="dk1"/>
              </a:buClr>
              <a:buSzPts val="1100"/>
              <a:buFont typeface="Arial"/>
              <a:buNone/>
            </a:pPr>
            <a:r>
              <a:rPr lang="tr-TR" dirty="0"/>
              <a:t>Sprint Retrospektifi, </a:t>
            </a:r>
          </a:p>
          <a:p>
            <a:pPr marL="0" lvl="0" indent="0" algn="l" rtl="0">
              <a:lnSpc>
                <a:spcPct val="100000"/>
              </a:lnSpc>
              <a:spcBef>
                <a:spcPts val="0"/>
              </a:spcBef>
              <a:spcAft>
                <a:spcPts val="0"/>
              </a:spcAft>
              <a:buClr>
                <a:schemeClr val="dk1"/>
              </a:buClr>
              <a:buSzPts val="1100"/>
              <a:buFont typeface="Arial"/>
              <a:buNone/>
            </a:pPr>
            <a:r>
              <a:rPr lang="tr-TR" dirty="0"/>
              <a:t>Sprint İncelemesinden sonra ve bir sonraki Sprint Planlamasından önce gerçekleşir. </a:t>
            </a:r>
          </a:p>
          <a:p>
            <a:pPr marL="0" lvl="0" indent="0" algn="l" rtl="0">
              <a:lnSpc>
                <a:spcPct val="100000"/>
              </a:lnSpc>
              <a:spcBef>
                <a:spcPts val="0"/>
              </a:spcBef>
              <a:spcAft>
                <a:spcPts val="0"/>
              </a:spcAft>
              <a:buClr>
                <a:schemeClr val="dk1"/>
              </a:buClr>
              <a:buSzPts val="1100"/>
              <a:buFont typeface="Arial"/>
              <a:buNone/>
            </a:pPr>
            <a:r>
              <a:rPr lang="tr-TR" dirty="0"/>
              <a:t>Bu, bir aylık Sprintler için en fazla üç saatlik bir toplantıdır. </a:t>
            </a:r>
          </a:p>
          <a:p>
            <a:pPr marL="0" lvl="0" indent="0" algn="l" rtl="0">
              <a:lnSpc>
                <a:spcPct val="100000"/>
              </a:lnSpc>
              <a:spcBef>
                <a:spcPts val="0"/>
              </a:spcBef>
              <a:spcAft>
                <a:spcPts val="0"/>
              </a:spcAft>
              <a:buClr>
                <a:schemeClr val="dk1"/>
              </a:buClr>
              <a:buSzPts val="1100"/>
              <a:buFont typeface="Arial"/>
              <a:buNone/>
            </a:pPr>
            <a:r>
              <a:rPr lang="tr-TR" dirty="0"/>
              <a:t>Daha kısa Sprintler için etkinlik genellikle daha kısadır. </a:t>
            </a:r>
          </a:p>
          <a:p>
            <a:pPr marL="0" lvl="0" indent="0" algn="l" rtl="0">
              <a:lnSpc>
                <a:spcPct val="100000"/>
              </a:lnSpc>
              <a:spcBef>
                <a:spcPts val="0"/>
              </a:spcBef>
              <a:spcAft>
                <a:spcPts val="0"/>
              </a:spcAft>
              <a:buClr>
                <a:schemeClr val="dk1"/>
              </a:buClr>
              <a:buSzPts val="1100"/>
              <a:buFont typeface="Arial"/>
              <a:buNone/>
            </a:pPr>
            <a:r>
              <a:rPr lang="tr-TR" dirty="0"/>
              <a:t>Scrum Master, etkinliğin gerçekleşmesini ve katılımcıların amacını anlamasını sağlar.</a:t>
            </a:r>
          </a:p>
          <a:p>
            <a:pPr marL="0" lvl="0" indent="0" algn="l" rtl="0">
              <a:lnSpc>
                <a:spcPct val="100000"/>
              </a:lnSpc>
              <a:spcBef>
                <a:spcPts val="0"/>
              </a:spcBef>
              <a:spcAft>
                <a:spcPts val="0"/>
              </a:spcAft>
              <a:buClr>
                <a:schemeClr val="dk1"/>
              </a:buClr>
              <a:buSzPts val="1100"/>
              <a:buFont typeface="Arial"/>
              <a:buNone/>
            </a:pPr>
            <a:r>
              <a:rPr lang="tr-TR" dirty="0"/>
              <a:t>Scrum Master, toplantının olumlu ve üretken olmasını sağlar. </a:t>
            </a:r>
          </a:p>
          <a:p>
            <a:pPr marL="0" lvl="0" indent="0" algn="l" rtl="0">
              <a:lnSpc>
                <a:spcPct val="100000"/>
              </a:lnSpc>
              <a:spcBef>
                <a:spcPts val="0"/>
              </a:spcBef>
              <a:spcAft>
                <a:spcPts val="0"/>
              </a:spcAft>
              <a:buClr>
                <a:schemeClr val="dk1"/>
              </a:buClr>
              <a:buSzPts val="1100"/>
              <a:buFont typeface="Arial"/>
              <a:buNone/>
            </a:pPr>
            <a:r>
              <a:rPr lang="tr-TR" dirty="0"/>
              <a:t>Scrum Master, herkese bunu zaman çerçevesi içinde tutmayı öğretir. </a:t>
            </a:r>
          </a:p>
          <a:p>
            <a:pPr marL="0" lvl="0" indent="0" algn="l" rtl="0">
              <a:lnSpc>
                <a:spcPct val="100000"/>
              </a:lnSpc>
              <a:spcBef>
                <a:spcPts val="0"/>
              </a:spcBef>
              <a:spcAft>
                <a:spcPts val="0"/>
              </a:spcAft>
              <a:buClr>
                <a:schemeClr val="dk1"/>
              </a:buClr>
              <a:buSzPts val="1100"/>
              <a:buFont typeface="Arial"/>
              <a:buNone/>
            </a:pPr>
            <a:r>
              <a:rPr lang="tr-TR" dirty="0"/>
              <a:t>Scrum Master, Scrum süreciyle ilgili sorumluluktan toplantıya akran ekip üyesi olarak katılır.</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err="1"/>
              <a:t>The</a:t>
            </a:r>
            <a:r>
              <a:rPr lang="tr-TR" dirty="0"/>
              <a:t> Sprint </a:t>
            </a:r>
            <a:r>
              <a:rPr lang="tr-TR" dirty="0" err="1"/>
              <a:t>Retrospective</a:t>
            </a:r>
            <a:r>
              <a:rPr lang="tr-TR" dirty="0"/>
              <a:t> is an </a:t>
            </a:r>
            <a:r>
              <a:rPr lang="tr-TR" dirty="0" err="1"/>
              <a:t>opportunity</a:t>
            </a:r>
            <a:r>
              <a:rPr lang="tr-TR" dirty="0"/>
              <a:t> </a:t>
            </a:r>
            <a:r>
              <a:rPr lang="tr-TR" dirty="0" err="1"/>
              <a:t>for</a:t>
            </a:r>
            <a:r>
              <a:rPr lang="tr-TR" dirty="0"/>
              <a:t> </a:t>
            </a:r>
            <a:r>
              <a:rPr lang="tr-TR" dirty="0" err="1"/>
              <a:t>the</a:t>
            </a:r>
            <a:r>
              <a:rPr lang="tr-TR" dirty="0"/>
              <a:t> Scrum Team </a:t>
            </a:r>
          </a:p>
          <a:p>
            <a:pPr marL="0" lvl="0" indent="0" algn="l" rtl="0">
              <a:lnSpc>
                <a:spcPct val="100000"/>
              </a:lnSpc>
              <a:spcBef>
                <a:spcPts val="0"/>
              </a:spcBef>
              <a:spcAft>
                <a:spcPts val="0"/>
              </a:spcAft>
              <a:buClr>
                <a:schemeClr val="dk1"/>
              </a:buClr>
              <a:buSzPts val="1100"/>
              <a:buFont typeface="Arial"/>
              <a:buNone/>
            </a:pPr>
            <a:r>
              <a:rPr lang="tr-TR" dirty="0" err="1"/>
              <a:t>to</a:t>
            </a:r>
            <a:r>
              <a:rPr lang="tr-TR" dirty="0"/>
              <a:t> </a:t>
            </a:r>
            <a:r>
              <a:rPr lang="tr-TR" dirty="0" err="1"/>
              <a:t>inspect</a:t>
            </a:r>
            <a:r>
              <a:rPr lang="tr-TR" dirty="0"/>
              <a:t> </a:t>
            </a:r>
            <a:r>
              <a:rPr lang="tr-TR" dirty="0" err="1"/>
              <a:t>itself</a:t>
            </a:r>
            <a:r>
              <a:rPr lang="tr-TR" dirty="0"/>
              <a:t> </a:t>
            </a:r>
            <a:r>
              <a:rPr lang="tr-TR" dirty="0" err="1"/>
              <a:t>and</a:t>
            </a:r>
            <a:r>
              <a:rPr lang="tr-TR" dirty="0"/>
              <a:t> </a:t>
            </a:r>
            <a:r>
              <a:rPr lang="tr-TR" dirty="0" err="1"/>
              <a:t>create</a:t>
            </a:r>
            <a:r>
              <a:rPr lang="tr-TR" dirty="0"/>
              <a:t> a plan </a:t>
            </a:r>
            <a:r>
              <a:rPr lang="tr-TR" dirty="0" err="1"/>
              <a:t>for</a:t>
            </a:r>
            <a:r>
              <a:rPr lang="tr-TR" dirty="0"/>
              <a:t> </a:t>
            </a:r>
            <a:r>
              <a:rPr lang="tr-TR" dirty="0" err="1"/>
              <a:t>improvements</a:t>
            </a:r>
            <a:r>
              <a:rPr lang="tr-TR" dirty="0"/>
              <a:t> </a:t>
            </a:r>
            <a:r>
              <a:rPr lang="tr-TR" dirty="0" err="1"/>
              <a:t>to</a:t>
            </a:r>
            <a:r>
              <a:rPr lang="tr-TR" dirty="0"/>
              <a:t> be </a:t>
            </a:r>
            <a:r>
              <a:rPr lang="tr-TR" dirty="0" err="1"/>
              <a:t>enacted</a:t>
            </a:r>
            <a:r>
              <a:rPr lang="tr-TR" dirty="0"/>
              <a:t> </a:t>
            </a:r>
            <a:r>
              <a:rPr lang="tr-TR" dirty="0" err="1"/>
              <a:t>during</a:t>
            </a:r>
            <a:r>
              <a:rPr lang="tr-TR" dirty="0"/>
              <a:t> </a:t>
            </a:r>
            <a:r>
              <a:rPr lang="tr-TR" dirty="0" err="1"/>
              <a:t>the</a:t>
            </a:r>
            <a:r>
              <a:rPr lang="tr-TR" dirty="0"/>
              <a:t> </a:t>
            </a:r>
            <a:r>
              <a:rPr lang="tr-TR" dirty="0" err="1"/>
              <a:t>next</a:t>
            </a:r>
            <a:r>
              <a:rPr lang="tr-TR" dirty="0"/>
              <a:t> Sprint.</a:t>
            </a:r>
            <a:endParaRPr dirty="0"/>
          </a:p>
          <a:p>
            <a:pPr marL="0" lvl="0" indent="0" algn="l" rtl="0">
              <a:lnSpc>
                <a:spcPct val="100000"/>
              </a:lnSpc>
              <a:spcBef>
                <a:spcPts val="0"/>
              </a:spcBef>
              <a:spcAft>
                <a:spcPts val="0"/>
              </a:spcAft>
              <a:buClr>
                <a:schemeClr val="dk1"/>
              </a:buClr>
              <a:buSzPts val="1100"/>
              <a:buFont typeface="Arial"/>
              <a:buNone/>
            </a:pPr>
            <a:r>
              <a:rPr lang="tr-TR" dirty="0" err="1"/>
              <a:t>The</a:t>
            </a:r>
            <a:r>
              <a:rPr lang="tr-TR" dirty="0"/>
              <a:t> Sprint </a:t>
            </a:r>
            <a:r>
              <a:rPr lang="tr-TR" dirty="0" err="1"/>
              <a:t>Retrospective</a:t>
            </a:r>
            <a:r>
              <a:rPr lang="tr-TR" dirty="0"/>
              <a:t> </a:t>
            </a:r>
            <a:r>
              <a:rPr lang="tr-TR" dirty="0" err="1"/>
              <a:t>occurs</a:t>
            </a:r>
            <a:r>
              <a:rPr lang="tr-TR" dirty="0"/>
              <a:t> </a:t>
            </a:r>
            <a:r>
              <a:rPr lang="tr-TR" dirty="0" err="1"/>
              <a:t>after</a:t>
            </a:r>
            <a:r>
              <a:rPr lang="tr-TR" dirty="0"/>
              <a:t> </a:t>
            </a:r>
            <a:r>
              <a:rPr lang="tr-TR" dirty="0" err="1"/>
              <a:t>the</a:t>
            </a:r>
            <a:r>
              <a:rPr lang="tr-TR" dirty="0"/>
              <a:t> Sprint </a:t>
            </a:r>
            <a:r>
              <a:rPr lang="tr-TR" dirty="0" err="1"/>
              <a:t>Review</a:t>
            </a:r>
            <a:r>
              <a:rPr lang="tr-TR" dirty="0"/>
              <a:t> </a:t>
            </a:r>
            <a:r>
              <a:rPr lang="tr-TR" dirty="0" err="1"/>
              <a:t>and</a:t>
            </a:r>
            <a:r>
              <a:rPr lang="tr-TR" dirty="0"/>
              <a:t> </a:t>
            </a:r>
            <a:r>
              <a:rPr lang="tr-TR" dirty="0" err="1"/>
              <a:t>prior</a:t>
            </a:r>
            <a:r>
              <a:rPr lang="tr-TR" dirty="0"/>
              <a:t> </a:t>
            </a:r>
            <a:r>
              <a:rPr lang="tr-TR" dirty="0" err="1"/>
              <a:t>to</a:t>
            </a:r>
            <a:r>
              <a:rPr lang="tr-TR" dirty="0"/>
              <a:t> </a:t>
            </a:r>
            <a:r>
              <a:rPr lang="tr-TR" dirty="0" err="1"/>
              <a:t>the</a:t>
            </a:r>
            <a:r>
              <a:rPr lang="tr-TR" dirty="0"/>
              <a:t> </a:t>
            </a:r>
            <a:r>
              <a:rPr lang="tr-TR" dirty="0" err="1"/>
              <a:t>next</a:t>
            </a:r>
            <a:r>
              <a:rPr lang="tr-TR" dirty="0"/>
              <a:t> Sprint Planning.</a:t>
            </a:r>
            <a:endParaRPr dirty="0"/>
          </a:p>
          <a:p>
            <a:pPr marL="0" lvl="0" indent="0" algn="l" rtl="0">
              <a:lnSpc>
                <a:spcPct val="100000"/>
              </a:lnSpc>
              <a:spcBef>
                <a:spcPts val="0"/>
              </a:spcBef>
              <a:spcAft>
                <a:spcPts val="0"/>
              </a:spcAft>
              <a:buClr>
                <a:schemeClr val="dk1"/>
              </a:buClr>
              <a:buSzPts val="1100"/>
              <a:buFont typeface="Arial"/>
              <a:buNone/>
            </a:pPr>
            <a:r>
              <a:rPr lang="tr-TR" dirty="0"/>
              <a:t> </a:t>
            </a:r>
            <a:r>
              <a:rPr lang="tr-TR" dirty="0" err="1"/>
              <a:t>This</a:t>
            </a:r>
            <a:r>
              <a:rPr lang="tr-TR" dirty="0"/>
              <a:t> is at </a:t>
            </a:r>
            <a:r>
              <a:rPr lang="tr-TR" dirty="0" err="1"/>
              <a:t>most</a:t>
            </a:r>
            <a:r>
              <a:rPr lang="tr-TR" dirty="0"/>
              <a:t> a </a:t>
            </a:r>
            <a:r>
              <a:rPr lang="tr-TR" dirty="0" err="1"/>
              <a:t>three-hour</a:t>
            </a:r>
            <a:r>
              <a:rPr lang="tr-TR" dirty="0"/>
              <a:t> </a:t>
            </a:r>
            <a:r>
              <a:rPr lang="tr-TR" dirty="0" err="1"/>
              <a:t>meeting</a:t>
            </a:r>
            <a:r>
              <a:rPr lang="tr-TR" dirty="0"/>
              <a:t> </a:t>
            </a:r>
            <a:r>
              <a:rPr lang="tr-TR" dirty="0" err="1"/>
              <a:t>for</a:t>
            </a:r>
            <a:r>
              <a:rPr lang="tr-TR" dirty="0"/>
              <a:t> </a:t>
            </a:r>
            <a:r>
              <a:rPr lang="tr-TR" dirty="0" err="1"/>
              <a:t>one-month</a:t>
            </a:r>
            <a:r>
              <a:rPr lang="tr-TR" dirty="0"/>
              <a:t> </a:t>
            </a:r>
            <a:r>
              <a:rPr lang="tr-TR" dirty="0" err="1"/>
              <a:t>Sprints</a:t>
            </a:r>
            <a:r>
              <a:rPr lang="tr-TR" dirty="0"/>
              <a:t>. </a:t>
            </a:r>
            <a:r>
              <a:rPr lang="tr-TR" dirty="0" err="1"/>
              <a:t>For</a:t>
            </a:r>
            <a:r>
              <a:rPr lang="tr-TR" dirty="0"/>
              <a:t> </a:t>
            </a:r>
            <a:r>
              <a:rPr lang="tr-TR" dirty="0" err="1"/>
              <a:t>shorter</a:t>
            </a:r>
            <a:r>
              <a:rPr lang="tr-TR" dirty="0"/>
              <a:t> </a:t>
            </a:r>
            <a:r>
              <a:rPr lang="tr-TR" dirty="0" err="1"/>
              <a:t>Sprints</a:t>
            </a:r>
            <a:r>
              <a:rPr lang="tr-TR" dirty="0"/>
              <a:t>, </a:t>
            </a:r>
            <a:r>
              <a:rPr lang="tr-TR" dirty="0" err="1"/>
              <a:t>the</a:t>
            </a:r>
            <a:r>
              <a:rPr lang="tr-TR" dirty="0"/>
              <a:t> </a:t>
            </a:r>
            <a:r>
              <a:rPr lang="tr-TR" dirty="0" err="1"/>
              <a:t>event</a:t>
            </a:r>
            <a:r>
              <a:rPr lang="tr-TR" dirty="0"/>
              <a:t> is </a:t>
            </a:r>
            <a:r>
              <a:rPr lang="tr-TR" dirty="0" err="1"/>
              <a:t>usually</a:t>
            </a:r>
            <a:r>
              <a:rPr lang="tr-TR" dirty="0"/>
              <a:t> </a:t>
            </a:r>
            <a:r>
              <a:rPr lang="tr-TR" dirty="0" err="1"/>
              <a:t>shorter</a:t>
            </a:r>
            <a:r>
              <a:rPr lang="tr-TR" dirty="0"/>
              <a:t>. T</a:t>
            </a:r>
          </a:p>
          <a:p>
            <a:pPr marL="0" lvl="0" indent="0" algn="l" rtl="0">
              <a:lnSpc>
                <a:spcPct val="100000"/>
              </a:lnSpc>
              <a:spcBef>
                <a:spcPts val="0"/>
              </a:spcBef>
              <a:spcAft>
                <a:spcPts val="0"/>
              </a:spcAft>
              <a:buClr>
                <a:schemeClr val="dk1"/>
              </a:buClr>
              <a:buSzPts val="1100"/>
              <a:buFont typeface="Arial"/>
              <a:buNone/>
            </a:pPr>
            <a:r>
              <a:rPr lang="tr-TR" dirty="0"/>
              <a:t>he Scrum Master </a:t>
            </a:r>
            <a:r>
              <a:rPr lang="tr-TR" dirty="0" err="1"/>
              <a:t>ensures</a:t>
            </a:r>
            <a:r>
              <a:rPr lang="tr-TR" dirty="0"/>
              <a:t> </a:t>
            </a:r>
            <a:r>
              <a:rPr lang="tr-TR" dirty="0" err="1"/>
              <a:t>that</a:t>
            </a:r>
            <a:r>
              <a:rPr lang="tr-TR" dirty="0"/>
              <a:t> </a:t>
            </a:r>
            <a:r>
              <a:rPr lang="tr-TR" dirty="0" err="1"/>
              <a:t>the</a:t>
            </a:r>
            <a:r>
              <a:rPr lang="tr-TR" dirty="0"/>
              <a:t> </a:t>
            </a:r>
            <a:r>
              <a:rPr lang="tr-TR" dirty="0" err="1"/>
              <a:t>event</a:t>
            </a:r>
            <a:r>
              <a:rPr lang="tr-TR" dirty="0"/>
              <a:t> </a:t>
            </a:r>
            <a:r>
              <a:rPr lang="tr-TR" dirty="0" err="1"/>
              <a:t>takes</a:t>
            </a:r>
            <a:r>
              <a:rPr lang="tr-TR" dirty="0"/>
              <a:t> </a:t>
            </a:r>
            <a:r>
              <a:rPr lang="tr-TR" dirty="0" err="1"/>
              <a:t>place</a:t>
            </a:r>
            <a:r>
              <a:rPr lang="tr-TR" dirty="0"/>
              <a:t> </a:t>
            </a:r>
            <a:r>
              <a:rPr lang="tr-TR" dirty="0" err="1"/>
              <a:t>and</a:t>
            </a:r>
            <a:r>
              <a:rPr lang="tr-TR" dirty="0"/>
              <a:t> </a:t>
            </a:r>
            <a:r>
              <a:rPr lang="tr-TR" dirty="0" err="1"/>
              <a:t>that</a:t>
            </a:r>
            <a:r>
              <a:rPr lang="tr-TR" dirty="0"/>
              <a:t> </a:t>
            </a:r>
            <a:r>
              <a:rPr lang="tr-TR" dirty="0" err="1"/>
              <a:t>attendants</a:t>
            </a:r>
            <a:r>
              <a:rPr lang="tr-TR" dirty="0"/>
              <a:t> </a:t>
            </a:r>
            <a:r>
              <a:rPr lang="tr-TR" dirty="0" err="1"/>
              <a:t>understand</a:t>
            </a:r>
            <a:r>
              <a:rPr lang="tr-TR" dirty="0"/>
              <a:t> </a:t>
            </a:r>
            <a:r>
              <a:rPr lang="tr-TR" dirty="0" err="1"/>
              <a:t>its</a:t>
            </a:r>
            <a:r>
              <a:rPr lang="tr-TR" dirty="0"/>
              <a:t> </a:t>
            </a:r>
            <a:r>
              <a:rPr lang="tr-TR" dirty="0" err="1"/>
              <a:t>purpose</a:t>
            </a:r>
            <a:r>
              <a:rPr lang="tr-TR" dirty="0"/>
              <a:t>.</a:t>
            </a:r>
            <a:endParaRPr dirty="0"/>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err="1"/>
              <a:t>The</a:t>
            </a:r>
            <a:r>
              <a:rPr lang="tr-TR" dirty="0"/>
              <a:t> Scrum Master </a:t>
            </a:r>
            <a:r>
              <a:rPr lang="tr-TR" dirty="0" err="1"/>
              <a:t>ensures</a:t>
            </a:r>
            <a:r>
              <a:rPr lang="tr-TR" dirty="0"/>
              <a:t> </a:t>
            </a:r>
            <a:r>
              <a:rPr lang="tr-TR" dirty="0" err="1"/>
              <a:t>that</a:t>
            </a:r>
            <a:r>
              <a:rPr lang="tr-TR" dirty="0"/>
              <a:t> </a:t>
            </a:r>
            <a:r>
              <a:rPr lang="tr-TR" dirty="0" err="1"/>
              <a:t>the</a:t>
            </a:r>
            <a:r>
              <a:rPr lang="tr-TR" dirty="0"/>
              <a:t> </a:t>
            </a:r>
            <a:r>
              <a:rPr lang="tr-TR" dirty="0" err="1"/>
              <a:t>meeting</a:t>
            </a:r>
            <a:r>
              <a:rPr lang="tr-TR" dirty="0"/>
              <a:t> is </a:t>
            </a:r>
            <a:r>
              <a:rPr lang="tr-TR" dirty="0" err="1"/>
              <a:t>positive</a:t>
            </a:r>
            <a:r>
              <a:rPr lang="tr-TR" dirty="0"/>
              <a:t> </a:t>
            </a:r>
            <a:r>
              <a:rPr lang="tr-TR" dirty="0" err="1"/>
              <a:t>and</a:t>
            </a:r>
            <a:r>
              <a:rPr lang="tr-TR" dirty="0"/>
              <a:t> </a:t>
            </a:r>
            <a:r>
              <a:rPr lang="tr-TR" dirty="0" err="1"/>
              <a:t>productive</a:t>
            </a:r>
            <a:r>
              <a:rPr lang="tr-TR" dirty="0"/>
              <a:t>. </a:t>
            </a:r>
            <a:endParaRPr dirty="0"/>
          </a:p>
          <a:p>
            <a:pPr marL="0" lvl="0" indent="0" algn="l" rtl="0">
              <a:lnSpc>
                <a:spcPct val="100000"/>
              </a:lnSpc>
              <a:spcBef>
                <a:spcPts val="0"/>
              </a:spcBef>
              <a:spcAft>
                <a:spcPts val="0"/>
              </a:spcAft>
              <a:buClr>
                <a:schemeClr val="dk1"/>
              </a:buClr>
              <a:buSzPts val="1100"/>
              <a:buFont typeface="Arial"/>
              <a:buNone/>
            </a:pPr>
            <a:r>
              <a:rPr lang="tr-TR" dirty="0" err="1"/>
              <a:t>The</a:t>
            </a:r>
            <a:r>
              <a:rPr lang="tr-TR" dirty="0"/>
              <a:t> Scrum Master </a:t>
            </a:r>
            <a:r>
              <a:rPr lang="tr-TR" dirty="0" err="1"/>
              <a:t>teaches</a:t>
            </a:r>
            <a:r>
              <a:rPr lang="tr-TR" dirty="0"/>
              <a:t> </a:t>
            </a:r>
            <a:r>
              <a:rPr lang="tr-TR" dirty="0" err="1"/>
              <a:t>all</a:t>
            </a:r>
            <a:r>
              <a:rPr lang="tr-TR" dirty="0"/>
              <a:t> </a:t>
            </a:r>
            <a:r>
              <a:rPr lang="tr-TR" dirty="0" err="1"/>
              <a:t>to</a:t>
            </a:r>
            <a:r>
              <a:rPr lang="tr-TR" dirty="0"/>
              <a:t> </a:t>
            </a:r>
            <a:r>
              <a:rPr lang="tr-TR" dirty="0" err="1"/>
              <a:t>keep</a:t>
            </a:r>
            <a:r>
              <a:rPr lang="tr-TR" dirty="0"/>
              <a:t> it </a:t>
            </a:r>
            <a:r>
              <a:rPr lang="tr-TR" dirty="0" err="1"/>
              <a:t>within</a:t>
            </a:r>
            <a:r>
              <a:rPr lang="tr-TR" dirty="0"/>
              <a:t> </a:t>
            </a:r>
            <a:r>
              <a:rPr lang="tr-TR" dirty="0" err="1"/>
              <a:t>the</a:t>
            </a:r>
            <a:r>
              <a:rPr lang="tr-TR" dirty="0"/>
              <a:t> time-</a:t>
            </a:r>
            <a:r>
              <a:rPr lang="tr-TR" dirty="0" err="1"/>
              <a:t>box</a:t>
            </a:r>
            <a:r>
              <a:rPr lang="tr-TR" dirty="0"/>
              <a:t>. </a:t>
            </a:r>
          </a:p>
          <a:p>
            <a:pPr marL="0" lvl="0" indent="0" algn="l" rtl="0">
              <a:lnSpc>
                <a:spcPct val="100000"/>
              </a:lnSpc>
              <a:spcBef>
                <a:spcPts val="0"/>
              </a:spcBef>
              <a:spcAft>
                <a:spcPts val="0"/>
              </a:spcAft>
              <a:buClr>
                <a:schemeClr val="dk1"/>
              </a:buClr>
              <a:buSzPts val="1100"/>
              <a:buFont typeface="Arial"/>
              <a:buNone/>
            </a:pPr>
            <a:r>
              <a:rPr lang="tr-TR" dirty="0" err="1"/>
              <a:t>The</a:t>
            </a:r>
            <a:r>
              <a:rPr lang="tr-TR" dirty="0"/>
              <a:t> Scrum Master </a:t>
            </a:r>
            <a:r>
              <a:rPr lang="tr-TR" dirty="0" err="1"/>
              <a:t>participates</a:t>
            </a:r>
            <a:r>
              <a:rPr lang="tr-TR" dirty="0"/>
              <a:t> as a </a:t>
            </a:r>
            <a:r>
              <a:rPr lang="tr-TR" dirty="0" err="1"/>
              <a:t>peer</a:t>
            </a:r>
            <a:r>
              <a:rPr lang="tr-TR" dirty="0"/>
              <a:t> </a:t>
            </a:r>
            <a:r>
              <a:rPr lang="tr-TR" dirty="0" err="1"/>
              <a:t>team</a:t>
            </a:r>
            <a:r>
              <a:rPr lang="tr-TR" dirty="0"/>
              <a:t> </a:t>
            </a:r>
            <a:r>
              <a:rPr lang="tr-TR" dirty="0" err="1"/>
              <a:t>member</a:t>
            </a:r>
            <a:r>
              <a:rPr lang="tr-TR" dirty="0"/>
              <a:t> in </a:t>
            </a:r>
            <a:r>
              <a:rPr lang="tr-TR" dirty="0" err="1"/>
              <a:t>the</a:t>
            </a:r>
            <a:r>
              <a:rPr lang="tr-TR" dirty="0"/>
              <a:t> </a:t>
            </a:r>
            <a:r>
              <a:rPr lang="tr-TR" dirty="0" err="1"/>
              <a:t>meeting</a:t>
            </a:r>
            <a:r>
              <a:rPr lang="tr-TR" dirty="0"/>
              <a:t> </a:t>
            </a:r>
            <a:r>
              <a:rPr lang="tr-TR" dirty="0" err="1"/>
              <a:t>from</a:t>
            </a:r>
            <a:r>
              <a:rPr lang="tr-TR" dirty="0"/>
              <a:t> </a:t>
            </a:r>
            <a:r>
              <a:rPr lang="tr-TR" dirty="0" err="1"/>
              <a:t>the</a:t>
            </a:r>
            <a:r>
              <a:rPr lang="tr-TR" dirty="0"/>
              <a:t> </a:t>
            </a:r>
            <a:r>
              <a:rPr lang="tr-TR" dirty="0" err="1"/>
              <a:t>accountability</a:t>
            </a:r>
            <a:r>
              <a:rPr lang="tr-TR" dirty="0"/>
              <a:t> </a:t>
            </a:r>
            <a:r>
              <a:rPr lang="tr-TR" dirty="0" err="1"/>
              <a:t>over</a:t>
            </a:r>
            <a:r>
              <a:rPr lang="tr-TR" dirty="0"/>
              <a:t> </a:t>
            </a:r>
            <a:r>
              <a:rPr lang="tr-TR" dirty="0" err="1"/>
              <a:t>the</a:t>
            </a:r>
            <a:r>
              <a:rPr lang="tr-TR" dirty="0"/>
              <a:t> Scrum </a:t>
            </a:r>
            <a:r>
              <a:rPr lang="tr-TR" dirty="0" err="1"/>
              <a:t>process</a:t>
            </a:r>
            <a:r>
              <a:rPr lang="tr-TR" dirty="0"/>
              <a:t>.</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a:t>Sprint Retrospektifinin amacı:• İnsanlar, ilişkiler, süreç ve araçlar açısından son </a:t>
            </a:r>
            <a:r>
              <a:rPr lang="tr-TR" dirty="0" err="1"/>
              <a:t>Sprint'in</a:t>
            </a:r>
            <a:r>
              <a:rPr lang="tr-TR" dirty="0"/>
              <a:t> nasıl gittiğini inceleyin;• İyi giden ana maddeleri ve olası iyileştirmeleri belirleyin ve sıralayın; ve,• Scrum Takımının işini yapma biçiminde iyileştirmeleri uygulamak için bir plan </a:t>
            </a:r>
            <a:r>
              <a:rPr lang="tr-TR" dirty="0" err="1"/>
              <a:t>oluşturun.Scrum</a:t>
            </a:r>
            <a:r>
              <a:rPr lang="tr-TR" dirty="0"/>
              <a:t> Master, Scrum Takımını bir sonraki Sprint için daha etkili ve eğlenceli hale getirmek için Scrum süreç çerçevesi içinde geliştirme sürecini ve uygulamalarını iyileştirmeye teşvik </a:t>
            </a:r>
            <a:r>
              <a:rPr lang="tr-TR" dirty="0" err="1"/>
              <a:t>eder.Her</a:t>
            </a:r>
            <a:r>
              <a:rPr lang="tr-TR" dirty="0"/>
              <a:t> Sprint Retrospektifinde, Scrum Takımı, uygunsa ve ürün veya organizasyon standartlarıyla çelişmiyorsa, iş süreçlerini iyileştirerek veya "Bitti" tanımını uyarlayarak ürün kalitesini artırmanın yollarını </a:t>
            </a:r>
            <a:r>
              <a:rPr lang="tr-TR" dirty="0" err="1"/>
              <a:t>planlar.Sprint</a:t>
            </a:r>
            <a:r>
              <a:rPr lang="tr-TR" dirty="0"/>
              <a:t> Retrospektifinin sonunda, Scrum Takımı bir sonraki </a:t>
            </a:r>
            <a:r>
              <a:rPr lang="tr-TR" dirty="0" err="1"/>
              <a:t>Sprint'te</a:t>
            </a:r>
            <a:r>
              <a:rPr lang="tr-TR" dirty="0"/>
              <a:t> uygulayacağı iyileştirmeleri belirlemiş olmalıdır. Bu iyileştirmeleri bir sonraki </a:t>
            </a:r>
            <a:r>
              <a:rPr lang="tr-TR" dirty="0" err="1"/>
              <a:t>Sprint'te</a:t>
            </a:r>
            <a:r>
              <a:rPr lang="tr-TR" dirty="0"/>
              <a:t> uygulamak, Scrum Takımının kendisinin denetimine uyarlamadır. İyileştirmeler herhangi bir zamanda uygulanabilse de, Sprint Retrospektifi, denetim ve uyarlamaya odaklanmak için resmi bir fırsat sağlar.</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b="1" u="sng" dirty="0" err="1">
                <a:solidFill>
                  <a:srgbClr val="FF0000"/>
                </a:solidFill>
              </a:rPr>
              <a:t>The</a:t>
            </a:r>
            <a:r>
              <a:rPr lang="tr-TR" b="1" u="sng" dirty="0">
                <a:solidFill>
                  <a:srgbClr val="FF0000"/>
                </a:solidFill>
              </a:rPr>
              <a:t> </a:t>
            </a:r>
            <a:r>
              <a:rPr lang="tr-TR" b="1" u="sng" dirty="0" err="1">
                <a:solidFill>
                  <a:srgbClr val="FF0000"/>
                </a:solidFill>
              </a:rPr>
              <a:t>purpose</a:t>
            </a:r>
            <a:r>
              <a:rPr lang="tr-TR" b="1" u="sng" dirty="0">
                <a:solidFill>
                  <a:srgbClr val="FF0000"/>
                </a:solidFill>
              </a:rPr>
              <a:t> of </a:t>
            </a:r>
            <a:r>
              <a:rPr lang="tr-TR" b="1" u="sng" dirty="0" err="1">
                <a:solidFill>
                  <a:srgbClr val="FF0000"/>
                </a:solidFill>
              </a:rPr>
              <a:t>the</a:t>
            </a:r>
            <a:r>
              <a:rPr lang="tr-TR" b="1" u="sng" dirty="0">
                <a:solidFill>
                  <a:srgbClr val="FF0000"/>
                </a:solidFill>
              </a:rPr>
              <a:t> Sprint </a:t>
            </a:r>
            <a:r>
              <a:rPr lang="tr-TR" b="1" u="sng" dirty="0" err="1">
                <a:solidFill>
                  <a:srgbClr val="FF0000"/>
                </a:solidFill>
              </a:rPr>
              <a:t>Retrospective</a:t>
            </a:r>
            <a:r>
              <a:rPr lang="tr-TR" b="1" u="sng" dirty="0">
                <a:solidFill>
                  <a:srgbClr val="FF0000"/>
                </a:solidFill>
              </a:rPr>
              <a:t> is </a:t>
            </a:r>
            <a:r>
              <a:rPr lang="tr-TR" b="1" u="sng" dirty="0" err="1">
                <a:solidFill>
                  <a:srgbClr val="FF0000"/>
                </a:solidFill>
              </a:rPr>
              <a:t>to</a:t>
            </a:r>
            <a:r>
              <a:rPr lang="tr-TR" b="1" u="sng" dirty="0">
                <a:solidFill>
                  <a:srgbClr val="FF0000"/>
                </a:solidFill>
              </a:rPr>
              <a:t>:</a:t>
            </a:r>
          </a:p>
          <a:p>
            <a:pPr marL="0" lvl="0" indent="0" algn="l" rtl="0">
              <a:lnSpc>
                <a:spcPct val="100000"/>
              </a:lnSpc>
              <a:spcBef>
                <a:spcPts val="0"/>
              </a:spcBef>
              <a:spcAft>
                <a:spcPts val="0"/>
              </a:spcAft>
              <a:buClr>
                <a:schemeClr val="dk1"/>
              </a:buClr>
              <a:buSzPts val="1100"/>
              <a:buFont typeface="Arial"/>
              <a:buNone/>
            </a:pPr>
            <a:endParaRPr lang="tr-TR" b="1" u="sng" dirty="0">
              <a:solidFill>
                <a:srgbClr val="FF0000"/>
              </a:solidFill>
            </a:endParaRPr>
          </a:p>
          <a:p>
            <a:pPr marL="0" lvl="0" indent="0" algn="l" rtl="0">
              <a:lnSpc>
                <a:spcPct val="100000"/>
              </a:lnSpc>
              <a:spcBef>
                <a:spcPts val="0"/>
              </a:spcBef>
              <a:spcAft>
                <a:spcPts val="0"/>
              </a:spcAft>
              <a:buClr>
                <a:schemeClr val="dk1"/>
              </a:buClr>
              <a:buSzPts val="1100"/>
              <a:buFont typeface="Arial"/>
              <a:buNone/>
            </a:pPr>
            <a:r>
              <a:rPr lang="tr-TR" b="1" dirty="0"/>
              <a:t>• </a:t>
            </a:r>
            <a:r>
              <a:rPr lang="tr-TR" b="1" dirty="0" err="1"/>
              <a:t>Inspect</a:t>
            </a:r>
            <a:r>
              <a:rPr lang="tr-TR" b="1" dirty="0"/>
              <a:t> how </a:t>
            </a:r>
            <a:r>
              <a:rPr lang="tr-TR" b="1" dirty="0" err="1"/>
              <a:t>the</a:t>
            </a:r>
            <a:r>
              <a:rPr lang="tr-TR" b="1" dirty="0"/>
              <a:t> </a:t>
            </a:r>
            <a:r>
              <a:rPr lang="tr-TR" b="1" dirty="0" err="1"/>
              <a:t>last</a:t>
            </a:r>
            <a:r>
              <a:rPr lang="tr-TR" b="1" dirty="0"/>
              <a:t> Sprint </a:t>
            </a:r>
            <a:r>
              <a:rPr lang="tr-TR" b="1" dirty="0" err="1"/>
              <a:t>went</a:t>
            </a:r>
            <a:r>
              <a:rPr lang="tr-TR" b="1" dirty="0"/>
              <a:t> </a:t>
            </a:r>
            <a:r>
              <a:rPr lang="tr-TR" b="1" dirty="0" err="1"/>
              <a:t>with</a:t>
            </a:r>
            <a:r>
              <a:rPr lang="tr-TR" b="1" dirty="0"/>
              <a:t> </a:t>
            </a:r>
            <a:r>
              <a:rPr lang="tr-TR" b="1" dirty="0" err="1"/>
              <a:t>regards</a:t>
            </a:r>
            <a:r>
              <a:rPr lang="tr-TR" b="1" dirty="0"/>
              <a:t> </a:t>
            </a:r>
            <a:r>
              <a:rPr lang="tr-TR" b="1" dirty="0" err="1"/>
              <a:t>to</a:t>
            </a:r>
            <a:r>
              <a:rPr lang="tr-TR" b="1" dirty="0"/>
              <a:t> </a:t>
            </a:r>
            <a:r>
              <a:rPr lang="tr-TR" b="1" dirty="0" err="1"/>
              <a:t>people</a:t>
            </a:r>
            <a:r>
              <a:rPr lang="tr-TR" b="1" dirty="0"/>
              <a:t>, </a:t>
            </a:r>
            <a:r>
              <a:rPr lang="tr-TR" b="1" dirty="0" err="1"/>
              <a:t>relationships</a:t>
            </a:r>
            <a:r>
              <a:rPr lang="tr-TR" b="1" dirty="0"/>
              <a:t>, </a:t>
            </a:r>
            <a:r>
              <a:rPr lang="tr-TR" b="1" dirty="0" err="1"/>
              <a:t>process</a:t>
            </a:r>
            <a:r>
              <a:rPr lang="tr-TR" b="1" dirty="0"/>
              <a:t>, </a:t>
            </a:r>
            <a:r>
              <a:rPr lang="tr-TR" b="1" dirty="0" err="1"/>
              <a:t>and</a:t>
            </a:r>
            <a:r>
              <a:rPr lang="tr-TR" b="1" dirty="0"/>
              <a:t> </a:t>
            </a:r>
            <a:r>
              <a:rPr lang="tr-TR" b="1" dirty="0" err="1"/>
              <a:t>tools</a:t>
            </a:r>
            <a:r>
              <a:rPr lang="tr-TR" b="1" dirty="0"/>
              <a:t>;</a:t>
            </a:r>
          </a:p>
          <a:p>
            <a:pPr marL="0" lvl="0" indent="0" algn="l" rtl="0">
              <a:lnSpc>
                <a:spcPct val="100000"/>
              </a:lnSpc>
              <a:spcBef>
                <a:spcPts val="0"/>
              </a:spcBef>
              <a:spcAft>
                <a:spcPts val="0"/>
              </a:spcAft>
              <a:buClr>
                <a:schemeClr val="dk1"/>
              </a:buClr>
              <a:buSzPts val="1100"/>
              <a:buFont typeface="Arial"/>
              <a:buNone/>
            </a:pPr>
            <a:endParaRPr lang="tr-TR" b="1" dirty="0"/>
          </a:p>
          <a:p>
            <a:pPr marL="0" lvl="0" indent="0" algn="l" rtl="0">
              <a:lnSpc>
                <a:spcPct val="100000"/>
              </a:lnSpc>
              <a:spcBef>
                <a:spcPts val="0"/>
              </a:spcBef>
              <a:spcAft>
                <a:spcPts val="0"/>
              </a:spcAft>
              <a:buClr>
                <a:schemeClr val="dk1"/>
              </a:buClr>
              <a:buSzPts val="1100"/>
              <a:buFont typeface="Arial"/>
              <a:buNone/>
            </a:pPr>
            <a:r>
              <a:rPr lang="tr-TR" b="1" dirty="0"/>
              <a:t>• </a:t>
            </a:r>
            <a:r>
              <a:rPr lang="tr-TR" b="1" dirty="0" err="1"/>
              <a:t>Identify</a:t>
            </a:r>
            <a:r>
              <a:rPr lang="tr-TR" b="1" dirty="0"/>
              <a:t> </a:t>
            </a:r>
            <a:r>
              <a:rPr lang="tr-TR" b="1" dirty="0" err="1"/>
              <a:t>and</a:t>
            </a:r>
            <a:r>
              <a:rPr lang="tr-TR" b="1" dirty="0"/>
              <a:t> </a:t>
            </a:r>
            <a:r>
              <a:rPr lang="tr-TR" b="1" dirty="0" err="1"/>
              <a:t>order</a:t>
            </a:r>
            <a:r>
              <a:rPr lang="tr-TR" b="1" dirty="0"/>
              <a:t> </a:t>
            </a:r>
            <a:r>
              <a:rPr lang="tr-TR" b="1" dirty="0" err="1"/>
              <a:t>the</a:t>
            </a:r>
            <a:r>
              <a:rPr lang="tr-TR" b="1" dirty="0"/>
              <a:t> </a:t>
            </a:r>
            <a:r>
              <a:rPr lang="tr-TR" b="1" dirty="0" err="1"/>
              <a:t>major</a:t>
            </a:r>
            <a:r>
              <a:rPr lang="tr-TR" b="1" dirty="0"/>
              <a:t> </a:t>
            </a:r>
            <a:r>
              <a:rPr lang="tr-TR" b="1" dirty="0" err="1"/>
              <a:t>items</a:t>
            </a:r>
            <a:r>
              <a:rPr lang="tr-TR" b="1" dirty="0"/>
              <a:t> </a:t>
            </a:r>
            <a:r>
              <a:rPr lang="tr-TR" b="1" dirty="0" err="1"/>
              <a:t>that</a:t>
            </a:r>
            <a:r>
              <a:rPr lang="tr-TR" b="1" dirty="0"/>
              <a:t> </a:t>
            </a:r>
            <a:r>
              <a:rPr lang="tr-TR" b="1" dirty="0" err="1"/>
              <a:t>went</a:t>
            </a:r>
            <a:r>
              <a:rPr lang="tr-TR" b="1" dirty="0"/>
              <a:t> </a:t>
            </a:r>
            <a:r>
              <a:rPr lang="tr-TR" b="1" dirty="0" err="1"/>
              <a:t>well</a:t>
            </a:r>
            <a:r>
              <a:rPr lang="tr-TR" b="1" dirty="0"/>
              <a:t> </a:t>
            </a:r>
            <a:r>
              <a:rPr lang="tr-TR" b="1" dirty="0" err="1"/>
              <a:t>and</a:t>
            </a:r>
            <a:r>
              <a:rPr lang="tr-TR" b="1" dirty="0"/>
              <a:t> </a:t>
            </a:r>
            <a:r>
              <a:rPr lang="tr-TR" b="1" dirty="0" err="1"/>
              <a:t>potential</a:t>
            </a:r>
            <a:r>
              <a:rPr lang="tr-TR" b="1" dirty="0"/>
              <a:t> </a:t>
            </a:r>
            <a:r>
              <a:rPr lang="tr-TR" b="1" dirty="0" err="1"/>
              <a:t>improvements</a:t>
            </a:r>
            <a:r>
              <a:rPr lang="tr-TR" b="1" dirty="0"/>
              <a:t>; </a:t>
            </a:r>
            <a:r>
              <a:rPr lang="tr-TR" b="1" dirty="0" err="1"/>
              <a:t>and</a:t>
            </a:r>
            <a:r>
              <a:rPr lang="tr-TR" b="1" dirty="0"/>
              <a:t>,</a:t>
            </a:r>
          </a:p>
          <a:p>
            <a:pPr marL="0" lvl="0" indent="0" algn="l" rtl="0">
              <a:lnSpc>
                <a:spcPct val="100000"/>
              </a:lnSpc>
              <a:spcBef>
                <a:spcPts val="0"/>
              </a:spcBef>
              <a:spcAft>
                <a:spcPts val="0"/>
              </a:spcAft>
              <a:buClr>
                <a:schemeClr val="dk1"/>
              </a:buClr>
              <a:buSzPts val="1100"/>
              <a:buFont typeface="Arial"/>
              <a:buNone/>
            </a:pPr>
            <a:endParaRPr lang="tr-TR" b="1" dirty="0"/>
          </a:p>
          <a:p>
            <a:pPr marL="0" lvl="0" indent="0" algn="l" rtl="0">
              <a:lnSpc>
                <a:spcPct val="100000"/>
              </a:lnSpc>
              <a:spcBef>
                <a:spcPts val="0"/>
              </a:spcBef>
              <a:spcAft>
                <a:spcPts val="0"/>
              </a:spcAft>
              <a:buClr>
                <a:schemeClr val="dk1"/>
              </a:buClr>
              <a:buSzPts val="1100"/>
              <a:buFont typeface="Arial"/>
              <a:buNone/>
            </a:pPr>
            <a:r>
              <a:rPr lang="tr-TR" b="1" dirty="0"/>
              <a:t>• </a:t>
            </a:r>
            <a:r>
              <a:rPr lang="tr-TR" b="1" dirty="0" err="1"/>
              <a:t>Create</a:t>
            </a:r>
            <a:r>
              <a:rPr lang="tr-TR" b="1" dirty="0"/>
              <a:t> a plan </a:t>
            </a:r>
            <a:r>
              <a:rPr lang="tr-TR" b="1" dirty="0" err="1"/>
              <a:t>for</a:t>
            </a:r>
            <a:r>
              <a:rPr lang="tr-TR" b="1" dirty="0"/>
              <a:t> </a:t>
            </a:r>
            <a:r>
              <a:rPr lang="tr-TR" b="1" dirty="0" err="1"/>
              <a:t>implementing</a:t>
            </a:r>
            <a:r>
              <a:rPr lang="tr-TR" b="1" dirty="0"/>
              <a:t> </a:t>
            </a:r>
            <a:r>
              <a:rPr lang="tr-TR" b="1" dirty="0" err="1"/>
              <a:t>improvements</a:t>
            </a:r>
            <a:r>
              <a:rPr lang="tr-TR" b="1" dirty="0"/>
              <a:t> </a:t>
            </a:r>
            <a:r>
              <a:rPr lang="tr-TR" b="1" dirty="0" err="1"/>
              <a:t>to</a:t>
            </a:r>
            <a:r>
              <a:rPr lang="tr-TR" b="1" dirty="0"/>
              <a:t> </a:t>
            </a:r>
            <a:r>
              <a:rPr lang="tr-TR" b="1" dirty="0" err="1"/>
              <a:t>the</a:t>
            </a:r>
            <a:r>
              <a:rPr lang="tr-TR" b="1" dirty="0"/>
              <a:t> </a:t>
            </a:r>
            <a:r>
              <a:rPr lang="tr-TR" b="1" dirty="0" err="1"/>
              <a:t>way</a:t>
            </a:r>
            <a:r>
              <a:rPr lang="tr-TR" b="1" dirty="0"/>
              <a:t> </a:t>
            </a:r>
            <a:r>
              <a:rPr lang="tr-TR" b="1" dirty="0" err="1"/>
              <a:t>the</a:t>
            </a:r>
            <a:r>
              <a:rPr lang="tr-TR" b="1" dirty="0"/>
              <a:t> Scrum Team </a:t>
            </a:r>
            <a:r>
              <a:rPr lang="tr-TR" b="1" dirty="0" err="1"/>
              <a:t>does</a:t>
            </a:r>
            <a:r>
              <a:rPr lang="tr-TR" b="1" dirty="0"/>
              <a:t> </a:t>
            </a:r>
            <a:r>
              <a:rPr lang="tr-TR" b="1" dirty="0" err="1"/>
              <a:t>its</a:t>
            </a:r>
            <a:r>
              <a:rPr lang="tr-TR" b="1" dirty="0"/>
              <a:t> </a:t>
            </a:r>
            <a:r>
              <a:rPr lang="tr-TR" b="1" dirty="0" err="1"/>
              <a:t>work</a:t>
            </a:r>
            <a:r>
              <a:rPr lang="tr-TR" b="1" dirty="0"/>
              <a:t>.</a:t>
            </a:r>
          </a:p>
          <a:p>
            <a:pPr marL="0" lvl="0" indent="0" algn="l" rtl="0">
              <a:lnSpc>
                <a:spcPct val="100000"/>
              </a:lnSpc>
              <a:spcBef>
                <a:spcPts val="0"/>
              </a:spcBef>
              <a:spcAft>
                <a:spcPts val="0"/>
              </a:spcAft>
              <a:buClr>
                <a:schemeClr val="dk1"/>
              </a:buClr>
              <a:buSzPts val="1100"/>
              <a:buFont typeface="Arial"/>
              <a:buNone/>
            </a:pPr>
            <a:endParaRPr lang="tr-TR" b="1" dirty="0"/>
          </a:p>
          <a:p>
            <a:pPr marL="0" lvl="0" indent="0" algn="l" rtl="0">
              <a:lnSpc>
                <a:spcPct val="100000"/>
              </a:lnSpc>
              <a:spcBef>
                <a:spcPts val="0"/>
              </a:spcBef>
              <a:spcAft>
                <a:spcPts val="0"/>
              </a:spcAft>
              <a:buClr>
                <a:schemeClr val="dk1"/>
              </a:buClr>
              <a:buSzPts val="1100"/>
              <a:buFont typeface="Arial"/>
              <a:buNone/>
            </a:pPr>
            <a:r>
              <a:rPr lang="tr-TR" dirty="0" err="1"/>
              <a:t>The</a:t>
            </a:r>
            <a:r>
              <a:rPr lang="tr-TR" dirty="0"/>
              <a:t> Scrum Master </a:t>
            </a:r>
            <a:r>
              <a:rPr lang="tr-TR" dirty="0" err="1"/>
              <a:t>encourages</a:t>
            </a:r>
            <a:r>
              <a:rPr lang="tr-TR" dirty="0"/>
              <a:t> </a:t>
            </a:r>
            <a:r>
              <a:rPr lang="tr-TR" dirty="0" err="1"/>
              <a:t>the</a:t>
            </a:r>
            <a:r>
              <a:rPr lang="tr-TR" dirty="0"/>
              <a:t> Scrum Team </a:t>
            </a:r>
            <a:r>
              <a:rPr lang="tr-TR" dirty="0" err="1"/>
              <a:t>to</a:t>
            </a:r>
            <a:r>
              <a:rPr lang="tr-TR" dirty="0"/>
              <a:t> </a:t>
            </a:r>
            <a:r>
              <a:rPr lang="tr-TR" dirty="0" err="1"/>
              <a:t>improve</a:t>
            </a:r>
            <a:r>
              <a:rPr lang="tr-TR" dirty="0"/>
              <a:t>, </a:t>
            </a:r>
            <a:r>
              <a:rPr lang="tr-TR" dirty="0" err="1"/>
              <a:t>within</a:t>
            </a:r>
            <a:r>
              <a:rPr lang="tr-TR" dirty="0"/>
              <a:t> </a:t>
            </a:r>
            <a:r>
              <a:rPr lang="tr-TR" dirty="0" err="1"/>
              <a:t>the</a:t>
            </a:r>
            <a:r>
              <a:rPr lang="tr-TR" dirty="0"/>
              <a:t> Scrum </a:t>
            </a:r>
            <a:r>
              <a:rPr lang="tr-TR" dirty="0" err="1"/>
              <a:t>process</a:t>
            </a:r>
            <a:r>
              <a:rPr lang="tr-TR" dirty="0"/>
              <a:t> </a:t>
            </a:r>
            <a:r>
              <a:rPr lang="tr-TR" dirty="0" err="1"/>
              <a:t>framework</a:t>
            </a:r>
            <a:r>
              <a:rPr lang="tr-TR" dirty="0"/>
              <a:t>, </a:t>
            </a:r>
            <a:r>
              <a:rPr lang="tr-TR" dirty="0" err="1"/>
              <a:t>its</a:t>
            </a:r>
            <a:r>
              <a:rPr lang="tr-TR" dirty="0"/>
              <a:t> </a:t>
            </a:r>
            <a:r>
              <a:rPr lang="tr-TR" dirty="0" err="1"/>
              <a:t>development</a:t>
            </a:r>
            <a:r>
              <a:rPr lang="tr-TR" dirty="0"/>
              <a:t> </a:t>
            </a:r>
            <a:r>
              <a:rPr lang="tr-TR" dirty="0" err="1"/>
              <a:t>process</a:t>
            </a:r>
            <a:r>
              <a:rPr lang="tr-TR" dirty="0"/>
              <a:t> </a:t>
            </a:r>
            <a:r>
              <a:rPr lang="tr-TR" dirty="0" err="1"/>
              <a:t>and</a:t>
            </a:r>
            <a:r>
              <a:rPr lang="tr-TR" dirty="0"/>
              <a:t> </a:t>
            </a:r>
            <a:r>
              <a:rPr lang="tr-TR" dirty="0" err="1"/>
              <a:t>practices</a:t>
            </a:r>
            <a:r>
              <a:rPr lang="tr-TR" dirty="0"/>
              <a:t> </a:t>
            </a:r>
            <a:r>
              <a:rPr lang="tr-TR" dirty="0" err="1"/>
              <a:t>to</a:t>
            </a:r>
            <a:r>
              <a:rPr lang="tr-TR" dirty="0"/>
              <a:t> </a:t>
            </a:r>
            <a:r>
              <a:rPr lang="tr-TR" dirty="0" err="1"/>
              <a:t>make</a:t>
            </a:r>
            <a:r>
              <a:rPr lang="tr-TR" dirty="0"/>
              <a:t> it </a:t>
            </a:r>
            <a:r>
              <a:rPr lang="tr-TR" dirty="0" err="1"/>
              <a:t>more</a:t>
            </a:r>
            <a:r>
              <a:rPr lang="tr-TR" dirty="0"/>
              <a:t> </a:t>
            </a:r>
            <a:r>
              <a:rPr lang="tr-TR" dirty="0" err="1"/>
              <a:t>effective</a:t>
            </a:r>
            <a:r>
              <a:rPr lang="tr-TR" dirty="0"/>
              <a:t> </a:t>
            </a:r>
            <a:r>
              <a:rPr lang="tr-TR" dirty="0" err="1"/>
              <a:t>and</a:t>
            </a:r>
            <a:r>
              <a:rPr lang="tr-TR" dirty="0"/>
              <a:t> </a:t>
            </a:r>
            <a:r>
              <a:rPr lang="tr-TR" dirty="0" err="1"/>
              <a:t>enjoyable</a:t>
            </a:r>
            <a:r>
              <a:rPr lang="tr-TR" dirty="0"/>
              <a:t> </a:t>
            </a:r>
            <a:r>
              <a:rPr lang="tr-TR" dirty="0" err="1"/>
              <a:t>for</a:t>
            </a:r>
            <a:r>
              <a:rPr lang="tr-TR" dirty="0"/>
              <a:t> </a:t>
            </a:r>
            <a:r>
              <a:rPr lang="tr-TR" dirty="0" err="1"/>
              <a:t>the</a:t>
            </a:r>
            <a:r>
              <a:rPr lang="tr-TR" dirty="0"/>
              <a:t> </a:t>
            </a:r>
            <a:r>
              <a:rPr lang="tr-TR" dirty="0" err="1"/>
              <a:t>next</a:t>
            </a:r>
            <a:r>
              <a:rPr lang="tr-TR" dirty="0"/>
              <a:t> Sprint. </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r>
              <a:rPr lang="tr-TR" dirty="0" err="1"/>
              <a:t>During</a:t>
            </a:r>
            <a:r>
              <a:rPr lang="tr-TR" dirty="0"/>
              <a:t> </a:t>
            </a:r>
            <a:r>
              <a:rPr lang="tr-TR" dirty="0" err="1"/>
              <a:t>each</a:t>
            </a:r>
            <a:r>
              <a:rPr lang="tr-TR" dirty="0"/>
              <a:t> Sprint </a:t>
            </a:r>
            <a:r>
              <a:rPr lang="tr-TR" dirty="0" err="1"/>
              <a:t>Retrospective</a:t>
            </a:r>
            <a:r>
              <a:rPr lang="tr-TR" dirty="0"/>
              <a:t>, </a:t>
            </a:r>
            <a:r>
              <a:rPr lang="tr-TR" dirty="0" err="1"/>
              <a:t>the</a:t>
            </a:r>
            <a:r>
              <a:rPr lang="tr-TR" dirty="0"/>
              <a:t> Scrum Team </a:t>
            </a:r>
            <a:r>
              <a:rPr lang="tr-TR" dirty="0" err="1"/>
              <a:t>plans</a:t>
            </a:r>
            <a:r>
              <a:rPr lang="tr-TR" dirty="0"/>
              <a:t> </a:t>
            </a:r>
            <a:r>
              <a:rPr lang="tr-TR" dirty="0" err="1"/>
              <a:t>ways</a:t>
            </a:r>
            <a:r>
              <a:rPr lang="tr-TR" dirty="0"/>
              <a:t> </a:t>
            </a:r>
            <a:r>
              <a:rPr lang="tr-TR" dirty="0" err="1"/>
              <a:t>to</a:t>
            </a:r>
            <a:r>
              <a:rPr lang="tr-TR" dirty="0"/>
              <a:t> </a:t>
            </a:r>
            <a:r>
              <a:rPr lang="tr-TR" dirty="0" err="1"/>
              <a:t>increase</a:t>
            </a:r>
            <a:r>
              <a:rPr lang="tr-TR" dirty="0"/>
              <a:t> </a:t>
            </a:r>
            <a:r>
              <a:rPr lang="tr-TR" dirty="0" err="1"/>
              <a:t>product</a:t>
            </a:r>
            <a:r>
              <a:rPr lang="tr-TR" dirty="0"/>
              <a:t> </a:t>
            </a:r>
            <a:r>
              <a:rPr lang="tr-TR" dirty="0" err="1"/>
              <a:t>quality</a:t>
            </a:r>
            <a:r>
              <a:rPr lang="tr-TR" dirty="0"/>
              <a:t> </a:t>
            </a:r>
            <a:r>
              <a:rPr lang="tr-TR" dirty="0" err="1"/>
              <a:t>by</a:t>
            </a:r>
            <a:r>
              <a:rPr lang="tr-TR" dirty="0"/>
              <a:t> </a:t>
            </a:r>
            <a:r>
              <a:rPr lang="tr-TR" dirty="0" err="1"/>
              <a:t>improving</a:t>
            </a:r>
            <a:r>
              <a:rPr lang="tr-TR" dirty="0"/>
              <a:t> </a:t>
            </a:r>
            <a:r>
              <a:rPr lang="tr-TR" dirty="0" err="1"/>
              <a:t>work</a:t>
            </a:r>
            <a:r>
              <a:rPr lang="tr-TR" dirty="0"/>
              <a:t> </a:t>
            </a:r>
            <a:r>
              <a:rPr lang="tr-TR" dirty="0" err="1"/>
              <a:t>processes</a:t>
            </a:r>
            <a:r>
              <a:rPr lang="tr-TR" dirty="0"/>
              <a:t> </a:t>
            </a:r>
            <a:r>
              <a:rPr lang="tr-TR" dirty="0" err="1"/>
              <a:t>or</a:t>
            </a:r>
            <a:r>
              <a:rPr lang="tr-TR" dirty="0"/>
              <a:t> </a:t>
            </a:r>
            <a:r>
              <a:rPr lang="tr-TR" dirty="0" err="1"/>
              <a:t>adapting</a:t>
            </a:r>
            <a:r>
              <a:rPr lang="tr-TR" dirty="0"/>
              <a:t> </a:t>
            </a:r>
            <a:r>
              <a:rPr lang="tr-TR" dirty="0" err="1"/>
              <a:t>the</a:t>
            </a:r>
            <a:r>
              <a:rPr lang="tr-TR" dirty="0"/>
              <a:t> </a:t>
            </a:r>
            <a:r>
              <a:rPr lang="tr-TR" dirty="0" err="1"/>
              <a:t>definition</a:t>
            </a:r>
            <a:r>
              <a:rPr lang="tr-TR" dirty="0"/>
              <a:t> of “Done”, </a:t>
            </a:r>
            <a:r>
              <a:rPr lang="tr-TR" dirty="0" err="1"/>
              <a:t>if</a:t>
            </a:r>
            <a:r>
              <a:rPr lang="tr-TR" dirty="0"/>
              <a:t> </a:t>
            </a:r>
            <a:r>
              <a:rPr lang="tr-TR" dirty="0" err="1"/>
              <a:t>appropriate</a:t>
            </a:r>
            <a:r>
              <a:rPr lang="tr-TR" dirty="0"/>
              <a:t> </a:t>
            </a:r>
            <a:r>
              <a:rPr lang="tr-TR" dirty="0" err="1"/>
              <a:t>and</a:t>
            </a:r>
            <a:r>
              <a:rPr lang="tr-TR" dirty="0"/>
              <a:t> not in </a:t>
            </a:r>
            <a:r>
              <a:rPr lang="tr-TR" dirty="0" err="1"/>
              <a:t>conflict</a:t>
            </a:r>
            <a:r>
              <a:rPr lang="tr-TR" dirty="0"/>
              <a:t> </a:t>
            </a:r>
            <a:r>
              <a:rPr lang="tr-TR" dirty="0" err="1"/>
              <a:t>with</a:t>
            </a:r>
            <a:r>
              <a:rPr lang="tr-TR" dirty="0"/>
              <a:t> </a:t>
            </a:r>
            <a:r>
              <a:rPr lang="tr-TR" dirty="0" err="1"/>
              <a:t>product</a:t>
            </a:r>
            <a:r>
              <a:rPr lang="tr-TR" dirty="0"/>
              <a:t> </a:t>
            </a:r>
            <a:r>
              <a:rPr lang="tr-TR" dirty="0" err="1"/>
              <a:t>or</a:t>
            </a:r>
            <a:r>
              <a:rPr lang="tr-TR" dirty="0"/>
              <a:t> </a:t>
            </a:r>
            <a:r>
              <a:rPr lang="tr-TR" dirty="0" err="1"/>
              <a:t>organizational</a:t>
            </a:r>
            <a:r>
              <a:rPr lang="tr-TR" dirty="0"/>
              <a:t> </a:t>
            </a:r>
            <a:r>
              <a:rPr lang="tr-TR" dirty="0" err="1"/>
              <a:t>standards</a:t>
            </a:r>
            <a:r>
              <a:rPr lang="tr-TR" dirty="0"/>
              <a:t>.</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None/>
            </a:pPr>
            <a:r>
              <a:rPr lang="tr-TR" b="1" dirty="0" err="1"/>
              <a:t>By</a:t>
            </a:r>
            <a:r>
              <a:rPr lang="tr-TR" b="1" dirty="0"/>
              <a:t> </a:t>
            </a:r>
            <a:r>
              <a:rPr lang="tr-TR" b="1" dirty="0" err="1"/>
              <a:t>the</a:t>
            </a:r>
            <a:r>
              <a:rPr lang="tr-TR" b="1" dirty="0"/>
              <a:t> </a:t>
            </a:r>
            <a:r>
              <a:rPr lang="tr-TR" b="1" dirty="0" err="1"/>
              <a:t>end</a:t>
            </a:r>
            <a:r>
              <a:rPr lang="tr-TR" b="1" dirty="0"/>
              <a:t> of </a:t>
            </a:r>
            <a:r>
              <a:rPr lang="tr-TR" b="1" dirty="0" err="1"/>
              <a:t>the</a:t>
            </a:r>
            <a:r>
              <a:rPr lang="tr-TR" b="1" dirty="0"/>
              <a:t> Sprint </a:t>
            </a:r>
            <a:r>
              <a:rPr lang="tr-TR" b="1" dirty="0" err="1"/>
              <a:t>Retrospective</a:t>
            </a:r>
            <a:r>
              <a:rPr lang="tr-TR" b="1" dirty="0"/>
              <a:t>, </a:t>
            </a:r>
            <a:r>
              <a:rPr lang="tr-TR" b="1" dirty="0" err="1"/>
              <a:t>the</a:t>
            </a:r>
            <a:r>
              <a:rPr lang="tr-TR" b="1" dirty="0"/>
              <a:t> Scrum Team </a:t>
            </a:r>
            <a:r>
              <a:rPr lang="tr-TR" b="1" dirty="0" err="1"/>
              <a:t>should</a:t>
            </a:r>
            <a:r>
              <a:rPr lang="tr-TR" b="1" dirty="0"/>
              <a:t> </a:t>
            </a:r>
            <a:r>
              <a:rPr lang="tr-TR" b="1" dirty="0" err="1"/>
              <a:t>have</a:t>
            </a:r>
            <a:r>
              <a:rPr lang="tr-TR" b="1" dirty="0"/>
              <a:t> </a:t>
            </a:r>
            <a:r>
              <a:rPr lang="tr-TR" b="1" dirty="0" err="1"/>
              <a:t>identified</a:t>
            </a:r>
            <a:r>
              <a:rPr lang="tr-TR" b="1" dirty="0"/>
              <a:t> </a:t>
            </a:r>
            <a:r>
              <a:rPr lang="tr-TR" b="1" dirty="0" err="1"/>
              <a:t>improvements</a:t>
            </a:r>
            <a:r>
              <a:rPr lang="tr-TR" b="1" dirty="0"/>
              <a:t> </a:t>
            </a:r>
            <a:r>
              <a:rPr lang="tr-TR" b="1" dirty="0" err="1"/>
              <a:t>that</a:t>
            </a:r>
            <a:r>
              <a:rPr lang="tr-TR" b="1" dirty="0"/>
              <a:t> it </a:t>
            </a:r>
            <a:r>
              <a:rPr lang="tr-TR" b="1" dirty="0" err="1"/>
              <a:t>will</a:t>
            </a:r>
            <a:r>
              <a:rPr lang="tr-TR" b="1" dirty="0"/>
              <a:t> </a:t>
            </a:r>
            <a:r>
              <a:rPr lang="tr-TR" b="1" dirty="0" err="1"/>
              <a:t>implement</a:t>
            </a:r>
            <a:r>
              <a:rPr lang="tr-TR" b="1" dirty="0"/>
              <a:t> in </a:t>
            </a:r>
            <a:r>
              <a:rPr lang="tr-TR" b="1" dirty="0" err="1"/>
              <a:t>the</a:t>
            </a:r>
            <a:r>
              <a:rPr lang="tr-TR" b="1" dirty="0"/>
              <a:t> </a:t>
            </a:r>
            <a:r>
              <a:rPr lang="tr-TR" b="1" dirty="0" err="1"/>
              <a:t>next</a:t>
            </a:r>
            <a:r>
              <a:rPr lang="tr-TR" b="1" dirty="0"/>
              <a:t> Sprint.</a:t>
            </a:r>
          </a:p>
          <a:p>
            <a:pPr marL="0" lvl="0" indent="0" algn="l" rtl="0">
              <a:lnSpc>
                <a:spcPct val="100000"/>
              </a:lnSpc>
              <a:spcBef>
                <a:spcPts val="0"/>
              </a:spcBef>
              <a:spcAft>
                <a:spcPts val="0"/>
              </a:spcAft>
              <a:buNone/>
            </a:pPr>
            <a:endParaRPr lang="tr-TR" b="1" dirty="0"/>
          </a:p>
          <a:p>
            <a:pPr marL="0" lvl="0" indent="0" algn="l" rtl="0">
              <a:lnSpc>
                <a:spcPct val="100000"/>
              </a:lnSpc>
              <a:spcBef>
                <a:spcPts val="0"/>
              </a:spcBef>
              <a:spcAft>
                <a:spcPts val="0"/>
              </a:spcAft>
              <a:buNone/>
            </a:pPr>
            <a:r>
              <a:rPr lang="tr-TR" b="1" dirty="0"/>
              <a:t> </a:t>
            </a:r>
            <a:r>
              <a:rPr lang="tr-TR" dirty="0" err="1"/>
              <a:t>Implementing</a:t>
            </a:r>
            <a:r>
              <a:rPr lang="tr-TR" dirty="0"/>
              <a:t> </a:t>
            </a:r>
            <a:r>
              <a:rPr lang="tr-TR" dirty="0" err="1"/>
              <a:t>these</a:t>
            </a:r>
            <a:r>
              <a:rPr lang="tr-TR" dirty="0"/>
              <a:t> </a:t>
            </a:r>
            <a:r>
              <a:rPr lang="tr-TR" dirty="0" err="1"/>
              <a:t>improvements</a:t>
            </a:r>
            <a:r>
              <a:rPr lang="tr-TR" dirty="0"/>
              <a:t> in </a:t>
            </a:r>
            <a:r>
              <a:rPr lang="tr-TR" dirty="0" err="1"/>
              <a:t>the</a:t>
            </a:r>
            <a:r>
              <a:rPr lang="tr-TR" dirty="0"/>
              <a:t> </a:t>
            </a:r>
            <a:r>
              <a:rPr lang="tr-TR" dirty="0" err="1"/>
              <a:t>next</a:t>
            </a:r>
            <a:r>
              <a:rPr lang="tr-TR" dirty="0"/>
              <a:t> Sprint is </a:t>
            </a:r>
            <a:r>
              <a:rPr lang="tr-TR" dirty="0" err="1"/>
              <a:t>the</a:t>
            </a:r>
            <a:r>
              <a:rPr lang="tr-TR" dirty="0"/>
              <a:t> </a:t>
            </a:r>
            <a:r>
              <a:rPr lang="tr-TR" dirty="0" err="1"/>
              <a:t>adaptation</a:t>
            </a:r>
            <a:r>
              <a:rPr lang="tr-TR" dirty="0"/>
              <a:t> </a:t>
            </a:r>
            <a:r>
              <a:rPr lang="tr-TR" dirty="0" err="1"/>
              <a:t>to</a:t>
            </a:r>
            <a:r>
              <a:rPr lang="tr-TR" dirty="0"/>
              <a:t> </a:t>
            </a:r>
            <a:r>
              <a:rPr lang="tr-TR" dirty="0" err="1"/>
              <a:t>the</a:t>
            </a:r>
            <a:r>
              <a:rPr lang="tr-TR" dirty="0"/>
              <a:t> </a:t>
            </a:r>
            <a:r>
              <a:rPr lang="tr-TR" dirty="0" err="1"/>
              <a:t>inspection</a:t>
            </a:r>
            <a:r>
              <a:rPr lang="tr-TR" dirty="0"/>
              <a:t> of </a:t>
            </a:r>
            <a:r>
              <a:rPr lang="tr-TR" dirty="0" err="1"/>
              <a:t>the</a:t>
            </a:r>
            <a:r>
              <a:rPr lang="tr-TR" dirty="0"/>
              <a:t> Scrum Team </a:t>
            </a:r>
            <a:r>
              <a:rPr lang="tr-TR" dirty="0" err="1"/>
              <a:t>itself</a:t>
            </a:r>
            <a:r>
              <a:rPr lang="tr-TR" dirty="0"/>
              <a:t>. </a:t>
            </a:r>
            <a:r>
              <a:rPr lang="tr-TR" dirty="0" err="1"/>
              <a:t>Although</a:t>
            </a:r>
            <a:r>
              <a:rPr lang="tr-TR" dirty="0"/>
              <a:t> </a:t>
            </a:r>
            <a:r>
              <a:rPr lang="tr-TR" dirty="0" err="1"/>
              <a:t>improvements</a:t>
            </a:r>
            <a:r>
              <a:rPr lang="tr-TR" dirty="0"/>
              <a:t> </a:t>
            </a:r>
            <a:r>
              <a:rPr lang="tr-TR" dirty="0" err="1"/>
              <a:t>may</a:t>
            </a:r>
            <a:r>
              <a:rPr lang="tr-TR" dirty="0"/>
              <a:t> be </a:t>
            </a:r>
            <a:r>
              <a:rPr lang="tr-TR" dirty="0" err="1"/>
              <a:t>implemented</a:t>
            </a:r>
            <a:r>
              <a:rPr lang="tr-TR" dirty="0"/>
              <a:t> at </a:t>
            </a:r>
            <a:r>
              <a:rPr lang="tr-TR" dirty="0" err="1"/>
              <a:t>any</a:t>
            </a:r>
            <a:r>
              <a:rPr lang="tr-TR" dirty="0"/>
              <a:t> time, </a:t>
            </a:r>
            <a:r>
              <a:rPr lang="tr-TR" dirty="0" err="1"/>
              <a:t>the</a:t>
            </a:r>
            <a:r>
              <a:rPr lang="tr-TR" dirty="0"/>
              <a:t> Sprint </a:t>
            </a:r>
            <a:r>
              <a:rPr lang="tr-TR" dirty="0" err="1"/>
              <a:t>Retrospective</a:t>
            </a:r>
            <a:r>
              <a:rPr lang="tr-TR" dirty="0"/>
              <a:t> </a:t>
            </a:r>
            <a:r>
              <a:rPr lang="tr-TR" dirty="0" err="1"/>
              <a:t>provides</a:t>
            </a:r>
            <a:r>
              <a:rPr lang="tr-TR" dirty="0"/>
              <a:t> </a:t>
            </a:r>
            <a:r>
              <a:rPr lang="tr-TR" b="1" dirty="0"/>
              <a:t>a formal </a:t>
            </a:r>
            <a:r>
              <a:rPr lang="tr-TR" b="1" dirty="0" err="1"/>
              <a:t>opportunity</a:t>
            </a:r>
            <a:r>
              <a:rPr lang="tr-TR" b="1" dirty="0"/>
              <a:t> </a:t>
            </a:r>
            <a:r>
              <a:rPr lang="tr-TR" b="1" dirty="0" err="1"/>
              <a:t>to</a:t>
            </a:r>
            <a:r>
              <a:rPr lang="tr-TR" b="1" dirty="0"/>
              <a:t> </a:t>
            </a:r>
            <a:r>
              <a:rPr lang="tr-TR" b="1" dirty="0" err="1"/>
              <a:t>focus</a:t>
            </a:r>
            <a:r>
              <a:rPr lang="tr-TR" b="1" dirty="0"/>
              <a:t> on </a:t>
            </a:r>
            <a:r>
              <a:rPr lang="tr-TR" b="1" dirty="0" err="1"/>
              <a:t>inspection</a:t>
            </a:r>
            <a:r>
              <a:rPr lang="tr-TR" b="1" dirty="0"/>
              <a:t> </a:t>
            </a:r>
            <a:r>
              <a:rPr lang="tr-TR" b="1" dirty="0" err="1"/>
              <a:t>and</a:t>
            </a:r>
            <a:r>
              <a:rPr lang="tr-TR" b="1" dirty="0"/>
              <a:t> </a:t>
            </a:r>
            <a:r>
              <a:rPr lang="tr-TR" b="1" dirty="0" err="1"/>
              <a:t>adaptation</a:t>
            </a:r>
            <a:r>
              <a:rPr lang="tr-TR" b="1" dirty="0"/>
              <a:t>.</a:t>
            </a:r>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Clr>
                <a:schemeClr val="dk1"/>
              </a:buClr>
              <a:buSzPts val="1100"/>
              <a:buFont typeface="Arial"/>
              <a:buNone/>
            </a:pPr>
            <a:endParaRPr lang="tr-TR" dirty="0"/>
          </a:p>
          <a:p>
            <a:pPr marL="0" lvl="0" indent="0" algn="l" rtl="0">
              <a:lnSpc>
                <a:spcPct val="100000"/>
              </a:lnSpc>
              <a:spcBef>
                <a:spcPts val="0"/>
              </a:spcBef>
              <a:spcAft>
                <a:spcPts val="0"/>
              </a:spcAft>
              <a:buNone/>
            </a:pPr>
            <a:endParaRPr lang="en-US" b="1"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880c0c7e24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880c0c7e24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r>
              <a:rPr lang="tr-TR" dirty="0" err="1"/>
              <a:t>This</a:t>
            </a:r>
            <a:r>
              <a:rPr lang="tr-TR" dirty="0"/>
              <a:t> is a </a:t>
            </a:r>
            <a:r>
              <a:rPr lang="tr-TR" dirty="0" err="1"/>
              <a:t>Pear</a:t>
            </a:r>
            <a:r>
              <a:rPr lang="tr-TR" dirty="0"/>
              <a:t> </a:t>
            </a:r>
            <a:r>
              <a:rPr lang="tr-TR" dirty="0" err="1"/>
              <a:t>Deck</a:t>
            </a:r>
            <a:r>
              <a:rPr lang="tr-TR" dirty="0"/>
              <a:t> </a:t>
            </a:r>
            <a:r>
              <a:rPr lang="tr-TR" dirty="0" err="1"/>
              <a:t>Multiple</a:t>
            </a:r>
            <a:r>
              <a:rPr lang="tr-TR" dirty="0"/>
              <a:t> </a:t>
            </a:r>
            <a:r>
              <a:rPr lang="tr-TR" dirty="0" err="1"/>
              <a:t>Choice</a:t>
            </a:r>
            <a:r>
              <a:rPr lang="tr-TR" dirty="0"/>
              <a:t> </a:t>
            </a:r>
            <a:r>
              <a:rPr lang="tr-TR" dirty="0" err="1"/>
              <a:t>Slide</a:t>
            </a:r>
            <a:r>
              <a:rPr lang="tr-TR" dirty="0"/>
              <a:t>. </a:t>
            </a:r>
            <a:r>
              <a:rPr lang="tr-TR" dirty="0" err="1"/>
              <a:t>Your</a:t>
            </a:r>
            <a:r>
              <a:rPr lang="tr-TR" dirty="0"/>
              <a:t> </a:t>
            </a:r>
            <a:r>
              <a:rPr lang="tr-TR" dirty="0" err="1"/>
              <a:t>current</a:t>
            </a:r>
            <a:r>
              <a:rPr lang="tr-TR" dirty="0"/>
              <a:t> </a:t>
            </a:r>
            <a:r>
              <a:rPr lang="tr-TR" dirty="0" err="1"/>
              <a:t>options</a:t>
            </a:r>
            <a:r>
              <a:rPr lang="tr-TR" dirty="0"/>
              <a:t> </a:t>
            </a:r>
            <a:r>
              <a:rPr lang="tr-TR" dirty="0" err="1"/>
              <a:t>are</a:t>
            </a:r>
            <a:r>
              <a:rPr lang="tr-TR" dirty="0"/>
              <a:t>: A: </a:t>
            </a:r>
            <a:r>
              <a:rPr lang="tr-TR" dirty="0" err="1"/>
              <a:t>The</a:t>
            </a:r>
            <a:r>
              <a:rPr lang="tr-TR" dirty="0"/>
              <a:t> Sprint </a:t>
            </a:r>
            <a:r>
              <a:rPr lang="tr-TR" dirty="0" err="1"/>
              <a:t>should</a:t>
            </a:r>
            <a:r>
              <a:rPr lang="tr-TR" dirty="0"/>
              <a:t> be </a:t>
            </a:r>
            <a:r>
              <a:rPr lang="tr-TR" dirty="0" err="1"/>
              <a:t>extended</a:t>
            </a:r>
            <a:r>
              <a:rPr lang="tr-TR" dirty="0"/>
              <a:t>, B: </a:t>
            </a:r>
            <a:r>
              <a:rPr lang="tr-TR" dirty="0" err="1"/>
              <a:t>The</a:t>
            </a:r>
            <a:r>
              <a:rPr lang="tr-TR" dirty="0"/>
              <a:t> Sprint </a:t>
            </a:r>
            <a:r>
              <a:rPr lang="tr-TR" dirty="0" err="1"/>
              <a:t>ends</a:t>
            </a:r>
            <a:r>
              <a:rPr lang="tr-TR" dirty="0"/>
              <a:t> </a:t>
            </a:r>
            <a:r>
              <a:rPr lang="tr-TR" dirty="0" err="1"/>
              <a:t>with</a:t>
            </a:r>
            <a:r>
              <a:rPr lang="tr-TR" dirty="0"/>
              <a:t> </a:t>
            </a:r>
            <a:r>
              <a:rPr lang="tr-TR" dirty="0" err="1"/>
              <a:t>the</a:t>
            </a:r>
            <a:r>
              <a:rPr lang="tr-TR" dirty="0"/>
              <a:t> done </a:t>
            </a:r>
            <a:r>
              <a:rPr lang="tr-TR" dirty="0" err="1"/>
              <a:t>items</a:t>
            </a:r>
            <a:r>
              <a:rPr lang="tr-TR" dirty="0"/>
              <a:t>, C: </a:t>
            </a:r>
            <a:r>
              <a:rPr lang="tr-TR" dirty="0" err="1"/>
              <a:t>The</a:t>
            </a:r>
            <a:r>
              <a:rPr lang="tr-TR" dirty="0"/>
              <a:t> Sprint </a:t>
            </a:r>
            <a:r>
              <a:rPr lang="tr-TR" dirty="0" err="1"/>
              <a:t>should</a:t>
            </a:r>
            <a:r>
              <a:rPr lang="tr-TR" dirty="0"/>
              <a:t> be </a:t>
            </a:r>
            <a:r>
              <a:rPr lang="tr-TR" dirty="0" err="1"/>
              <a:t>canceled</a:t>
            </a:r>
            <a:r>
              <a:rPr lang="tr-TR" dirty="0"/>
              <a:t>, </a:t>
            </a:r>
            <a:endParaRPr dirty="0"/>
          </a:p>
          <a:p>
            <a:pPr marL="0" lvl="0" indent="0" algn="l" rtl="0">
              <a:spcBef>
                <a:spcPts val="0"/>
              </a:spcBef>
              <a:spcAft>
                <a:spcPts val="0"/>
              </a:spcAft>
              <a:buNone/>
            </a:pPr>
            <a:r>
              <a:rPr lang="tr-TR" dirty="0"/>
              <a:t>🍐  </a:t>
            </a:r>
            <a:r>
              <a:rPr lang="tr-TR" dirty="0" err="1"/>
              <a:t>To</a:t>
            </a:r>
            <a:r>
              <a:rPr lang="tr-TR" dirty="0"/>
              <a:t> </a:t>
            </a:r>
            <a:r>
              <a:rPr lang="tr-TR" dirty="0" err="1"/>
              <a:t>edit</a:t>
            </a:r>
            <a:r>
              <a:rPr lang="tr-TR" dirty="0"/>
              <a:t> </a:t>
            </a:r>
            <a:r>
              <a:rPr lang="tr-TR" dirty="0" err="1"/>
              <a:t>the</a:t>
            </a:r>
            <a:r>
              <a:rPr lang="tr-TR" dirty="0"/>
              <a:t> </a:t>
            </a:r>
            <a:r>
              <a:rPr lang="tr-TR" dirty="0" err="1"/>
              <a:t>type</a:t>
            </a:r>
            <a:r>
              <a:rPr lang="tr-TR" dirty="0"/>
              <a:t> of </a:t>
            </a:r>
            <a:r>
              <a:rPr lang="tr-TR" dirty="0" err="1"/>
              <a:t>question</a:t>
            </a:r>
            <a:r>
              <a:rPr lang="tr-TR" dirty="0"/>
              <a:t> </a:t>
            </a:r>
            <a:r>
              <a:rPr lang="tr-TR" dirty="0" err="1"/>
              <a:t>or</a:t>
            </a:r>
            <a:r>
              <a:rPr lang="tr-TR" dirty="0"/>
              <a:t> </a:t>
            </a:r>
            <a:r>
              <a:rPr lang="tr-TR" dirty="0" err="1"/>
              <a:t>choices</a:t>
            </a:r>
            <a:r>
              <a:rPr lang="tr-TR" dirty="0"/>
              <a:t>, </a:t>
            </a:r>
            <a:r>
              <a:rPr lang="tr-TR" dirty="0" err="1"/>
              <a:t>go</a:t>
            </a:r>
            <a:r>
              <a:rPr lang="tr-TR" dirty="0"/>
              <a:t> </a:t>
            </a:r>
            <a:r>
              <a:rPr lang="tr-TR" dirty="0" err="1"/>
              <a:t>back</a:t>
            </a:r>
            <a:r>
              <a:rPr lang="tr-TR" dirty="0"/>
              <a:t> </a:t>
            </a:r>
            <a:r>
              <a:rPr lang="tr-TR" dirty="0" err="1"/>
              <a:t>to</a:t>
            </a:r>
            <a:r>
              <a:rPr lang="tr-TR" dirty="0"/>
              <a:t> </a:t>
            </a:r>
            <a:r>
              <a:rPr lang="tr-TR" dirty="0" err="1"/>
              <a:t>the</a:t>
            </a:r>
            <a:r>
              <a:rPr lang="tr-TR" dirty="0"/>
              <a:t> "Ask </a:t>
            </a:r>
            <a:r>
              <a:rPr lang="tr-TR" dirty="0" err="1"/>
              <a:t>Students</a:t>
            </a:r>
            <a:r>
              <a:rPr lang="tr-TR" dirty="0"/>
              <a:t> a </a:t>
            </a:r>
            <a:r>
              <a:rPr lang="tr-TR" dirty="0" err="1"/>
              <a:t>Question</a:t>
            </a:r>
            <a:r>
              <a:rPr lang="tr-TR" dirty="0"/>
              <a:t>" in </a:t>
            </a:r>
            <a:r>
              <a:rPr lang="tr-TR" dirty="0" err="1"/>
              <a:t>the</a:t>
            </a:r>
            <a:r>
              <a:rPr lang="tr-TR" dirty="0"/>
              <a:t> </a:t>
            </a:r>
            <a:r>
              <a:rPr lang="tr-TR" dirty="0" err="1"/>
              <a:t>Pear</a:t>
            </a:r>
            <a:r>
              <a:rPr lang="tr-TR" dirty="0"/>
              <a:t> </a:t>
            </a:r>
            <a:r>
              <a:rPr lang="tr-TR" dirty="0" err="1"/>
              <a:t>Deck</a:t>
            </a:r>
            <a:r>
              <a:rPr lang="tr-TR" dirty="0"/>
              <a:t> </a:t>
            </a:r>
            <a:r>
              <a:rPr lang="tr-TR" dirty="0" err="1"/>
              <a:t>sidebar</a:t>
            </a:r>
            <a:r>
              <a:rPr lang="tr-TR" dirty="0"/>
              <a:t>.</a:t>
            </a:r>
            <a:endParaRPr dirty="0"/>
          </a:p>
          <a:p>
            <a:pPr marL="0" lvl="0" indent="0" algn="l" rtl="0">
              <a:spcBef>
                <a:spcPts val="0"/>
              </a:spcBef>
              <a:spcAft>
                <a:spcPts val="0"/>
              </a:spcAft>
              <a:buNone/>
            </a:pPr>
            <a:endParaRPr lang="tr-TR" sz="15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1500" dirty="0">
                <a:solidFill>
                  <a:srgbClr val="4A86E8"/>
                </a:solidFill>
                <a:latin typeface="Proxima Nova Semibold"/>
                <a:ea typeface="Proxima Nova Semibold"/>
                <a:cs typeface="Proxima Nova Semibold"/>
                <a:sym typeface="Proxima Nova Semibold"/>
              </a:rPr>
              <a:t>Tüm Sprint Öğeleri tamamlanamadığında ne olur?</a:t>
            </a:r>
          </a:p>
          <a:p>
            <a:pPr marL="0" lvl="0" indent="0" algn="l" rtl="0">
              <a:spcBef>
                <a:spcPts val="0"/>
              </a:spcBef>
              <a:spcAft>
                <a:spcPts val="0"/>
              </a:spcAft>
              <a:buNone/>
            </a:pPr>
            <a:r>
              <a:rPr lang="tr-TR" sz="1500" dirty="0">
                <a:solidFill>
                  <a:srgbClr val="4A86E8"/>
                </a:solidFill>
                <a:latin typeface="Proxima Nova Semibold"/>
                <a:ea typeface="Proxima Nova Semibold"/>
                <a:cs typeface="Proxima Nova Semibold"/>
                <a:sym typeface="Proxima Nova Semibold"/>
              </a:rPr>
              <a:t>Takımın tüm Sprint İş Listesi kalemlerini tamamlayamadığı bir durumda hiçbir şey olmaz.</a:t>
            </a:r>
          </a:p>
          <a:p>
            <a:pPr marL="0" lvl="0" indent="0" algn="l" rtl="0">
              <a:spcBef>
                <a:spcPts val="0"/>
              </a:spcBef>
              <a:spcAft>
                <a:spcPts val="0"/>
              </a:spcAft>
              <a:buNone/>
            </a:pPr>
            <a:r>
              <a:rPr lang="tr-TR" sz="1500" dirty="0">
                <a:solidFill>
                  <a:srgbClr val="4A86E8"/>
                </a:solidFill>
                <a:latin typeface="Proxima Nova Semibold"/>
                <a:ea typeface="Proxima Nova Semibold"/>
                <a:cs typeface="Proxima Nova Semibold"/>
                <a:sym typeface="Proxima Nova Semibold"/>
              </a:rPr>
              <a:t>Sprint, belirtilen tarihte tamamlanan öğelerle sona erer.</a:t>
            </a:r>
          </a:p>
          <a:p>
            <a:pPr marL="0" lvl="0" indent="0" algn="l" rtl="0">
              <a:spcBef>
                <a:spcPts val="0"/>
              </a:spcBef>
              <a:spcAft>
                <a:spcPts val="0"/>
              </a:spcAft>
              <a:buNone/>
            </a:pPr>
            <a:r>
              <a:rPr lang="tr-TR" sz="1500" dirty="0">
                <a:solidFill>
                  <a:srgbClr val="4A86E8"/>
                </a:solidFill>
                <a:latin typeface="Proxima Nova Semibold"/>
                <a:ea typeface="Proxima Nova Semibold"/>
                <a:cs typeface="Proxima Nova Semibold"/>
                <a:sym typeface="Proxima Nova Semibold"/>
              </a:rPr>
              <a:t>Geliştirme Takımı, Sprint İnceleme toplantısında tamamlanan öğeleri gösterir Tamamlanmayan kalemler </a:t>
            </a:r>
            <a:r>
              <a:rPr lang="tr-TR" sz="1500" dirty="0" err="1">
                <a:solidFill>
                  <a:srgbClr val="4A86E8"/>
                </a:solidFill>
                <a:latin typeface="Proxima Nova Semibold"/>
                <a:ea typeface="Proxima Nova Semibold"/>
                <a:cs typeface="Proxima Nova Semibold"/>
                <a:sym typeface="Proxima Nova Semibold"/>
              </a:rPr>
              <a:t>product</a:t>
            </a:r>
            <a:r>
              <a:rPr lang="tr-TR" sz="1500" dirty="0">
                <a:solidFill>
                  <a:srgbClr val="4A86E8"/>
                </a:solidFill>
                <a:latin typeface="Proxima Nova Semibold"/>
                <a:ea typeface="Proxima Nova Semibold"/>
                <a:cs typeface="Proxima Nova Semibold"/>
                <a:sym typeface="Proxima Nova Semibold"/>
              </a:rPr>
              <a:t> </a:t>
            </a:r>
            <a:r>
              <a:rPr lang="tr-TR" sz="1500" dirty="0" err="1">
                <a:solidFill>
                  <a:srgbClr val="4A86E8"/>
                </a:solidFill>
                <a:latin typeface="Proxima Nova Semibold"/>
                <a:ea typeface="Proxima Nova Semibold"/>
                <a:cs typeface="Proxima Nova Semibold"/>
                <a:sym typeface="Proxima Nova Semibold"/>
              </a:rPr>
              <a:t>backlog</a:t>
            </a:r>
            <a:r>
              <a:rPr lang="tr-TR" sz="1500" dirty="0">
                <a:solidFill>
                  <a:srgbClr val="4A86E8"/>
                </a:solidFill>
                <a:latin typeface="Proxima Nova Semibold"/>
                <a:ea typeface="Proxima Nova Semibold"/>
                <a:cs typeface="Proxima Nova Semibold"/>
                <a:sym typeface="Proxima Nova Semibold"/>
              </a:rPr>
              <a:t> a geri taşınır ve oradan tekrar önceliklendirilir. </a:t>
            </a:r>
          </a:p>
          <a:p>
            <a:pPr marL="0" lvl="0" indent="0" algn="l" rtl="0">
              <a:spcBef>
                <a:spcPts val="0"/>
              </a:spcBef>
              <a:spcAft>
                <a:spcPts val="0"/>
              </a:spcAft>
              <a:buNone/>
            </a:pPr>
            <a:endParaRPr lang="tr-TR" sz="15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1500" dirty="0" err="1">
                <a:solidFill>
                  <a:srgbClr val="4A86E8"/>
                </a:solidFill>
                <a:latin typeface="Proxima Nova Semibold"/>
                <a:ea typeface="Proxima Nova Semibold"/>
                <a:cs typeface="Proxima Nova Semibold"/>
                <a:sym typeface="Proxima Nova Semibold"/>
              </a:rPr>
              <a:t>What</a:t>
            </a:r>
            <a:r>
              <a:rPr lang="tr-TR" sz="1500" dirty="0">
                <a:solidFill>
                  <a:srgbClr val="4A86E8"/>
                </a:solidFill>
                <a:latin typeface="Proxima Nova Semibold"/>
                <a:ea typeface="Proxima Nova Semibold"/>
                <a:cs typeface="Proxima Nova Semibold"/>
                <a:sym typeface="Proxima Nova Semibold"/>
              </a:rPr>
              <a:t> </a:t>
            </a:r>
            <a:r>
              <a:rPr lang="tr-TR" sz="1500" dirty="0" err="1">
                <a:solidFill>
                  <a:srgbClr val="4A86E8"/>
                </a:solidFill>
                <a:latin typeface="Proxima Nova Semibold"/>
                <a:ea typeface="Proxima Nova Semibold"/>
                <a:cs typeface="Proxima Nova Semibold"/>
                <a:sym typeface="Proxima Nova Semibold"/>
              </a:rPr>
              <a:t>happens</a:t>
            </a:r>
            <a:r>
              <a:rPr lang="tr-TR" sz="1500" dirty="0">
                <a:solidFill>
                  <a:srgbClr val="4A86E8"/>
                </a:solidFill>
                <a:latin typeface="Proxima Nova Semibold"/>
                <a:ea typeface="Proxima Nova Semibold"/>
                <a:cs typeface="Proxima Nova Semibold"/>
                <a:sym typeface="Proxima Nova Semibold"/>
              </a:rPr>
              <a:t> </a:t>
            </a:r>
            <a:r>
              <a:rPr lang="tr-TR" sz="1500" dirty="0" err="1">
                <a:solidFill>
                  <a:srgbClr val="4A86E8"/>
                </a:solidFill>
                <a:latin typeface="Proxima Nova Semibold"/>
                <a:ea typeface="Proxima Nova Semibold"/>
                <a:cs typeface="Proxima Nova Semibold"/>
                <a:sym typeface="Proxima Nova Semibold"/>
              </a:rPr>
              <a:t>when</a:t>
            </a:r>
            <a:r>
              <a:rPr lang="tr-TR" sz="1500" dirty="0">
                <a:solidFill>
                  <a:srgbClr val="4A86E8"/>
                </a:solidFill>
                <a:latin typeface="Proxima Nova Semibold"/>
                <a:ea typeface="Proxima Nova Semibold"/>
                <a:cs typeface="Proxima Nova Semibold"/>
                <a:sym typeface="Proxima Nova Semibold"/>
              </a:rPr>
              <a:t> </a:t>
            </a:r>
            <a:r>
              <a:rPr lang="tr-TR" sz="1500" dirty="0" err="1">
                <a:solidFill>
                  <a:srgbClr val="4A86E8"/>
                </a:solidFill>
                <a:latin typeface="Proxima Nova Semibold"/>
                <a:ea typeface="Proxima Nova Semibold"/>
                <a:cs typeface="Proxima Nova Semibold"/>
                <a:sym typeface="Proxima Nova Semibold"/>
              </a:rPr>
              <a:t>all</a:t>
            </a:r>
            <a:r>
              <a:rPr lang="tr-TR" sz="1500" dirty="0">
                <a:solidFill>
                  <a:srgbClr val="4A86E8"/>
                </a:solidFill>
                <a:latin typeface="Proxima Nova Semibold"/>
                <a:ea typeface="Proxima Nova Semibold"/>
                <a:cs typeface="Proxima Nova Semibold"/>
                <a:sym typeface="Proxima Nova Semibold"/>
              </a:rPr>
              <a:t> </a:t>
            </a:r>
            <a:r>
              <a:rPr lang="tr-TR" sz="1500" dirty="0" err="1">
                <a:solidFill>
                  <a:srgbClr val="4A86E8"/>
                </a:solidFill>
                <a:latin typeface="Proxima Nova Semibold"/>
                <a:ea typeface="Proxima Nova Semibold"/>
                <a:cs typeface="Proxima Nova Semibold"/>
                <a:sym typeface="Proxima Nova Semibold"/>
              </a:rPr>
              <a:t>the</a:t>
            </a:r>
            <a:r>
              <a:rPr lang="tr-TR" sz="1500" dirty="0">
                <a:solidFill>
                  <a:srgbClr val="4A86E8"/>
                </a:solidFill>
                <a:latin typeface="Proxima Nova Semibold"/>
                <a:ea typeface="Proxima Nova Semibold"/>
                <a:cs typeface="Proxima Nova Semibold"/>
                <a:sym typeface="Proxima Nova Semibold"/>
              </a:rPr>
              <a:t> Sprint </a:t>
            </a:r>
            <a:r>
              <a:rPr lang="tr-TR" sz="1500" dirty="0" err="1">
                <a:solidFill>
                  <a:srgbClr val="4A86E8"/>
                </a:solidFill>
                <a:latin typeface="Proxima Nova Semibold"/>
                <a:ea typeface="Proxima Nova Semibold"/>
                <a:cs typeface="Proxima Nova Semibold"/>
                <a:sym typeface="Proxima Nova Semibold"/>
              </a:rPr>
              <a:t>Items</a:t>
            </a:r>
            <a:r>
              <a:rPr lang="tr-TR" sz="1500" dirty="0">
                <a:solidFill>
                  <a:srgbClr val="4A86E8"/>
                </a:solidFill>
                <a:latin typeface="Proxima Nova Semibold"/>
                <a:ea typeface="Proxima Nova Semibold"/>
                <a:cs typeface="Proxima Nova Semibold"/>
                <a:sym typeface="Proxima Nova Semibold"/>
              </a:rPr>
              <a:t> </a:t>
            </a:r>
            <a:r>
              <a:rPr lang="tr-TR" sz="1500" dirty="0" err="1">
                <a:solidFill>
                  <a:srgbClr val="4A86E8"/>
                </a:solidFill>
                <a:latin typeface="Proxima Nova Semibold"/>
                <a:ea typeface="Proxima Nova Semibold"/>
                <a:cs typeface="Proxima Nova Semibold"/>
                <a:sym typeface="Proxima Nova Semibold"/>
              </a:rPr>
              <a:t>cannot</a:t>
            </a:r>
            <a:r>
              <a:rPr lang="tr-TR" sz="1500" dirty="0">
                <a:solidFill>
                  <a:srgbClr val="4A86E8"/>
                </a:solidFill>
                <a:latin typeface="Proxima Nova Semibold"/>
                <a:ea typeface="Proxima Nova Semibold"/>
                <a:cs typeface="Proxima Nova Semibold"/>
                <a:sym typeface="Proxima Nova Semibold"/>
              </a:rPr>
              <a:t> be </a:t>
            </a:r>
            <a:r>
              <a:rPr lang="tr-TR" sz="1500" dirty="0" err="1">
                <a:solidFill>
                  <a:srgbClr val="4A86E8"/>
                </a:solidFill>
                <a:latin typeface="Proxima Nova Semibold"/>
                <a:ea typeface="Proxima Nova Semibold"/>
                <a:cs typeface="Proxima Nova Semibold"/>
                <a:sym typeface="Proxima Nova Semibold"/>
              </a:rPr>
              <a:t>completed</a:t>
            </a:r>
            <a:r>
              <a:rPr lang="tr-TR" sz="1500" dirty="0">
                <a:solidFill>
                  <a:srgbClr val="4A86E8"/>
                </a:solidFill>
                <a:latin typeface="Proxima Nova Semibold"/>
                <a:ea typeface="Proxima Nova Semibold"/>
                <a:cs typeface="Proxima Nova Semibold"/>
                <a:sym typeface="Proxima Nova Semibold"/>
              </a:rPr>
              <a:t>?</a:t>
            </a:r>
            <a:endParaRPr sz="15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1500" dirty="0">
              <a:solidFill>
                <a:srgbClr val="4A86E8"/>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1200" dirty="0" err="1">
                <a:solidFill>
                  <a:srgbClr val="202124"/>
                </a:solidFill>
                <a:highlight>
                  <a:srgbClr val="FFFFFF"/>
                </a:highlight>
              </a:rPr>
              <a:t>In</a:t>
            </a:r>
            <a:r>
              <a:rPr lang="tr-TR" sz="1200" dirty="0">
                <a:solidFill>
                  <a:srgbClr val="202124"/>
                </a:solidFill>
                <a:highlight>
                  <a:srgbClr val="FFFFFF"/>
                </a:highlight>
              </a:rPr>
              <a:t> a </a:t>
            </a:r>
            <a:r>
              <a:rPr lang="tr-TR" sz="1200" dirty="0" err="1">
                <a:solidFill>
                  <a:srgbClr val="202124"/>
                </a:solidFill>
                <a:highlight>
                  <a:srgbClr val="FFFFFF"/>
                </a:highlight>
              </a:rPr>
              <a:t>case</a:t>
            </a:r>
            <a:r>
              <a:rPr lang="tr-TR" sz="1200" dirty="0">
                <a:solidFill>
                  <a:srgbClr val="202124"/>
                </a:solidFill>
                <a:highlight>
                  <a:srgbClr val="FFFFFF"/>
                </a:highlight>
              </a:rPr>
              <a:t> </a:t>
            </a:r>
            <a:r>
              <a:rPr lang="tr-TR" sz="1200" dirty="0" err="1">
                <a:solidFill>
                  <a:srgbClr val="202124"/>
                </a:solidFill>
                <a:highlight>
                  <a:srgbClr val="FFFFFF"/>
                </a:highlight>
              </a:rPr>
              <a:t>where</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team</a:t>
            </a:r>
            <a:r>
              <a:rPr lang="tr-TR" sz="1200" dirty="0">
                <a:solidFill>
                  <a:srgbClr val="202124"/>
                </a:solidFill>
                <a:highlight>
                  <a:srgbClr val="FFFFFF"/>
                </a:highlight>
              </a:rPr>
              <a:t> is </a:t>
            </a:r>
            <a:r>
              <a:rPr lang="tr-TR" sz="1200" b="1" dirty="0" err="1">
                <a:solidFill>
                  <a:srgbClr val="202124"/>
                </a:solidFill>
                <a:highlight>
                  <a:srgbClr val="FFFFFF"/>
                </a:highlight>
              </a:rPr>
              <a:t>unable</a:t>
            </a:r>
            <a:r>
              <a:rPr lang="tr-TR" sz="1200" b="1" dirty="0">
                <a:solidFill>
                  <a:srgbClr val="202124"/>
                </a:solidFill>
                <a:highlight>
                  <a:srgbClr val="FFFFFF"/>
                </a:highlight>
              </a:rPr>
              <a:t> </a:t>
            </a:r>
            <a:r>
              <a:rPr lang="tr-TR" sz="1200" b="1" dirty="0" err="1">
                <a:solidFill>
                  <a:srgbClr val="202124"/>
                </a:solidFill>
                <a:highlight>
                  <a:srgbClr val="FFFFFF"/>
                </a:highlight>
              </a:rPr>
              <a:t>to</a:t>
            </a:r>
            <a:r>
              <a:rPr lang="tr-TR" sz="1200" dirty="0">
                <a:solidFill>
                  <a:srgbClr val="202124"/>
                </a:solidFill>
                <a:highlight>
                  <a:srgbClr val="FFFFFF"/>
                </a:highlight>
              </a:rPr>
              <a:t> </a:t>
            </a:r>
            <a:r>
              <a:rPr lang="tr-TR" sz="1200" dirty="0" err="1">
                <a:solidFill>
                  <a:srgbClr val="202124"/>
                </a:solidFill>
                <a:highlight>
                  <a:srgbClr val="FFFFFF"/>
                </a:highlight>
              </a:rPr>
              <a:t>complete</a:t>
            </a:r>
            <a:r>
              <a:rPr lang="tr-TR" sz="1200" dirty="0">
                <a:solidFill>
                  <a:srgbClr val="202124"/>
                </a:solidFill>
                <a:highlight>
                  <a:srgbClr val="FFFFFF"/>
                </a:highlight>
              </a:rPr>
              <a:t> </a:t>
            </a:r>
            <a:r>
              <a:rPr lang="tr-TR" sz="1200" b="1" dirty="0" err="1">
                <a:solidFill>
                  <a:srgbClr val="202124"/>
                </a:solidFill>
                <a:highlight>
                  <a:srgbClr val="FFFFFF"/>
                </a:highlight>
              </a:rPr>
              <a:t>all</a:t>
            </a:r>
            <a:r>
              <a:rPr lang="tr-TR" sz="1200" b="1" dirty="0">
                <a:solidFill>
                  <a:srgbClr val="202124"/>
                </a:solidFill>
                <a:highlight>
                  <a:srgbClr val="FFFFFF"/>
                </a:highlight>
              </a:rPr>
              <a:t> </a:t>
            </a:r>
            <a:r>
              <a:rPr lang="tr-TR" sz="1200" b="1" dirty="0" err="1">
                <a:solidFill>
                  <a:srgbClr val="202124"/>
                </a:solidFill>
                <a:highlight>
                  <a:srgbClr val="FFFFFF"/>
                </a:highlight>
              </a:rPr>
              <a:t>the</a:t>
            </a:r>
            <a:r>
              <a:rPr lang="tr-TR" sz="1200" b="1" dirty="0">
                <a:solidFill>
                  <a:srgbClr val="202124"/>
                </a:solidFill>
                <a:highlight>
                  <a:srgbClr val="FFFFFF"/>
                </a:highlight>
              </a:rPr>
              <a:t> Sprint</a:t>
            </a:r>
            <a:r>
              <a:rPr lang="tr-TR" sz="1200" dirty="0">
                <a:solidFill>
                  <a:srgbClr val="202124"/>
                </a:solidFill>
                <a:highlight>
                  <a:srgbClr val="FFFFFF"/>
                </a:highlight>
              </a:rPr>
              <a:t> </a:t>
            </a:r>
            <a:r>
              <a:rPr lang="tr-TR" sz="1200" dirty="0" err="1">
                <a:solidFill>
                  <a:srgbClr val="202124"/>
                </a:solidFill>
                <a:highlight>
                  <a:srgbClr val="FFFFFF"/>
                </a:highlight>
              </a:rPr>
              <a:t>Backlog</a:t>
            </a:r>
            <a:r>
              <a:rPr lang="tr-TR" sz="1200" dirty="0">
                <a:solidFill>
                  <a:srgbClr val="202124"/>
                </a:solidFill>
                <a:highlight>
                  <a:srgbClr val="FFFFFF"/>
                </a:highlight>
              </a:rPr>
              <a:t> </a:t>
            </a:r>
            <a:r>
              <a:rPr lang="tr-TR" sz="1200" b="1" dirty="0" err="1">
                <a:solidFill>
                  <a:srgbClr val="202124"/>
                </a:solidFill>
                <a:highlight>
                  <a:srgbClr val="FFFFFF"/>
                </a:highlight>
              </a:rPr>
              <a:t>items</a:t>
            </a:r>
            <a:r>
              <a:rPr lang="tr-TR" sz="1200" dirty="0">
                <a:solidFill>
                  <a:srgbClr val="202124"/>
                </a:solidFill>
                <a:highlight>
                  <a:srgbClr val="FFFFFF"/>
                </a:highlight>
              </a:rPr>
              <a:t>, </a:t>
            </a:r>
            <a:r>
              <a:rPr lang="tr-TR" sz="1200" dirty="0" err="1">
                <a:solidFill>
                  <a:srgbClr val="202124"/>
                </a:solidFill>
                <a:highlight>
                  <a:srgbClr val="FFFFFF"/>
                </a:highlight>
              </a:rPr>
              <a:t>nothing</a:t>
            </a:r>
            <a:r>
              <a:rPr lang="tr-TR" sz="1200" dirty="0">
                <a:solidFill>
                  <a:srgbClr val="202124"/>
                </a:solidFill>
                <a:highlight>
                  <a:srgbClr val="FFFFFF"/>
                </a:highlight>
              </a:rPr>
              <a:t> </a:t>
            </a:r>
            <a:r>
              <a:rPr lang="tr-TR" sz="1200" b="1" dirty="0" err="1">
                <a:solidFill>
                  <a:srgbClr val="202124"/>
                </a:solidFill>
                <a:highlight>
                  <a:srgbClr val="FFFFFF"/>
                </a:highlight>
              </a:rPr>
              <a:t>happens</a:t>
            </a:r>
            <a:r>
              <a:rPr lang="tr-TR" sz="1200" dirty="0">
                <a:solidFill>
                  <a:srgbClr val="202124"/>
                </a:solidFill>
                <a:highlight>
                  <a:srgbClr val="FFFFFF"/>
                </a:highlight>
              </a:rPr>
              <a:t>. </a:t>
            </a:r>
            <a:endParaRPr sz="1200" dirty="0">
              <a:solidFill>
                <a:srgbClr val="202124"/>
              </a:solidFill>
              <a:highlight>
                <a:srgbClr val="FFFFFF"/>
              </a:highlight>
            </a:endParaRPr>
          </a:p>
          <a:p>
            <a:pPr marL="0" lvl="0" indent="0" algn="l" rtl="0">
              <a:spcBef>
                <a:spcPts val="0"/>
              </a:spcBef>
              <a:spcAft>
                <a:spcPts val="0"/>
              </a:spcAft>
              <a:buNone/>
            </a:pP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a:solidFill>
                  <a:srgbClr val="202124"/>
                </a:solidFill>
                <a:highlight>
                  <a:srgbClr val="FFFFFF"/>
                </a:highlight>
              </a:rPr>
              <a:t>Sprint</a:t>
            </a:r>
            <a:r>
              <a:rPr lang="tr-TR" sz="1200" dirty="0">
                <a:solidFill>
                  <a:srgbClr val="202124"/>
                </a:solidFill>
                <a:highlight>
                  <a:srgbClr val="FFFFFF"/>
                </a:highlight>
              </a:rPr>
              <a:t> </a:t>
            </a:r>
            <a:r>
              <a:rPr lang="tr-TR" sz="1200" dirty="0" err="1">
                <a:solidFill>
                  <a:srgbClr val="202124"/>
                </a:solidFill>
                <a:highlight>
                  <a:srgbClr val="FFFFFF"/>
                </a:highlight>
              </a:rPr>
              <a:t>ends</a:t>
            </a:r>
            <a:r>
              <a:rPr lang="tr-TR" sz="1200" dirty="0">
                <a:solidFill>
                  <a:srgbClr val="202124"/>
                </a:solidFill>
                <a:highlight>
                  <a:srgbClr val="FFFFFF"/>
                </a:highlight>
              </a:rPr>
              <a:t> on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stipulated</a:t>
            </a:r>
            <a:r>
              <a:rPr lang="tr-TR" sz="1200" dirty="0">
                <a:solidFill>
                  <a:srgbClr val="202124"/>
                </a:solidFill>
                <a:highlight>
                  <a:srgbClr val="FFFFFF"/>
                </a:highlight>
              </a:rPr>
              <a:t> </a:t>
            </a:r>
            <a:r>
              <a:rPr lang="tr-TR" sz="1200" dirty="0" err="1">
                <a:solidFill>
                  <a:srgbClr val="202124"/>
                </a:solidFill>
                <a:highlight>
                  <a:srgbClr val="FFFFFF"/>
                </a:highlight>
              </a:rPr>
              <a:t>date</a:t>
            </a:r>
            <a:r>
              <a:rPr lang="tr-TR" sz="1200" dirty="0">
                <a:solidFill>
                  <a:srgbClr val="202124"/>
                </a:solidFill>
                <a:highlight>
                  <a:srgbClr val="FFFFFF"/>
                </a:highlight>
              </a:rPr>
              <a:t> </a:t>
            </a:r>
            <a:r>
              <a:rPr lang="tr-TR" sz="1200" dirty="0" err="1">
                <a:solidFill>
                  <a:srgbClr val="202124"/>
                </a:solidFill>
                <a:highlight>
                  <a:srgbClr val="FFFFFF"/>
                </a:highlight>
              </a:rPr>
              <a:t>with</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err="1">
                <a:solidFill>
                  <a:srgbClr val="202124"/>
                </a:solidFill>
                <a:highlight>
                  <a:srgbClr val="FFFFFF"/>
                </a:highlight>
              </a:rPr>
              <a:t>completed</a:t>
            </a:r>
            <a:r>
              <a:rPr lang="tr-TR" sz="1200" b="1" dirty="0">
                <a:solidFill>
                  <a:srgbClr val="202124"/>
                </a:solidFill>
                <a:highlight>
                  <a:srgbClr val="FFFFFF"/>
                </a:highlight>
              </a:rPr>
              <a:t> </a:t>
            </a:r>
            <a:r>
              <a:rPr lang="tr-TR" sz="1200" b="1" dirty="0" err="1">
                <a:solidFill>
                  <a:srgbClr val="202124"/>
                </a:solidFill>
                <a:highlight>
                  <a:srgbClr val="FFFFFF"/>
                </a:highlight>
              </a:rPr>
              <a:t>items</a:t>
            </a:r>
            <a:r>
              <a:rPr lang="tr-TR" sz="1200" dirty="0">
                <a:solidFill>
                  <a:srgbClr val="202124"/>
                </a:solidFill>
                <a:highlight>
                  <a:srgbClr val="FFFFFF"/>
                </a:highlight>
              </a:rPr>
              <a:t>. </a:t>
            </a:r>
            <a:endParaRPr sz="1200" dirty="0">
              <a:solidFill>
                <a:srgbClr val="202124"/>
              </a:solidFill>
              <a:highlight>
                <a:srgbClr val="FFFFFF"/>
              </a:highlight>
            </a:endParaRPr>
          </a:p>
          <a:p>
            <a:pPr marL="0" lvl="0" indent="0" algn="l" rtl="0">
              <a:spcBef>
                <a:spcPts val="0"/>
              </a:spcBef>
              <a:spcAft>
                <a:spcPts val="0"/>
              </a:spcAft>
              <a:buNone/>
            </a:pPr>
            <a:r>
              <a:rPr lang="tr-TR" sz="1200" dirty="0" err="1">
                <a:solidFill>
                  <a:srgbClr val="202124"/>
                </a:solidFill>
                <a:highlight>
                  <a:srgbClr val="FFFFFF"/>
                </a:highlight>
              </a:rPr>
              <a:t>The</a:t>
            </a:r>
            <a:r>
              <a:rPr lang="tr-TR" sz="1200" dirty="0">
                <a:solidFill>
                  <a:srgbClr val="202124"/>
                </a:solidFill>
                <a:highlight>
                  <a:srgbClr val="FFFFFF"/>
                </a:highlight>
              </a:rPr>
              <a:t> Development Team </a:t>
            </a:r>
            <a:r>
              <a:rPr lang="tr-TR" sz="1200" dirty="0" err="1">
                <a:solidFill>
                  <a:srgbClr val="202124"/>
                </a:solidFill>
                <a:highlight>
                  <a:srgbClr val="FFFFFF"/>
                </a:highlight>
              </a:rPr>
              <a:t>demonstrates</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err="1">
                <a:solidFill>
                  <a:srgbClr val="202124"/>
                </a:solidFill>
                <a:highlight>
                  <a:srgbClr val="FFFFFF"/>
                </a:highlight>
              </a:rPr>
              <a:t>completed</a:t>
            </a:r>
            <a:r>
              <a:rPr lang="tr-TR" sz="1200" b="1" dirty="0">
                <a:solidFill>
                  <a:srgbClr val="202124"/>
                </a:solidFill>
                <a:highlight>
                  <a:srgbClr val="FFFFFF"/>
                </a:highlight>
              </a:rPr>
              <a:t> </a:t>
            </a:r>
            <a:r>
              <a:rPr lang="tr-TR" sz="1200" b="1" dirty="0" err="1">
                <a:solidFill>
                  <a:srgbClr val="202124"/>
                </a:solidFill>
                <a:highlight>
                  <a:srgbClr val="FFFFFF"/>
                </a:highlight>
              </a:rPr>
              <a:t>items</a:t>
            </a:r>
            <a:r>
              <a:rPr lang="tr-TR" sz="1200" dirty="0">
                <a:solidFill>
                  <a:srgbClr val="202124"/>
                </a:solidFill>
                <a:highlight>
                  <a:srgbClr val="FFFFFF"/>
                </a:highlight>
              </a:rPr>
              <a:t> in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a:solidFill>
                  <a:srgbClr val="202124"/>
                </a:solidFill>
                <a:highlight>
                  <a:srgbClr val="FFFFFF"/>
                </a:highlight>
              </a:rPr>
              <a:t>Sprint</a:t>
            </a:r>
            <a:r>
              <a:rPr lang="tr-TR" sz="1200" dirty="0">
                <a:solidFill>
                  <a:srgbClr val="202124"/>
                </a:solidFill>
                <a:highlight>
                  <a:srgbClr val="FFFFFF"/>
                </a:highlight>
              </a:rPr>
              <a:t> </a:t>
            </a:r>
            <a:r>
              <a:rPr lang="tr-TR" sz="1200" dirty="0" err="1">
                <a:solidFill>
                  <a:srgbClr val="202124"/>
                </a:solidFill>
                <a:highlight>
                  <a:srgbClr val="FFFFFF"/>
                </a:highlight>
              </a:rPr>
              <a:t>Review</a:t>
            </a:r>
            <a:r>
              <a:rPr lang="tr-TR" sz="1200" dirty="0">
                <a:solidFill>
                  <a:srgbClr val="202124"/>
                </a:solidFill>
                <a:highlight>
                  <a:srgbClr val="FFFFFF"/>
                </a:highlight>
              </a:rPr>
              <a:t> </a:t>
            </a:r>
            <a:r>
              <a:rPr lang="tr-TR" sz="1200" dirty="0" err="1">
                <a:solidFill>
                  <a:srgbClr val="202124"/>
                </a:solidFill>
                <a:highlight>
                  <a:srgbClr val="FFFFFF"/>
                </a:highlight>
              </a:rPr>
              <a:t>meeting</a:t>
            </a:r>
            <a:endParaRPr sz="1200" dirty="0">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tr-TR" sz="1150" dirty="0" err="1">
                <a:solidFill>
                  <a:srgbClr val="3A3A3A"/>
                </a:solidFill>
                <a:highlight>
                  <a:srgbClr val="FFFFFF"/>
                </a:highlight>
              </a:rPr>
              <a:t>The</a:t>
            </a:r>
            <a:r>
              <a:rPr lang="tr-TR" sz="1150" dirty="0">
                <a:solidFill>
                  <a:srgbClr val="3A3A3A"/>
                </a:solidFill>
                <a:highlight>
                  <a:srgbClr val="FFFFFF"/>
                </a:highlight>
              </a:rPr>
              <a:t> </a:t>
            </a:r>
            <a:r>
              <a:rPr lang="tr-TR" sz="1150" dirty="0" err="1">
                <a:solidFill>
                  <a:srgbClr val="3A3A3A"/>
                </a:solidFill>
                <a:highlight>
                  <a:srgbClr val="FFFFFF"/>
                </a:highlight>
              </a:rPr>
              <a:t>uncompleted</a:t>
            </a:r>
            <a:r>
              <a:rPr lang="tr-TR" sz="1150" dirty="0">
                <a:solidFill>
                  <a:srgbClr val="3A3A3A"/>
                </a:solidFill>
                <a:highlight>
                  <a:srgbClr val="FFFFFF"/>
                </a:highlight>
              </a:rPr>
              <a:t> </a:t>
            </a:r>
            <a:r>
              <a:rPr lang="tr-TR" sz="1150" dirty="0" err="1">
                <a:solidFill>
                  <a:srgbClr val="3A3A3A"/>
                </a:solidFill>
                <a:highlight>
                  <a:srgbClr val="FFFFFF"/>
                </a:highlight>
              </a:rPr>
              <a:t>items</a:t>
            </a:r>
            <a:r>
              <a:rPr lang="tr-TR" sz="1150" dirty="0">
                <a:solidFill>
                  <a:srgbClr val="3A3A3A"/>
                </a:solidFill>
                <a:highlight>
                  <a:srgbClr val="FFFFFF"/>
                </a:highlight>
              </a:rPr>
              <a:t> </a:t>
            </a:r>
            <a:r>
              <a:rPr lang="tr-TR" sz="1150" dirty="0" err="1">
                <a:solidFill>
                  <a:srgbClr val="3A3A3A"/>
                </a:solidFill>
                <a:highlight>
                  <a:srgbClr val="FFFFFF"/>
                </a:highlight>
              </a:rPr>
              <a:t>are</a:t>
            </a:r>
            <a:r>
              <a:rPr lang="tr-TR" sz="1150" dirty="0">
                <a:solidFill>
                  <a:srgbClr val="3A3A3A"/>
                </a:solidFill>
                <a:highlight>
                  <a:srgbClr val="FFFFFF"/>
                </a:highlight>
              </a:rPr>
              <a:t> </a:t>
            </a:r>
            <a:r>
              <a:rPr lang="tr-TR" sz="1150" dirty="0" err="1">
                <a:solidFill>
                  <a:srgbClr val="3A3A3A"/>
                </a:solidFill>
                <a:highlight>
                  <a:srgbClr val="FFFFFF"/>
                </a:highlight>
              </a:rPr>
              <a:t>moved</a:t>
            </a:r>
            <a:r>
              <a:rPr lang="tr-TR" sz="1150" dirty="0">
                <a:solidFill>
                  <a:srgbClr val="3A3A3A"/>
                </a:solidFill>
                <a:highlight>
                  <a:srgbClr val="FFFFFF"/>
                </a:highlight>
              </a:rPr>
              <a:t> </a:t>
            </a:r>
            <a:r>
              <a:rPr lang="tr-TR" sz="1150" dirty="0" err="1">
                <a:solidFill>
                  <a:srgbClr val="3A3A3A"/>
                </a:solidFill>
                <a:highlight>
                  <a:srgbClr val="FFFFFF"/>
                </a:highlight>
              </a:rPr>
              <a:t>back</a:t>
            </a:r>
            <a:r>
              <a:rPr lang="tr-TR" sz="1150" dirty="0">
                <a:solidFill>
                  <a:srgbClr val="3A3A3A"/>
                </a:solidFill>
                <a:highlight>
                  <a:srgbClr val="FFFFFF"/>
                </a:highlight>
              </a:rPr>
              <a:t> </a:t>
            </a:r>
            <a:r>
              <a:rPr lang="tr-TR" sz="1150" dirty="0" err="1">
                <a:solidFill>
                  <a:srgbClr val="3A3A3A"/>
                </a:solidFill>
                <a:highlight>
                  <a:srgbClr val="FFFFFF"/>
                </a:highlight>
              </a:rPr>
              <a:t>to</a:t>
            </a:r>
            <a:r>
              <a:rPr lang="tr-TR" sz="1150" dirty="0">
                <a:solidFill>
                  <a:srgbClr val="3A3A3A"/>
                </a:solidFill>
                <a:highlight>
                  <a:srgbClr val="FFFFFF"/>
                </a:highlight>
              </a:rPr>
              <a:t> </a:t>
            </a:r>
            <a:r>
              <a:rPr lang="tr-TR" sz="1150" dirty="0" err="1">
                <a:solidFill>
                  <a:srgbClr val="3A3A3A"/>
                </a:solidFill>
                <a:highlight>
                  <a:srgbClr val="FFFFFF"/>
                </a:highlight>
              </a:rPr>
              <a:t>the</a:t>
            </a:r>
            <a:r>
              <a:rPr lang="tr-TR" sz="1150" dirty="0">
                <a:solidFill>
                  <a:srgbClr val="3A3A3A"/>
                </a:solidFill>
                <a:highlight>
                  <a:srgbClr val="FFFFFF"/>
                </a:highlight>
              </a:rPr>
              <a:t> Product </a:t>
            </a:r>
            <a:r>
              <a:rPr lang="tr-TR" sz="1150" dirty="0" err="1">
                <a:solidFill>
                  <a:srgbClr val="3A3A3A"/>
                </a:solidFill>
                <a:highlight>
                  <a:srgbClr val="FFFFFF"/>
                </a:highlight>
              </a:rPr>
              <a:t>Backlog</a:t>
            </a:r>
            <a:r>
              <a:rPr lang="tr-TR" sz="1150" dirty="0">
                <a:solidFill>
                  <a:srgbClr val="3A3A3A"/>
                </a:solidFill>
                <a:highlight>
                  <a:srgbClr val="FFFFFF"/>
                </a:highlight>
              </a:rPr>
              <a:t> </a:t>
            </a:r>
            <a:r>
              <a:rPr lang="tr-TR" sz="1150" dirty="0" err="1">
                <a:solidFill>
                  <a:srgbClr val="3A3A3A"/>
                </a:solidFill>
                <a:highlight>
                  <a:srgbClr val="FFFFFF"/>
                </a:highlight>
              </a:rPr>
              <a:t>and</a:t>
            </a:r>
            <a:r>
              <a:rPr lang="tr-TR" sz="1150" dirty="0">
                <a:solidFill>
                  <a:srgbClr val="3A3A3A"/>
                </a:solidFill>
                <a:highlight>
                  <a:srgbClr val="FFFFFF"/>
                </a:highlight>
              </a:rPr>
              <a:t> </a:t>
            </a:r>
            <a:r>
              <a:rPr lang="tr-TR" sz="1150" dirty="0" err="1">
                <a:solidFill>
                  <a:srgbClr val="3A3A3A"/>
                </a:solidFill>
                <a:highlight>
                  <a:srgbClr val="FFFFFF"/>
                </a:highlight>
              </a:rPr>
              <a:t>are</a:t>
            </a:r>
            <a:r>
              <a:rPr lang="tr-TR" sz="1150" dirty="0">
                <a:solidFill>
                  <a:srgbClr val="3A3A3A"/>
                </a:solidFill>
                <a:highlight>
                  <a:srgbClr val="FFFFFF"/>
                </a:highlight>
              </a:rPr>
              <a:t> </a:t>
            </a:r>
            <a:r>
              <a:rPr lang="tr-TR" sz="1150" dirty="0" err="1">
                <a:solidFill>
                  <a:srgbClr val="3A3A3A"/>
                </a:solidFill>
                <a:highlight>
                  <a:srgbClr val="FFFFFF"/>
                </a:highlight>
              </a:rPr>
              <a:t>again</a:t>
            </a:r>
            <a:r>
              <a:rPr lang="tr-TR" sz="1150" dirty="0">
                <a:solidFill>
                  <a:srgbClr val="3A3A3A"/>
                </a:solidFill>
                <a:highlight>
                  <a:srgbClr val="FFFFFF"/>
                </a:highlight>
              </a:rPr>
              <a:t> </a:t>
            </a:r>
            <a:r>
              <a:rPr lang="tr-TR" sz="1150" dirty="0" err="1">
                <a:solidFill>
                  <a:srgbClr val="3A3A3A"/>
                </a:solidFill>
                <a:highlight>
                  <a:srgbClr val="FFFFFF"/>
                </a:highlight>
              </a:rPr>
              <a:t>prioritized</a:t>
            </a:r>
            <a:r>
              <a:rPr lang="tr-TR" sz="1150" dirty="0">
                <a:solidFill>
                  <a:srgbClr val="3A3A3A"/>
                </a:solidFill>
                <a:highlight>
                  <a:srgbClr val="FFFFFF"/>
                </a:highlight>
              </a:rPr>
              <a:t> </a:t>
            </a:r>
            <a:r>
              <a:rPr lang="tr-TR" sz="1150" dirty="0" err="1">
                <a:solidFill>
                  <a:srgbClr val="3A3A3A"/>
                </a:solidFill>
                <a:highlight>
                  <a:srgbClr val="FFFFFF"/>
                </a:highlight>
              </a:rPr>
              <a:t>from</a:t>
            </a:r>
            <a:r>
              <a:rPr lang="tr-TR" sz="1150" dirty="0">
                <a:solidFill>
                  <a:srgbClr val="3A3A3A"/>
                </a:solidFill>
                <a:highlight>
                  <a:srgbClr val="FFFFFF"/>
                </a:highlight>
              </a:rPr>
              <a:t> </a:t>
            </a:r>
            <a:r>
              <a:rPr lang="tr-TR" sz="1150" dirty="0" err="1">
                <a:solidFill>
                  <a:srgbClr val="3A3A3A"/>
                </a:solidFill>
                <a:highlight>
                  <a:srgbClr val="FFFFFF"/>
                </a:highlight>
              </a:rPr>
              <a:t>there</a:t>
            </a:r>
            <a:r>
              <a:rPr lang="tr-TR" sz="1150" dirty="0">
                <a:solidFill>
                  <a:srgbClr val="3A3A3A"/>
                </a:solidFill>
                <a:highlight>
                  <a:srgbClr val="FFFFFF"/>
                </a:highlight>
              </a:rPr>
              <a:t>.</a:t>
            </a:r>
            <a:endParaRPr sz="1200" dirty="0">
              <a:solidFill>
                <a:srgbClr val="202124"/>
              </a:solidFill>
              <a:highlight>
                <a:srgbClr val="FFFFFF"/>
              </a:high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880c0c7e24_0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0" name="Google Shape;1470;g880c0c7e24_0_7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İş bitim çizelgesi, zamana karşı yapılacak işin grafiksel bir gösterimidir.  Grafikte, dikey eksen genellikle kalan işi, yatay eksen ise zamanı veya günleri temsil </a:t>
            </a:r>
            <a:r>
              <a:rPr lang="tr-TR" dirty="0" err="1"/>
              <a:t>eder.Tüm</a:t>
            </a:r>
            <a:r>
              <a:rPr lang="tr-TR" dirty="0"/>
              <a:t> işlerin ne zaman tamamlanacağını tahmin etmek için </a:t>
            </a:r>
            <a:r>
              <a:rPr lang="tr-TR" dirty="0" err="1"/>
              <a:t>kullanışlıdır.Slaytta</a:t>
            </a:r>
            <a:r>
              <a:rPr lang="tr-TR" dirty="0"/>
              <a:t> basit bir iş bitim grafiği örneği verilmiştir. </a:t>
            </a:r>
          </a:p>
          <a:p>
            <a:pPr marL="0" lvl="0" indent="0" algn="l" rtl="0">
              <a:lnSpc>
                <a:spcPct val="100000"/>
              </a:lnSpc>
              <a:spcBef>
                <a:spcPts val="0"/>
              </a:spcBef>
              <a:spcAft>
                <a:spcPts val="0"/>
              </a:spcAft>
              <a:buSzPts val="1400"/>
              <a:buNone/>
            </a:pPr>
            <a:r>
              <a:rPr lang="tr-TR" dirty="0"/>
              <a:t>İş bitim grafiği, belirli bir sürat koşusunda veya sürümde kalan işin günlük ölçümünü sağlar. Grafiğin eğimi veya tükenme hızı, çalışılan saat sayısı ile orijinal proje tahmininin karşılaştırılmasıyla hesaplanır ve her gün için ortalama üretkenlik oranını </a:t>
            </a:r>
            <a:r>
              <a:rPr lang="tr-TR" dirty="0" err="1"/>
              <a:t>gösterir.Scrum</a:t>
            </a:r>
            <a:r>
              <a:rPr lang="tr-TR" dirty="0"/>
              <a:t> Kuralları: Ürün Sahibiniz, ekibin Ürün veya Sürüm iş bitim çizelgesini oluşturur ve sürdürür. Ürün tükenmişlik grafiği, </a:t>
            </a:r>
            <a:r>
              <a:rPr lang="tr-TR" dirty="0" err="1"/>
              <a:t>product</a:t>
            </a:r>
            <a:r>
              <a:rPr lang="tr-TR" dirty="0"/>
              <a:t> </a:t>
            </a:r>
            <a:r>
              <a:rPr lang="tr-TR" dirty="0" err="1"/>
              <a:t>backlog</a:t>
            </a:r>
            <a:r>
              <a:rPr lang="tr-TR" dirty="0"/>
              <a:t> Sprint-</a:t>
            </a:r>
            <a:r>
              <a:rPr lang="tr-TR" dirty="0" err="1"/>
              <a:t>by</a:t>
            </a:r>
            <a:r>
              <a:rPr lang="tr-TR" dirty="0"/>
              <a:t>-</a:t>
            </a:r>
            <a:r>
              <a:rPr lang="tr-TR" dirty="0" err="1"/>
              <a:t>Sprint'te</a:t>
            </a:r>
            <a:r>
              <a:rPr lang="tr-TR" dirty="0"/>
              <a:t> kalan iş miktarını izler. Bu iş bitim çizelgesi her Sprintte güncellenir ve Scrum Takımı ve paydaşları tarafından görülebilir.</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a:t>A </a:t>
            </a:r>
            <a:r>
              <a:rPr lang="tr-TR" dirty="0" err="1"/>
              <a:t>burndown</a:t>
            </a:r>
            <a:r>
              <a:rPr lang="tr-TR" dirty="0"/>
              <a:t> </a:t>
            </a:r>
            <a:r>
              <a:rPr lang="tr-TR" dirty="0" err="1"/>
              <a:t>chart</a:t>
            </a:r>
            <a:r>
              <a:rPr lang="tr-TR" dirty="0"/>
              <a:t> is a </a:t>
            </a:r>
            <a:r>
              <a:rPr lang="tr-TR" dirty="0" err="1"/>
              <a:t>graphical</a:t>
            </a:r>
            <a:r>
              <a:rPr lang="tr-TR" dirty="0"/>
              <a:t> </a:t>
            </a:r>
            <a:r>
              <a:rPr lang="tr-TR" dirty="0" err="1"/>
              <a:t>demonstration</a:t>
            </a:r>
            <a:r>
              <a:rPr lang="tr-TR" dirty="0"/>
              <a:t> of </a:t>
            </a:r>
            <a:r>
              <a:rPr lang="tr-TR" dirty="0" err="1"/>
              <a:t>work</a:t>
            </a:r>
            <a:r>
              <a:rPr lang="tr-TR" dirty="0"/>
              <a:t> </a:t>
            </a:r>
            <a:r>
              <a:rPr lang="tr-TR" dirty="0" err="1"/>
              <a:t>left</a:t>
            </a:r>
            <a:r>
              <a:rPr lang="tr-TR" dirty="0"/>
              <a:t> </a:t>
            </a:r>
            <a:r>
              <a:rPr lang="tr-TR" dirty="0" err="1"/>
              <a:t>to</a:t>
            </a:r>
            <a:r>
              <a:rPr lang="tr-TR" dirty="0"/>
              <a:t> do </a:t>
            </a:r>
            <a:r>
              <a:rPr lang="tr-TR" dirty="0" err="1"/>
              <a:t>versus</a:t>
            </a:r>
            <a:r>
              <a:rPr lang="tr-TR" dirty="0"/>
              <a:t> time.</a:t>
            </a:r>
            <a:endParaRPr dirty="0"/>
          </a:p>
          <a:p>
            <a:pPr marL="0" lvl="0" indent="0" algn="l" rtl="0">
              <a:lnSpc>
                <a:spcPct val="100000"/>
              </a:lnSpc>
              <a:spcBef>
                <a:spcPts val="0"/>
              </a:spcBef>
              <a:spcAft>
                <a:spcPts val="0"/>
              </a:spcAft>
              <a:buSzPts val="1400"/>
              <a:buNone/>
            </a:pPr>
            <a:r>
              <a:rPr lang="tr-TR" dirty="0"/>
              <a:t> </a:t>
            </a:r>
            <a:r>
              <a:rPr lang="tr-TR" dirty="0" err="1"/>
              <a:t>In</a:t>
            </a:r>
            <a:r>
              <a:rPr lang="tr-TR" dirty="0"/>
              <a:t> </a:t>
            </a:r>
            <a:r>
              <a:rPr lang="tr-TR" dirty="0" err="1"/>
              <a:t>the</a:t>
            </a:r>
            <a:r>
              <a:rPr lang="tr-TR" dirty="0"/>
              <a:t> </a:t>
            </a:r>
            <a:r>
              <a:rPr lang="tr-TR" dirty="0" err="1"/>
              <a:t>chart</a:t>
            </a:r>
            <a:r>
              <a:rPr lang="tr-TR" dirty="0"/>
              <a:t>, </a:t>
            </a:r>
            <a:r>
              <a:rPr lang="tr-TR" dirty="0" err="1"/>
              <a:t>the</a:t>
            </a:r>
            <a:r>
              <a:rPr lang="tr-TR" dirty="0"/>
              <a:t> </a:t>
            </a:r>
            <a:r>
              <a:rPr lang="tr-TR" dirty="0" err="1"/>
              <a:t>vertical</a:t>
            </a:r>
            <a:r>
              <a:rPr lang="tr-TR" dirty="0"/>
              <a:t> </a:t>
            </a:r>
            <a:r>
              <a:rPr lang="tr-TR" dirty="0" err="1"/>
              <a:t>axis</a:t>
            </a:r>
            <a:r>
              <a:rPr lang="tr-TR" dirty="0"/>
              <a:t> </a:t>
            </a:r>
            <a:r>
              <a:rPr lang="tr-TR" dirty="0" err="1"/>
              <a:t>usually</a:t>
            </a:r>
            <a:r>
              <a:rPr lang="tr-TR" dirty="0"/>
              <a:t> </a:t>
            </a:r>
            <a:r>
              <a:rPr lang="tr-TR" dirty="0" err="1"/>
              <a:t>represents</a:t>
            </a:r>
            <a:r>
              <a:rPr lang="tr-TR" dirty="0"/>
              <a:t> </a:t>
            </a:r>
            <a:r>
              <a:rPr lang="tr-TR" dirty="0" err="1"/>
              <a:t>the</a:t>
            </a:r>
            <a:r>
              <a:rPr lang="tr-TR" dirty="0"/>
              <a:t> </a:t>
            </a:r>
            <a:r>
              <a:rPr lang="tr-TR" dirty="0" err="1"/>
              <a:t>remaining</a:t>
            </a:r>
            <a:r>
              <a:rPr lang="tr-TR" dirty="0"/>
              <a:t> </a:t>
            </a:r>
            <a:r>
              <a:rPr lang="tr-TR" dirty="0" err="1"/>
              <a:t>work</a:t>
            </a:r>
            <a:r>
              <a:rPr lang="tr-TR" dirty="0"/>
              <a:t> </a:t>
            </a:r>
            <a:r>
              <a:rPr lang="tr-TR" dirty="0" err="1"/>
              <a:t>while</a:t>
            </a:r>
            <a:r>
              <a:rPr lang="tr-TR" dirty="0"/>
              <a:t> </a:t>
            </a:r>
            <a:r>
              <a:rPr lang="tr-TR" dirty="0" err="1"/>
              <a:t>the</a:t>
            </a:r>
            <a:r>
              <a:rPr lang="tr-TR" dirty="0"/>
              <a:t> </a:t>
            </a:r>
            <a:r>
              <a:rPr lang="tr-TR" dirty="0" err="1"/>
              <a:t>horizontal</a:t>
            </a:r>
            <a:r>
              <a:rPr lang="tr-TR" dirty="0"/>
              <a:t> </a:t>
            </a:r>
            <a:r>
              <a:rPr lang="tr-TR" dirty="0" err="1"/>
              <a:t>axis</a:t>
            </a:r>
            <a:r>
              <a:rPr lang="tr-TR" dirty="0"/>
              <a:t> </a:t>
            </a:r>
            <a:r>
              <a:rPr lang="tr-TR" dirty="0" err="1"/>
              <a:t>represents</a:t>
            </a:r>
            <a:r>
              <a:rPr lang="tr-TR" dirty="0"/>
              <a:t> </a:t>
            </a:r>
            <a:r>
              <a:rPr lang="tr-TR" dirty="0" err="1"/>
              <a:t>the</a:t>
            </a:r>
            <a:r>
              <a:rPr lang="tr-TR" dirty="0"/>
              <a:t> time </a:t>
            </a:r>
            <a:r>
              <a:rPr lang="tr-TR" dirty="0" err="1"/>
              <a:t>or</a:t>
            </a:r>
            <a:r>
              <a:rPr lang="tr-TR" dirty="0"/>
              <a:t> </a:t>
            </a:r>
            <a:r>
              <a:rPr lang="tr-TR" dirty="0" err="1"/>
              <a:t>days</a:t>
            </a:r>
            <a:r>
              <a:rPr lang="tr-TR" dirty="0"/>
              <a:t>. </a:t>
            </a:r>
            <a:endParaRPr dirty="0"/>
          </a:p>
          <a:p>
            <a:pPr marL="0" lvl="0" indent="0" algn="l" rtl="0">
              <a:lnSpc>
                <a:spcPct val="100000"/>
              </a:lnSpc>
              <a:spcBef>
                <a:spcPts val="0"/>
              </a:spcBef>
              <a:spcAft>
                <a:spcPts val="0"/>
              </a:spcAft>
              <a:buSzPts val="1400"/>
              <a:buNone/>
            </a:pPr>
            <a:r>
              <a:rPr lang="tr-TR" dirty="0" err="1"/>
              <a:t>It</a:t>
            </a:r>
            <a:r>
              <a:rPr lang="tr-TR" dirty="0"/>
              <a:t> is </a:t>
            </a:r>
            <a:r>
              <a:rPr lang="tr-TR" dirty="0" err="1"/>
              <a:t>useful</a:t>
            </a:r>
            <a:r>
              <a:rPr lang="tr-TR" dirty="0"/>
              <a:t> </a:t>
            </a:r>
            <a:r>
              <a:rPr lang="tr-TR" dirty="0" err="1"/>
              <a:t>for</a:t>
            </a:r>
            <a:r>
              <a:rPr lang="tr-TR" dirty="0"/>
              <a:t> </a:t>
            </a:r>
            <a:r>
              <a:rPr lang="tr-TR" dirty="0" err="1"/>
              <a:t>forecasting</a:t>
            </a:r>
            <a:r>
              <a:rPr lang="tr-TR" dirty="0"/>
              <a:t> </a:t>
            </a:r>
            <a:r>
              <a:rPr lang="tr-TR" dirty="0" err="1"/>
              <a:t>when</a:t>
            </a:r>
            <a:r>
              <a:rPr lang="tr-TR" dirty="0"/>
              <a:t> </a:t>
            </a:r>
            <a:r>
              <a:rPr lang="tr-TR" dirty="0" err="1"/>
              <a:t>all</a:t>
            </a:r>
            <a:r>
              <a:rPr lang="tr-TR" dirty="0"/>
              <a:t> of </a:t>
            </a:r>
            <a:r>
              <a:rPr lang="tr-TR" dirty="0" err="1"/>
              <a:t>the</a:t>
            </a:r>
            <a:r>
              <a:rPr lang="tr-TR" dirty="0"/>
              <a:t> </a:t>
            </a:r>
            <a:r>
              <a:rPr lang="tr-TR" dirty="0" err="1"/>
              <a:t>work</a:t>
            </a:r>
            <a:r>
              <a:rPr lang="tr-TR" dirty="0"/>
              <a:t> </a:t>
            </a:r>
            <a:r>
              <a:rPr lang="tr-TR" dirty="0" err="1"/>
              <a:t>will</a:t>
            </a:r>
            <a:r>
              <a:rPr lang="tr-TR" dirty="0"/>
              <a:t> be </a:t>
            </a:r>
            <a:r>
              <a:rPr lang="tr-TR" dirty="0" err="1"/>
              <a:t>completed</a:t>
            </a:r>
            <a:r>
              <a:rPr lang="tr-TR" dirty="0"/>
              <a:t>. </a:t>
            </a:r>
            <a:endParaRPr dirty="0"/>
          </a:p>
          <a:p>
            <a:pPr marL="0" lvl="0" indent="0" algn="l" rtl="0">
              <a:lnSpc>
                <a:spcPct val="100000"/>
              </a:lnSpc>
              <a:spcBef>
                <a:spcPts val="0"/>
              </a:spcBef>
              <a:spcAft>
                <a:spcPts val="0"/>
              </a:spcAft>
              <a:buSzPts val="1400"/>
              <a:buNone/>
            </a:pPr>
            <a:r>
              <a:rPr lang="tr-TR" dirty="0"/>
              <a:t>A </a:t>
            </a:r>
            <a:r>
              <a:rPr lang="tr-TR" dirty="0" err="1"/>
              <a:t>simple</a:t>
            </a:r>
            <a:r>
              <a:rPr lang="tr-TR" dirty="0"/>
              <a:t> </a:t>
            </a:r>
            <a:r>
              <a:rPr lang="tr-TR" dirty="0" err="1"/>
              <a:t>example</a:t>
            </a:r>
            <a:r>
              <a:rPr lang="tr-TR" dirty="0"/>
              <a:t> of a </a:t>
            </a:r>
            <a:r>
              <a:rPr lang="tr-TR" dirty="0" err="1"/>
              <a:t>burndown</a:t>
            </a:r>
            <a:r>
              <a:rPr lang="tr-TR" dirty="0"/>
              <a:t> </a:t>
            </a:r>
            <a:r>
              <a:rPr lang="tr-TR" dirty="0" err="1"/>
              <a:t>chart</a:t>
            </a:r>
            <a:r>
              <a:rPr lang="tr-TR" dirty="0"/>
              <a:t> is </a:t>
            </a:r>
            <a:r>
              <a:rPr lang="tr-TR" dirty="0" err="1"/>
              <a:t>given</a:t>
            </a:r>
            <a:r>
              <a:rPr lang="tr-TR" dirty="0"/>
              <a:t> in </a:t>
            </a:r>
            <a:r>
              <a:rPr lang="tr-TR" dirty="0" err="1"/>
              <a:t>the</a:t>
            </a:r>
            <a:r>
              <a:rPr lang="tr-TR" dirty="0"/>
              <a:t> </a:t>
            </a:r>
            <a:r>
              <a:rPr lang="tr-TR" dirty="0" err="1"/>
              <a:t>slide</a:t>
            </a:r>
            <a:r>
              <a:rPr lang="tr-TR"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err="1">
                <a:solidFill>
                  <a:srgbClr val="202124"/>
                </a:solidFill>
                <a:highlight>
                  <a:srgbClr val="FFFFFF"/>
                </a:highlight>
              </a:rPr>
              <a:t>burndown</a:t>
            </a:r>
            <a:r>
              <a:rPr lang="tr-TR" sz="1200" b="1" dirty="0">
                <a:solidFill>
                  <a:srgbClr val="202124"/>
                </a:solidFill>
                <a:highlight>
                  <a:srgbClr val="FFFFFF"/>
                </a:highlight>
              </a:rPr>
              <a:t> </a:t>
            </a:r>
            <a:r>
              <a:rPr lang="tr-TR" sz="1200" b="1" dirty="0" err="1">
                <a:solidFill>
                  <a:srgbClr val="202124"/>
                </a:solidFill>
                <a:highlight>
                  <a:srgbClr val="FFFFFF"/>
                </a:highlight>
              </a:rPr>
              <a:t>chart</a:t>
            </a:r>
            <a:r>
              <a:rPr lang="tr-TR" sz="1200" dirty="0">
                <a:solidFill>
                  <a:srgbClr val="202124"/>
                </a:solidFill>
                <a:highlight>
                  <a:srgbClr val="FFFFFF"/>
                </a:highlight>
              </a:rPr>
              <a:t> </a:t>
            </a:r>
            <a:r>
              <a:rPr lang="tr-TR" sz="1200" dirty="0" err="1">
                <a:solidFill>
                  <a:srgbClr val="202124"/>
                </a:solidFill>
                <a:highlight>
                  <a:srgbClr val="FFFFFF"/>
                </a:highlight>
              </a:rPr>
              <a:t>provides</a:t>
            </a:r>
            <a:r>
              <a:rPr lang="tr-TR" sz="1200" dirty="0">
                <a:solidFill>
                  <a:srgbClr val="202124"/>
                </a:solidFill>
                <a:highlight>
                  <a:srgbClr val="FFFFFF"/>
                </a:highlight>
              </a:rPr>
              <a:t> a </a:t>
            </a:r>
            <a:r>
              <a:rPr lang="tr-TR" sz="1200" dirty="0" err="1">
                <a:solidFill>
                  <a:srgbClr val="202124"/>
                </a:solidFill>
                <a:highlight>
                  <a:srgbClr val="FFFFFF"/>
                </a:highlight>
              </a:rPr>
              <a:t>day-by-day</a:t>
            </a:r>
            <a:r>
              <a:rPr lang="tr-TR" sz="1200" dirty="0">
                <a:solidFill>
                  <a:srgbClr val="202124"/>
                </a:solidFill>
                <a:highlight>
                  <a:srgbClr val="FFFFFF"/>
                </a:highlight>
              </a:rPr>
              <a:t> </a:t>
            </a:r>
            <a:r>
              <a:rPr lang="tr-TR" sz="1200" dirty="0" err="1">
                <a:solidFill>
                  <a:srgbClr val="202124"/>
                </a:solidFill>
                <a:highlight>
                  <a:srgbClr val="FFFFFF"/>
                </a:highlight>
              </a:rPr>
              <a:t>measure</a:t>
            </a:r>
            <a:r>
              <a:rPr lang="tr-TR" sz="1200" dirty="0">
                <a:solidFill>
                  <a:srgbClr val="202124"/>
                </a:solidFill>
                <a:highlight>
                  <a:srgbClr val="FFFFFF"/>
                </a:highlight>
              </a:rPr>
              <a:t> of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work</a:t>
            </a:r>
            <a:r>
              <a:rPr lang="tr-TR" sz="1200" dirty="0">
                <a:solidFill>
                  <a:srgbClr val="202124"/>
                </a:solidFill>
                <a:highlight>
                  <a:srgbClr val="FFFFFF"/>
                </a:highlight>
              </a:rPr>
              <a:t> </a:t>
            </a:r>
            <a:r>
              <a:rPr lang="tr-TR" sz="1200" dirty="0" err="1">
                <a:solidFill>
                  <a:srgbClr val="202124"/>
                </a:solidFill>
                <a:highlight>
                  <a:srgbClr val="FFFFFF"/>
                </a:highlight>
              </a:rPr>
              <a:t>that</a:t>
            </a:r>
            <a:r>
              <a:rPr lang="tr-TR" sz="1200" dirty="0">
                <a:solidFill>
                  <a:srgbClr val="202124"/>
                </a:solidFill>
                <a:highlight>
                  <a:srgbClr val="FFFFFF"/>
                </a:highlight>
              </a:rPr>
              <a:t> </a:t>
            </a:r>
            <a:r>
              <a:rPr lang="tr-TR" sz="1200" dirty="0" err="1">
                <a:solidFill>
                  <a:srgbClr val="202124"/>
                </a:solidFill>
                <a:highlight>
                  <a:srgbClr val="FFFFFF"/>
                </a:highlight>
              </a:rPr>
              <a:t>remains</a:t>
            </a:r>
            <a:r>
              <a:rPr lang="tr-TR" sz="1200" dirty="0">
                <a:solidFill>
                  <a:srgbClr val="202124"/>
                </a:solidFill>
                <a:highlight>
                  <a:srgbClr val="FFFFFF"/>
                </a:highlight>
              </a:rPr>
              <a:t> in a </a:t>
            </a:r>
            <a:r>
              <a:rPr lang="tr-TR" sz="1200" dirty="0" err="1">
                <a:solidFill>
                  <a:srgbClr val="202124"/>
                </a:solidFill>
                <a:highlight>
                  <a:srgbClr val="FFFFFF"/>
                </a:highlight>
              </a:rPr>
              <a:t>given</a:t>
            </a:r>
            <a:r>
              <a:rPr lang="tr-TR" sz="1200" dirty="0">
                <a:solidFill>
                  <a:srgbClr val="202124"/>
                </a:solidFill>
                <a:highlight>
                  <a:srgbClr val="FFFFFF"/>
                </a:highlight>
              </a:rPr>
              <a:t> sprint </a:t>
            </a:r>
            <a:r>
              <a:rPr lang="tr-TR" sz="1200" dirty="0" err="1">
                <a:solidFill>
                  <a:srgbClr val="202124"/>
                </a:solidFill>
                <a:highlight>
                  <a:srgbClr val="FFFFFF"/>
                </a:highlight>
              </a:rPr>
              <a:t>or</a:t>
            </a:r>
            <a:r>
              <a:rPr lang="tr-TR" sz="1200" dirty="0">
                <a:solidFill>
                  <a:srgbClr val="202124"/>
                </a:solidFill>
                <a:highlight>
                  <a:srgbClr val="FFFFFF"/>
                </a:highlight>
              </a:rPr>
              <a:t> </a:t>
            </a:r>
            <a:r>
              <a:rPr lang="tr-TR" sz="1200" dirty="0" err="1">
                <a:solidFill>
                  <a:srgbClr val="202124"/>
                </a:solidFill>
                <a:highlight>
                  <a:srgbClr val="FFFFFF"/>
                </a:highlight>
              </a:rPr>
              <a:t>release</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slope</a:t>
            </a:r>
            <a:r>
              <a:rPr lang="tr-TR" sz="1200" dirty="0">
                <a:solidFill>
                  <a:srgbClr val="202124"/>
                </a:solidFill>
                <a:highlight>
                  <a:srgbClr val="FFFFFF"/>
                </a:highlight>
              </a:rPr>
              <a:t> of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b="1" dirty="0" err="1">
                <a:solidFill>
                  <a:srgbClr val="202124"/>
                </a:solidFill>
                <a:highlight>
                  <a:srgbClr val="FFFFFF"/>
                </a:highlight>
              </a:rPr>
              <a:t>graph</a:t>
            </a:r>
            <a:r>
              <a:rPr lang="tr-TR" sz="1200" dirty="0">
                <a:solidFill>
                  <a:srgbClr val="202124"/>
                </a:solidFill>
                <a:highlight>
                  <a:srgbClr val="FFFFFF"/>
                </a:highlight>
              </a:rPr>
              <a:t>, </a:t>
            </a:r>
            <a:r>
              <a:rPr lang="tr-TR" sz="1200" dirty="0" err="1">
                <a:solidFill>
                  <a:srgbClr val="202124"/>
                </a:solidFill>
                <a:highlight>
                  <a:srgbClr val="FFFFFF"/>
                </a:highlight>
              </a:rPr>
              <a:t>or</a:t>
            </a:r>
            <a:r>
              <a:rPr lang="tr-TR" sz="1200" dirty="0">
                <a:solidFill>
                  <a:srgbClr val="202124"/>
                </a:solidFill>
                <a:highlight>
                  <a:srgbClr val="FFFFFF"/>
                </a:highlight>
              </a:rPr>
              <a:t> </a:t>
            </a:r>
            <a:r>
              <a:rPr lang="tr-TR" sz="1200" b="1" dirty="0" err="1">
                <a:solidFill>
                  <a:srgbClr val="202124"/>
                </a:solidFill>
                <a:highlight>
                  <a:srgbClr val="FFFFFF"/>
                </a:highlight>
              </a:rPr>
              <a:t>burndown</a:t>
            </a:r>
            <a:r>
              <a:rPr lang="tr-TR" sz="1200" dirty="0">
                <a:solidFill>
                  <a:srgbClr val="202124"/>
                </a:solidFill>
                <a:highlight>
                  <a:srgbClr val="FFFFFF"/>
                </a:highlight>
              </a:rPr>
              <a:t> </a:t>
            </a:r>
            <a:r>
              <a:rPr lang="tr-TR" sz="1200" dirty="0" err="1">
                <a:solidFill>
                  <a:srgbClr val="202124"/>
                </a:solidFill>
                <a:highlight>
                  <a:srgbClr val="FFFFFF"/>
                </a:highlight>
              </a:rPr>
              <a:t>velocity</a:t>
            </a:r>
            <a:r>
              <a:rPr lang="tr-TR" sz="1200" dirty="0">
                <a:solidFill>
                  <a:srgbClr val="202124"/>
                </a:solidFill>
                <a:highlight>
                  <a:srgbClr val="FFFFFF"/>
                </a:highlight>
              </a:rPr>
              <a:t>, is </a:t>
            </a:r>
            <a:r>
              <a:rPr lang="tr-TR" sz="1200" b="1" dirty="0" err="1">
                <a:solidFill>
                  <a:srgbClr val="202124"/>
                </a:solidFill>
                <a:highlight>
                  <a:srgbClr val="FFFFFF"/>
                </a:highlight>
              </a:rPr>
              <a:t>calculated</a:t>
            </a:r>
            <a:r>
              <a:rPr lang="tr-TR" sz="1200" dirty="0">
                <a:solidFill>
                  <a:srgbClr val="202124"/>
                </a:solidFill>
                <a:highlight>
                  <a:srgbClr val="FFFFFF"/>
                </a:highlight>
              </a:rPr>
              <a:t> </a:t>
            </a:r>
            <a:r>
              <a:rPr lang="tr-TR" sz="1200" dirty="0" err="1">
                <a:solidFill>
                  <a:srgbClr val="202124"/>
                </a:solidFill>
                <a:highlight>
                  <a:srgbClr val="FFFFFF"/>
                </a:highlight>
              </a:rPr>
              <a:t>by</a:t>
            </a:r>
            <a:r>
              <a:rPr lang="tr-TR" sz="1200" dirty="0">
                <a:solidFill>
                  <a:srgbClr val="202124"/>
                </a:solidFill>
                <a:highlight>
                  <a:srgbClr val="FFFFFF"/>
                </a:highlight>
              </a:rPr>
              <a:t> </a:t>
            </a:r>
            <a:r>
              <a:rPr lang="tr-TR" sz="1200" dirty="0" err="1">
                <a:solidFill>
                  <a:srgbClr val="202124"/>
                </a:solidFill>
                <a:highlight>
                  <a:srgbClr val="FFFFFF"/>
                </a:highlight>
              </a:rPr>
              <a:t>comparing</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number</a:t>
            </a:r>
            <a:r>
              <a:rPr lang="tr-TR" sz="1200" dirty="0">
                <a:solidFill>
                  <a:srgbClr val="202124"/>
                </a:solidFill>
                <a:highlight>
                  <a:srgbClr val="FFFFFF"/>
                </a:highlight>
              </a:rPr>
              <a:t> of </a:t>
            </a:r>
            <a:r>
              <a:rPr lang="tr-TR" sz="1200" dirty="0" err="1">
                <a:solidFill>
                  <a:srgbClr val="202124"/>
                </a:solidFill>
                <a:highlight>
                  <a:srgbClr val="FFFFFF"/>
                </a:highlight>
              </a:rPr>
              <a:t>hours</a:t>
            </a:r>
            <a:r>
              <a:rPr lang="tr-TR" sz="1200" dirty="0">
                <a:solidFill>
                  <a:srgbClr val="202124"/>
                </a:solidFill>
                <a:highlight>
                  <a:srgbClr val="FFFFFF"/>
                </a:highlight>
              </a:rPr>
              <a:t> </a:t>
            </a:r>
            <a:r>
              <a:rPr lang="tr-TR" sz="1200" dirty="0" err="1">
                <a:solidFill>
                  <a:srgbClr val="202124"/>
                </a:solidFill>
                <a:highlight>
                  <a:srgbClr val="FFFFFF"/>
                </a:highlight>
              </a:rPr>
              <a:t>worked</a:t>
            </a:r>
            <a:r>
              <a:rPr lang="tr-TR" sz="1200" dirty="0">
                <a:solidFill>
                  <a:srgbClr val="202124"/>
                </a:solidFill>
                <a:highlight>
                  <a:srgbClr val="FFFFFF"/>
                </a:highlight>
              </a:rPr>
              <a:t> </a:t>
            </a:r>
            <a:r>
              <a:rPr lang="tr-TR" sz="1200" dirty="0" err="1">
                <a:solidFill>
                  <a:srgbClr val="202124"/>
                </a:solidFill>
                <a:highlight>
                  <a:srgbClr val="FFFFFF"/>
                </a:highlight>
              </a:rPr>
              <a:t>to</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original</a:t>
            </a:r>
            <a:r>
              <a:rPr lang="tr-TR" sz="1200" dirty="0">
                <a:solidFill>
                  <a:srgbClr val="202124"/>
                </a:solidFill>
                <a:highlight>
                  <a:srgbClr val="FFFFFF"/>
                </a:highlight>
              </a:rPr>
              <a:t> </a:t>
            </a:r>
            <a:r>
              <a:rPr lang="tr-TR" sz="1200" dirty="0" err="1">
                <a:solidFill>
                  <a:srgbClr val="202124"/>
                </a:solidFill>
                <a:highlight>
                  <a:srgbClr val="FFFFFF"/>
                </a:highlight>
              </a:rPr>
              <a:t>project</a:t>
            </a:r>
            <a:r>
              <a:rPr lang="tr-TR" sz="1200" dirty="0">
                <a:solidFill>
                  <a:srgbClr val="202124"/>
                </a:solidFill>
                <a:highlight>
                  <a:srgbClr val="FFFFFF"/>
                </a:highlight>
              </a:rPr>
              <a:t> </a:t>
            </a:r>
            <a:r>
              <a:rPr lang="tr-TR" sz="1200" dirty="0" err="1">
                <a:solidFill>
                  <a:srgbClr val="202124"/>
                </a:solidFill>
                <a:highlight>
                  <a:srgbClr val="FFFFFF"/>
                </a:highlight>
              </a:rPr>
              <a:t>estimation</a:t>
            </a:r>
            <a:r>
              <a:rPr lang="tr-TR" sz="1200" dirty="0">
                <a:solidFill>
                  <a:srgbClr val="202124"/>
                </a:solidFill>
                <a:highlight>
                  <a:srgbClr val="FFFFFF"/>
                </a:highlight>
              </a:rPr>
              <a:t> </a:t>
            </a:r>
            <a:r>
              <a:rPr lang="tr-TR" sz="1200" dirty="0" err="1">
                <a:solidFill>
                  <a:srgbClr val="202124"/>
                </a:solidFill>
                <a:highlight>
                  <a:srgbClr val="FFFFFF"/>
                </a:highlight>
              </a:rPr>
              <a:t>and</a:t>
            </a:r>
            <a:r>
              <a:rPr lang="tr-TR" sz="1200" dirty="0">
                <a:solidFill>
                  <a:srgbClr val="202124"/>
                </a:solidFill>
                <a:highlight>
                  <a:srgbClr val="FFFFFF"/>
                </a:highlight>
              </a:rPr>
              <a:t> </a:t>
            </a:r>
            <a:r>
              <a:rPr lang="tr-TR" sz="1200" dirty="0" err="1">
                <a:solidFill>
                  <a:srgbClr val="202124"/>
                </a:solidFill>
                <a:highlight>
                  <a:srgbClr val="FFFFFF"/>
                </a:highlight>
              </a:rPr>
              <a:t>shows</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average</a:t>
            </a:r>
            <a:r>
              <a:rPr lang="tr-TR" sz="1200" dirty="0">
                <a:solidFill>
                  <a:srgbClr val="202124"/>
                </a:solidFill>
                <a:highlight>
                  <a:srgbClr val="FFFFFF"/>
                </a:highlight>
              </a:rPr>
              <a:t> rate of </a:t>
            </a:r>
            <a:r>
              <a:rPr lang="tr-TR" sz="1200" dirty="0" err="1">
                <a:solidFill>
                  <a:srgbClr val="202124"/>
                </a:solidFill>
                <a:highlight>
                  <a:srgbClr val="FFFFFF"/>
                </a:highlight>
              </a:rPr>
              <a:t>productivity</a:t>
            </a:r>
            <a:r>
              <a:rPr lang="tr-TR" sz="1200" dirty="0">
                <a:solidFill>
                  <a:srgbClr val="202124"/>
                </a:solidFill>
                <a:highlight>
                  <a:srgbClr val="FFFFFF"/>
                </a:highlight>
              </a:rPr>
              <a:t> </a:t>
            </a:r>
            <a:r>
              <a:rPr lang="tr-TR" sz="1200" dirty="0" err="1">
                <a:solidFill>
                  <a:srgbClr val="202124"/>
                </a:solidFill>
                <a:highlight>
                  <a:srgbClr val="FFFFFF"/>
                </a:highlight>
              </a:rPr>
              <a:t>for</a:t>
            </a:r>
            <a:r>
              <a:rPr lang="tr-TR" sz="1200" dirty="0">
                <a:solidFill>
                  <a:srgbClr val="202124"/>
                </a:solidFill>
                <a:highlight>
                  <a:srgbClr val="FFFFFF"/>
                </a:highlight>
              </a:rPr>
              <a:t> </a:t>
            </a:r>
            <a:r>
              <a:rPr lang="tr-TR" sz="1200" dirty="0" err="1">
                <a:solidFill>
                  <a:srgbClr val="202124"/>
                </a:solidFill>
                <a:highlight>
                  <a:srgbClr val="FFFFFF"/>
                </a:highlight>
              </a:rPr>
              <a:t>each</a:t>
            </a:r>
            <a:r>
              <a:rPr lang="tr-TR" sz="1200" dirty="0">
                <a:solidFill>
                  <a:srgbClr val="202124"/>
                </a:solidFill>
                <a:highlight>
                  <a:srgbClr val="FFFFFF"/>
                </a:highlight>
              </a:rPr>
              <a:t> </a:t>
            </a:r>
            <a:r>
              <a:rPr lang="tr-TR" sz="1200" dirty="0" err="1">
                <a:solidFill>
                  <a:srgbClr val="202124"/>
                </a:solidFill>
                <a:highlight>
                  <a:srgbClr val="FFFFFF"/>
                </a:highlight>
              </a:rPr>
              <a:t>day</a:t>
            </a:r>
            <a:endParaRPr sz="1200" dirty="0">
              <a:solidFill>
                <a:srgbClr val="202124"/>
              </a:solidFill>
              <a:highlight>
                <a:srgbClr val="FFFFFF"/>
              </a:highlight>
            </a:endParaRPr>
          </a:p>
          <a:p>
            <a:pPr marL="0" lvl="0" indent="0" algn="l" rtl="0">
              <a:lnSpc>
                <a:spcPct val="100000"/>
              </a:lnSpc>
              <a:spcBef>
                <a:spcPts val="0"/>
              </a:spcBef>
              <a:spcAft>
                <a:spcPts val="0"/>
              </a:spcAft>
              <a:buSzPts val="1400"/>
              <a:buNone/>
            </a:pPr>
            <a:endParaRPr sz="1200" dirty="0">
              <a:solidFill>
                <a:srgbClr val="202124"/>
              </a:solidFill>
              <a:highlight>
                <a:srgbClr val="FFFFFF"/>
              </a:highlight>
            </a:endParaRPr>
          </a:p>
          <a:p>
            <a:pPr marL="0" lvl="0" indent="0" algn="l" rtl="0">
              <a:lnSpc>
                <a:spcPct val="100000"/>
              </a:lnSpc>
              <a:spcBef>
                <a:spcPts val="0"/>
              </a:spcBef>
              <a:spcAft>
                <a:spcPts val="0"/>
              </a:spcAft>
              <a:buSzPts val="1400"/>
              <a:buNone/>
            </a:pPr>
            <a:r>
              <a:rPr lang="tr-TR" sz="1200" dirty="0" err="1">
                <a:solidFill>
                  <a:srgbClr val="202124"/>
                </a:solidFill>
                <a:highlight>
                  <a:srgbClr val="FFFFFF"/>
                </a:highlight>
              </a:rPr>
              <a:t>The</a:t>
            </a:r>
            <a:r>
              <a:rPr lang="tr-TR" sz="1200" dirty="0">
                <a:solidFill>
                  <a:srgbClr val="202124"/>
                </a:solidFill>
                <a:highlight>
                  <a:srgbClr val="FFFFFF"/>
                </a:highlight>
              </a:rPr>
              <a:t> Rules of Scrum: </a:t>
            </a:r>
            <a:r>
              <a:rPr lang="tr-TR" sz="1200" dirty="0" err="1">
                <a:solidFill>
                  <a:srgbClr val="202124"/>
                </a:solidFill>
                <a:highlight>
                  <a:srgbClr val="FFFFFF"/>
                </a:highlight>
              </a:rPr>
              <a:t>Your</a:t>
            </a:r>
            <a:r>
              <a:rPr lang="tr-TR" sz="1200" dirty="0">
                <a:solidFill>
                  <a:srgbClr val="202124"/>
                </a:solidFill>
                <a:highlight>
                  <a:srgbClr val="FFFFFF"/>
                </a:highlight>
              </a:rPr>
              <a:t> Product </a:t>
            </a:r>
            <a:r>
              <a:rPr lang="tr-TR" sz="1200" dirty="0" err="1">
                <a:solidFill>
                  <a:srgbClr val="202124"/>
                </a:solidFill>
                <a:highlight>
                  <a:srgbClr val="FFFFFF"/>
                </a:highlight>
              </a:rPr>
              <a:t>Owner</a:t>
            </a:r>
            <a:r>
              <a:rPr lang="tr-TR" sz="1200" dirty="0">
                <a:solidFill>
                  <a:srgbClr val="202124"/>
                </a:solidFill>
                <a:highlight>
                  <a:srgbClr val="FFFFFF"/>
                </a:highlight>
              </a:rPr>
              <a:t> </a:t>
            </a:r>
            <a:r>
              <a:rPr lang="tr-TR" sz="1200" dirty="0" err="1">
                <a:solidFill>
                  <a:srgbClr val="202124"/>
                </a:solidFill>
                <a:highlight>
                  <a:srgbClr val="FFFFFF"/>
                </a:highlight>
              </a:rPr>
              <a:t>creates</a:t>
            </a:r>
            <a:r>
              <a:rPr lang="tr-TR" sz="1200" dirty="0">
                <a:solidFill>
                  <a:srgbClr val="202124"/>
                </a:solidFill>
                <a:highlight>
                  <a:srgbClr val="FFFFFF"/>
                </a:highlight>
              </a:rPr>
              <a:t> </a:t>
            </a:r>
            <a:r>
              <a:rPr lang="tr-TR" sz="1200" dirty="0" err="1">
                <a:solidFill>
                  <a:srgbClr val="202124"/>
                </a:solidFill>
                <a:highlight>
                  <a:srgbClr val="FFFFFF"/>
                </a:highlight>
              </a:rPr>
              <a:t>and</a:t>
            </a:r>
            <a:r>
              <a:rPr lang="tr-TR" sz="1200" dirty="0">
                <a:solidFill>
                  <a:srgbClr val="202124"/>
                </a:solidFill>
                <a:highlight>
                  <a:srgbClr val="FFFFFF"/>
                </a:highlight>
              </a:rPr>
              <a:t> </a:t>
            </a:r>
            <a:r>
              <a:rPr lang="tr-TR" sz="1200" dirty="0" err="1">
                <a:solidFill>
                  <a:srgbClr val="202124"/>
                </a:solidFill>
                <a:highlight>
                  <a:srgbClr val="FFFFFF"/>
                </a:highlight>
              </a:rPr>
              <a:t>maintains</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team's</a:t>
            </a:r>
            <a:r>
              <a:rPr lang="tr-TR" sz="1200" dirty="0">
                <a:solidFill>
                  <a:srgbClr val="202124"/>
                </a:solidFill>
                <a:highlight>
                  <a:srgbClr val="FFFFFF"/>
                </a:highlight>
              </a:rPr>
              <a:t> Product </a:t>
            </a:r>
            <a:r>
              <a:rPr lang="tr-TR" sz="1200" dirty="0" err="1">
                <a:solidFill>
                  <a:srgbClr val="202124"/>
                </a:solidFill>
                <a:highlight>
                  <a:srgbClr val="FFFFFF"/>
                </a:highlight>
              </a:rPr>
              <a:t>or</a:t>
            </a:r>
            <a:r>
              <a:rPr lang="tr-TR" sz="1200" dirty="0">
                <a:solidFill>
                  <a:srgbClr val="202124"/>
                </a:solidFill>
                <a:highlight>
                  <a:srgbClr val="FFFFFF"/>
                </a:highlight>
              </a:rPr>
              <a:t> </a:t>
            </a:r>
            <a:r>
              <a:rPr lang="tr-TR" sz="1200" dirty="0" err="1">
                <a:solidFill>
                  <a:srgbClr val="202124"/>
                </a:solidFill>
                <a:highlight>
                  <a:srgbClr val="FFFFFF"/>
                </a:highlight>
              </a:rPr>
              <a:t>Release</a:t>
            </a:r>
            <a:r>
              <a:rPr lang="tr-TR" sz="1200" dirty="0">
                <a:solidFill>
                  <a:srgbClr val="202124"/>
                </a:solidFill>
                <a:highlight>
                  <a:srgbClr val="FFFFFF"/>
                </a:highlight>
              </a:rPr>
              <a:t> </a:t>
            </a:r>
            <a:r>
              <a:rPr lang="tr-TR" sz="1200" b="1" dirty="0" err="1">
                <a:solidFill>
                  <a:srgbClr val="202124"/>
                </a:solidFill>
                <a:highlight>
                  <a:srgbClr val="FFFFFF"/>
                </a:highlight>
              </a:rPr>
              <a:t>burndown</a:t>
            </a:r>
            <a:r>
              <a:rPr lang="tr-TR" sz="1200" b="1" dirty="0">
                <a:solidFill>
                  <a:srgbClr val="202124"/>
                </a:solidFill>
                <a:highlight>
                  <a:srgbClr val="FFFFFF"/>
                </a:highlight>
              </a:rPr>
              <a:t> </a:t>
            </a:r>
            <a:r>
              <a:rPr lang="tr-TR" sz="1200" b="1" dirty="0" err="1">
                <a:solidFill>
                  <a:srgbClr val="202124"/>
                </a:solidFill>
                <a:highlight>
                  <a:srgbClr val="FFFFFF"/>
                </a:highlight>
              </a:rPr>
              <a:t>chart</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Product </a:t>
            </a:r>
            <a:r>
              <a:rPr lang="tr-TR" sz="1200" b="1" dirty="0" err="1">
                <a:solidFill>
                  <a:srgbClr val="202124"/>
                </a:solidFill>
                <a:highlight>
                  <a:srgbClr val="FFFFFF"/>
                </a:highlight>
              </a:rPr>
              <a:t>burndown</a:t>
            </a:r>
            <a:r>
              <a:rPr lang="tr-TR" sz="1200" b="1" dirty="0">
                <a:solidFill>
                  <a:srgbClr val="202124"/>
                </a:solidFill>
                <a:highlight>
                  <a:srgbClr val="FFFFFF"/>
                </a:highlight>
              </a:rPr>
              <a:t> </a:t>
            </a:r>
            <a:r>
              <a:rPr lang="tr-TR" sz="1200" b="1" dirty="0" err="1">
                <a:solidFill>
                  <a:srgbClr val="202124"/>
                </a:solidFill>
                <a:highlight>
                  <a:srgbClr val="FFFFFF"/>
                </a:highlight>
              </a:rPr>
              <a:t>chart</a:t>
            </a:r>
            <a:r>
              <a:rPr lang="tr-TR" sz="1200" dirty="0">
                <a:solidFill>
                  <a:srgbClr val="202124"/>
                </a:solidFill>
                <a:highlight>
                  <a:srgbClr val="FFFFFF"/>
                </a:highlight>
              </a:rPr>
              <a:t> </a:t>
            </a:r>
            <a:r>
              <a:rPr lang="tr-TR" sz="1200" dirty="0" err="1">
                <a:solidFill>
                  <a:srgbClr val="202124"/>
                </a:solidFill>
                <a:highlight>
                  <a:srgbClr val="FFFFFF"/>
                </a:highlight>
              </a:rPr>
              <a:t>tracks</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amount</a:t>
            </a:r>
            <a:r>
              <a:rPr lang="tr-TR" sz="1200" dirty="0">
                <a:solidFill>
                  <a:srgbClr val="202124"/>
                </a:solidFill>
                <a:highlight>
                  <a:srgbClr val="FFFFFF"/>
                </a:highlight>
              </a:rPr>
              <a:t> of </a:t>
            </a:r>
            <a:r>
              <a:rPr lang="tr-TR" sz="1200" dirty="0" err="1">
                <a:solidFill>
                  <a:srgbClr val="202124"/>
                </a:solidFill>
                <a:highlight>
                  <a:srgbClr val="FFFFFF"/>
                </a:highlight>
              </a:rPr>
              <a:t>work</a:t>
            </a:r>
            <a:r>
              <a:rPr lang="tr-TR" sz="1200" dirty="0">
                <a:solidFill>
                  <a:srgbClr val="202124"/>
                </a:solidFill>
                <a:highlight>
                  <a:srgbClr val="FFFFFF"/>
                </a:highlight>
              </a:rPr>
              <a:t> </a:t>
            </a:r>
            <a:r>
              <a:rPr lang="tr-TR" sz="1200" dirty="0" err="1">
                <a:solidFill>
                  <a:srgbClr val="202124"/>
                </a:solidFill>
                <a:highlight>
                  <a:srgbClr val="FFFFFF"/>
                </a:highlight>
              </a:rPr>
              <a:t>remaining</a:t>
            </a:r>
            <a:r>
              <a:rPr lang="tr-TR" sz="1200" dirty="0">
                <a:solidFill>
                  <a:srgbClr val="202124"/>
                </a:solidFill>
                <a:highlight>
                  <a:srgbClr val="FFFFFF"/>
                </a:highlight>
              </a:rPr>
              <a:t> in </a:t>
            </a:r>
            <a:r>
              <a:rPr lang="tr-TR" sz="1200" dirty="0" err="1">
                <a:solidFill>
                  <a:srgbClr val="202124"/>
                </a:solidFill>
                <a:highlight>
                  <a:srgbClr val="FFFFFF"/>
                </a:highlight>
              </a:rPr>
              <a:t>the</a:t>
            </a:r>
            <a:r>
              <a:rPr lang="tr-TR" sz="1200" dirty="0">
                <a:solidFill>
                  <a:srgbClr val="202124"/>
                </a:solidFill>
                <a:highlight>
                  <a:srgbClr val="FFFFFF"/>
                </a:highlight>
              </a:rPr>
              <a:t> Product </a:t>
            </a:r>
            <a:r>
              <a:rPr lang="tr-TR" sz="1200" dirty="0" err="1">
                <a:solidFill>
                  <a:srgbClr val="202124"/>
                </a:solidFill>
                <a:highlight>
                  <a:srgbClr val="FFFFFF"/>
                </a:highlight>
              </a:rPr>
              <a:t>Backlog</a:t>
            </a:r>
            <a:r>
              <a:rPr lang="tr-TR" sz="1200" dirty="0">
                <a:solidFill>
                  <a:srgbClr val="202124"/>
                </a:solidFill>
                <a:highlight>
                  <a:srgbClr val="FFFFFF"/>
                </a:highlight>
              </a:rPr>
              <a:t> Sprint-</a:t>
            </a:r>
            <a:r>
              <a:rPr lang="tr-TR" sz="1200" dirty="0" err="1">
                <a:solidFill>
                  <a:srgbClr val="202124"/>
                </a:solidFill>
                <a:highlight>
                  <a:srgbClr val="FFFFFF"/>
                </a:highlight>
              </a:rPr>
              <a:t>by</a:t>
            </a:r>
            <a:r>
              <a:rPr lang="tr-TR" sz="1200" dirty="0">
                <a:solidFill>
                  <a:srgbClr val="202124"/>
                </a:solidFill>
                <a:highlight>
                  <a:srgbClr val="FFFFFF"/>
                </a:highlight>
              </a:rPr>
              <a:t>-Sprint. </a:t>
            </a:r>
            <a:r>
              <a:rPr lang="tr-TR" sz="1200" dirty="0" err="1">
                <a:solidFill>
                  <a:srgbClr val="202124"/>
                </a:solidFill>
                <a:highlight>
                  <a:srgbClr val="FFFFFF"/>
                </a:highlight>
              </a:rPr>
              <a:t>This</a:t>
            </a:r>
            <a:r>
              <a:rPr lang="tr-TR" sz="1200" dirty="0">
                <a:solidFill>
                  <a:srgbClr val="202124"/>
                </a:solidFill>
                <a:highlight>
                  <a:srgbClr val="FFFFFF"/>
                </a:highlight>
              </a:rPr>
              <a:t> </a:t>
            </a:r>
            <a:r>
              <a:rPr lang="tr-TR" sz="1200" b="1" dirty="0" err="1">
                <a:solidFill>
                  <a:srgbClr val="202124"/>
                </a:solidFill>
                <a:highlight>
                  <a:srgbClr val="FFFFFF"/>
                </a:highlight>
              </a:rPr>
              <a:t>burndown</a:t>
            </a:r>
            <a:r>
              <a:rPr lang="tr-TR" sz="1200" b="1" dirty="0">
                <a:solidFill>
                  <a:srgbClr val="202124"/>
                </a:solidFill>
                <a:highlight>
                  <a:srgbClr val="FFFFFF"/>
                </a:highlight>
              </a:rPr>
              <a:t> </a:t>
            </a:r>
            <a:r>
              <a:rPr lang="tr-TR" sz="1200" b="1" dirty="0" err="1">
                <a:solidFill>
                  <a:srgbClr val="202124"/>
                </a:solidFill>
                <a:highlight>
                  <a:srgbClr val="FFFFFF"/>
                </a:highlight>
              </a:rPr>
              <a:t>chart</a:t>
            </a:r>
            <a:r>
              <a:rPr lang="tr-TR" sz="1200" dirty="0">
                <a:solidFill>
                  <a:srgbClr val="202124"/>
                </a:solidFill>
                <a:highlight>
                  <a:srgbClr val="FFFFFF"/>
                </a:highlight>
              </a:rPr>
              <a:t> is </a:t>
            </a:r>
            <a:r>
              <a:rPr lang="tr-TR" sz="1200" dirty="0" err="1">
                <a:solidFill>
                  <a:srgbClr val="202124"/>
                </a:solidFill>
                <a:highlight>
                  <a:srgbClr val="FFFFFF"/>
                </a:highlight>
              </a:rPr>
              <a:t>updated</a:t>
            </a:r>
            <a:r>
              <a:rPr lang="tr-TR" sz="1200" dirty="0">
                <a:solidFill>
                  <a:srgbClr val="202124"/>
                </a:solidFill>
                <a:highlight>
                  <a:srgbClr val="FFFFFF"/>
                </a:highlight>
              </a:rPr>
              <a:t> </a:t>
            </a:r>
            <a:r>
              <a:rPr lang="tr-TR" sz="1200" dirty="0" err="1">
                <a:solidFill>
                  <a:srgbClr val="202124"/>
                </a:solidFill>
                <a:highlight>
                  <a:srgbClr val="FFFFFF"/>
                </a:highlight>
              </a:rPr>
              <a:t>every</a:t>
            </a:r>
            <a:r>
              <a:rPr lang="tr-TR" sz="1200" dirty="0">
                <a:solidFill>
                  <a:srgbClr val="202124"/>
                </a:solidFill>
                <a:highlight>
                  <a:srgbClr val="FFFFFF"/>
                </a:highlight>
              </a:rPr>
              <a:t> Sprint </a:t>
            </a:r>
            <a:r>
              <a:rPr lang="tr-TR" sz="1200" dirty="0" err="1">
                <a:solidFill>
                  <a:srgbClr val="202124"/>
                </a:solidFill>
                <a:highlight>
                  <a:srgbClr val="FFFFFF"/>
                </a:highlight>
              </a:rPr>
              <a:t>and</a:t>
            </a:r>
            <a:r>
              <a:rPr lang="tr-TR" sz="1200" dirty="0">
                <a:solidFill>
                  <a:srgbClr val="202124"/>
                </a:solidFill>
                <a:highlight>
                  <a:srgbClr val="FFFFFF"/>
                </a:highlight>
              </a:rPr>
              <a:t> is </a:t>
            </a:r>
            <a:r>
              <a:rPr lang="tr-TR" sz="1200" dirty="0" err="1">
                <a:solidFill>
                  <a:srgbClr val="202124"/>
                </a:solidFill>
                <a:highlight>
                  <a:srgbClr val="FFFFFF"/>
                </a:highlight>
              </a:rPr>
              <a:t>visible</a:t>
            </a:r>
            <a:r>
              <a:rPr lang="tr-TR" sz="1200" dirty="0">
                <a:solidFill>
                  <a:srgbClr val="202124"/>
                </a:solidFill>
                <a:highlight>
                  <a:srgbClr val="FFFFFF"/>
                </a:highlight>
              </a:rPr>
              <a:t> </a:t>
            </a:r>
            <a:r>
              <a:rPr lang="tr-TR" sz="1200" dirty="0" err="1">
                <a:solidFill>
                  <a:srgbClr val="202124"/>
                </a:solidFill>
                <a:highlight>
                  <a:srgbClr val="FFFFFF"/>
                </a:highlight>
              </a:rPr>
              <a:t>to</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Scrum Team </a:t>
            </a:r>
            <a:r>
              <a:rPr lang="tr-TR" sz="1200" dirty="0" err="1">
                <a:solidFill>
                  <a:srgbClr val="202124"/>
                </a:solidFill>
                <a:highlight>
                  <a:srgbClr val="FFFFFF"/>
                </a:highlight>
              </a:rPr>
              <a:t>and</a:t>
            </a:r>
            <a:r>
              <a:rPr lang="tr-TR" sz="1200" dirty="0">
                <a:solidFill>
                  <a:srgbClr val="202124"/>
                </a:solidFill>
                <a:highlight>
                  <a:srgbClr val="FFFFFF"/>
                </a:highlight>
              </a:rPr>
              <a:t> </a:t>
            </a:r>
            <a:r>
              <a:rPr lang="tr-TR" sz="1200" dirty="0" err="1">
                <a:solidFill>
                  <a:srgbClr val="202124"/>
                </a:solidFill>
                <a:highlight>
                  <a:srgbClr val="FFFFFF"/>
                </a:highlight>
              </a:rPr>
              <a:t>its</a:t>
            </a:r>
            <a:r>
              <a:rPr lang="tr-TR" sz="1200" dirty="0">
                <a:solidFill>
                  <a:srgbClr val="202124"/>
                </a:solidFill>
                <a:highlight>
                  <a:srgbClr val="FFFFFF"/>
                </a:highlight>
              </a:rPr>
              <a:t> </a:t>
            </a:r>
            <a:r>
              <a:rPr lang="tr-TR" sz="1200" dirty="0" err="1">
                <a:solidFill>
                  <a:srgbClr val="202124"/>
                </a:solidFill>
                <a:highlight>
                  <a:srgbClr val="FFFFFF"/>
                </a:highlight>
              </a:rPr>
              <a:t>stakeholders</a:t>
            </a:r>
            <a:r>
              <a:rPr lang="tr-TR" sz="1200" dirty="0">
                <a:solidFill>
                  <a:srgbClr val="202124"/>
                </a:solidFill>
                <a:highlight>
                  <a:srgbClr val="FFFFFF"/>
                </a:highlight>
              </a:rPr>
              <a:t>.</a:t>
            </a:r>
            <a:endParaRPr sz="1200" dirty="0">
              <a:solidFill>
                <a:srgbClr val="202124"/>
              </a:solidFill>
              <a:highlight>
                <a:srgbClr val="FFFFFF"/>
              </a:highlight>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880c0c7e24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8" name="Google Shape;1478;g880c0c7e24_0_8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Hız Tablosu, her bir sprintte teslim edilen değer miktarını göstererek, ekibin gelecekteki sprintlerde ne kadar iş yapabileceğini tahmin etmenize olanak tanır. </a:t>
            </a:r>
          </a:p>
          <a:p>
            <a:pPr marL="0" lvl="0" indent="0" algn="l" rtl="0">
              <a:lnSpc>
                <a:spcPct val="100000"/>
              </a:lnSpc>
              <a:spcBef>
                <a:spcPts val="0"/>
              </a:spcBef>
              <a:spcAft>
                <a:spcPts val="0"/>
              </a:spcAft>
              <a:buSzPts val="1400"/>
              <a:buNone/>
            </a:pPr>
            <a:r>
              <a:rPr lang="tr-TR" dirty="0"/>
              <a:t>Sprint planlama toplantılarınız sırasında, uygulanabilir olarak ne kadar iş yapabileceğinize karar vermenize yardımcı olması açısından yararlıdır.</a:t>
            </a:r>
          </a:p>
          <a:p>
            <a:pPr marL="0" lvl="0" indent="0" algn="l" rtl="0">
              <a:lnSpc>
                <a:spcPct val="100000"/>
              </a:lnSpc>
              <a:spcBef>
                <a:spcPts val="0"/>
              </a:spcBef>
              <a:spcAft>
                <a:spcPts val="0"/>
              </a:spcAft>
              <a:buSzPts val="1400"/>
              <a:buNone/>
            </a:pPr>
            <a:r>
              <a:rPr lang="tr-TR" dirty="0"/>
              <a:t>Y ekseni, hikayeleri tahmin etmek için kullanılan istatistiği görüntüler. </a:t>
            </a:r>
          </a:p>
          <a:p>
            <a:pPr marL="0" lvl="0" indent="0" algn="l" rtl="0">
              <a:lnSpc>
                <a:spcPct val="100000"/>
              </a:lnSpc>
              <a:spcBef>
                <a:spcPts val="0"/>
              </a:spcBef>
              <a:spcAft>
                <a:spcPts val="0"/>
              </a:spcAft>
              <a:buSzPts val="1400"/>
              <a:buNone/>
            </a:pPr>
            <a:r>
              <a:rPr lang="tr-TR" dirty="0"/>
              <a:t>Yukarıdaki örnekte, ekip hikaye puanlarını kullanıyor. </a:t>
            </a:r>
          </a:p>
          <a:p>
            <a:pPr marL="0" lvl="0" indent="0" algn="l" rtl="0">
              <a:lnSpc>
                <a:spcPct val="100000"/>
              </a:lnSpc>
              <a:spcBef>
                <a:spcPts val="0"/>
              </a:spcBef>
              <a:spcAft>
                <a:spcPts val="0"/>
              </a:spcAft>
              <a:buSzPts val="1400"/>
              <a:buNone/>
            </a:pPr>
            <a:r>
              <a:rPr lang="tr-TR" dirty="0"/>
              <a:t>X ekseni, takım tarafından tamamlanan sprintleri görüntüler. </a:t>
            </a:r>
          </a:p>
          <a:p>
            <a:pPr marL="0" lvl="0" indent="0" algn="l" rtl="0">
              <a:lnSpc>
                <a:spcPct val="100000"/>
              </a:lnSpc>
              <a:spcBef>
                <a:spcPts val="0"/>
              </a:spcBef>
              <a:spcAft>
                <a:spcPts val="0"/>
              </a:spcAft>
              <a:buSzPts val="1400"/>
              <a:buNone/>
            </a:pPr>
            <a:r>
              <a:rPr lang="tr-TR" dirty="0"/>
              <a:t>Her sprint için gri çubuk, sprint başladığında tüm sorunların toplam tahminini gösterir. </a:t>
            </a:r>
          </a:p>
          <a:p>
            <a:pPr marL="0" lvl="0" indent="0" algn="l" rtl="0">
              <a:lnSpc>
                <a:spcPct val="100000"/>
              </a:lnSpc>
              <a:spcBef>
                <a:spcPts val="0"/>
              </a:spcBef>
              <a:spcAft>
                <a:spcPts val="0"/>
              </a:spcAft>
              <a:buSzPts val="1400"/>
              <a:buNone/>
            </a:pPr>
            <a:r>
              <a:rPr lang="tr-TR" dirty="0"/>
              <a:t>Her sprintteki yeşil çubuk, sprint sona erdiğinde tamamlanan toplam tahminleri gösterir.</a:t>
            </a:r>
          </a:p>
          <a:p>
            <a:pPr marL="0" lvl="0" indent="0" algn="l" rtl="0">
              <a:lnSpc>
                <a:spcPct val="100000"/>
              </a:lnSpc>
              <a:spcBef>
                <a:spcPts val="0"/>
              </a:spcBef>
              <a:spcAft>
                <a:spcPts val="0"/>
              </a:spcAft>
              <a:buSzPts val="1400"/>
              <a:buNone/>
            </a:pPr>
            <a:r>
              <a:rPr lang="tr-TR" dirty="0"/>
              <a:t>Hızın kaydını tutmak, </a:t>
            </a:r>
            <a:r>
              <a:rPr lang="tr-TR" dirty="0" err="1"/>
              <a:t>scrum</a:t>
            </a:r>
            <a:r>
              <a:rPr lang="tr-TR" dirty="0"/>
              <a:t> </a:t>
            </a:r>
            <a:r>
              <a:rPr lang="tr-TR" dirty="0" err="1"/>
              <a:t>master'ın</a:t>
            </a:r>
            <a:r>
              <a:rPr lang="tr-TR" dirty="0"/>
              <a:t> sorumluluğundadır.</a:t>
            </a:r>
          </a:p>
          <a:p>
            <a:pPr marL="0" lvl="0" indent="0" algn="l" rtl="0">
              <a:lnSpc>
                <a:spcPct val="100000"/>
              </a:lnSpc>
              <a:spcBef>
                <a:spcPts val="0"/>
              </a:spcBef>
              <a:spcAft>
                <a:spcPts val="0"/>
              </a:spcAft>
              <a:buSzPts val="1400"/>
              <a:buNone/>
            </a:pPr>
            <a:r>
              <a:rPr lang="tr-TR" dirty="0"/>
              <a:t>Her sprint demosunun sonunda, </a:t>
            </a:r>
            <a:r>
              <a:rPr lang="tr-TR" dirty="0" err="1"/>
              <a:t>scrum</a:t>
            </a:r>
            <a:r>
              <a:rPr lang="tr-TR" dirty="0"/>
              <a:t> </a:t>
            </a:r>
            <a:r>
              <a:rPr lang="tr-TR" dirty="0" err="1"/>
              <a:t>master</a:t>
            </a:r>
            <a:r>
              <a:rPr lang="tr-TR" dirty="0"/>
              <a:t>, o sprint sırasında yapıldığı kabul edilen hikayeler için tahmin edilen puanların sayısını hesaplamalıdır.  </a:t>
            </a:r>
          </a:p>
          <a:p>
            <a:pPr marL="0" lvl="0" indent="0" algn="l" rtl="0">
              <a:lnSpc>
                <a:spcPct val="100000"/>
              </a:lnSpc>
              <a:spcBef>
                <a:spcPts val="0"/>
              </a:spcBef>
              <a:spcAft>
                <a:spcPts val="0"/>
              </a:spcAft>
              <a:buSzPts val="1400"/>
              <a:buNone/>
            </a:pPr>
            <a:r>
              <a:rPr lang="tr-TR" dirty="0"/>
              <a:t>Bu sayı, o sprint için hız çizelgesine bir veri noktası olarak eklenmelidir. </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err="1"/>
              <a:t>The</a:t>
            </a:r>
            <a:r>
              <a:rPr lang="tr-TR" dirty="0"/>
              <a:t> </a:t>
            </a:r>
            <a:r>
              <a:rPr lang="tr-TR" dirty="0" err="1"/>
              <a:t>Velocity</a:t>
            </a:r>
            <a:r>
              <a:rPr lang="tr-TR" dirty="0"/>
              <a:t> Chart </a:t>
            </a:r>
            <a:r>
              <a:rPr lang="tr-TR" dirty="0" err="1"/>
              <a:t>shows</a:t>
            </a:r>
            <a:r>
              <a:rPr lang="tr-TR" dirty="0"/>
              <a:t> </a:t>
            </a:r>
            <a:r>
              <a:rPr lang="tr-TR" dirty="0" err="1"/>
              <a:t>the</a:t>
            </a:r>
            <a:r>
              <a:rPr lang="tr-TR" dirty="0"/>
              <a:t> </a:t>
            </a:r>
            <a:r>
              <a:rPr lang="tr-TR" dirty="0" err="1"/>
              <a:t>amount</a:t>
            </a:r>
            <a:r>
              <a:rPr lang="tr-TR" dirty="0"/>
              <a:t> of </a:t>
            </a:r>
            <a:r>
              <a:rPr lang="tr-TR" dirty="0" err="1"/>
              <a:t>value</a:t>
            </a:r>
            <a:r>
              <a:rPr lang="tr-TR" dirty="0"/>
              <a:t> </a:t>
            </a:r>
            <a:r>
              <a:rPr lang="tr-TR" dirty="0" err="1"/>
              <a:t>delivered</a:t>
            </a:r>
            <a:r>
              <a:rPr lang="tr-TR" dirty="0"/>
              <a:t> in </a:t>
            </a:r>
            <a:r>
              <a:rPr lang="tr-TR" dirty="0" err="1"/>
              <a:t>each</a:t>
            </a:r>
            <a:r>
              <a:rPr lang="tr-TR" dirty="0"/>
              <a:t> sprint, </a:t>
            </a:r>
            <a:r>
              <a:rPr lang="tr-TR" dirty="0" err="1"/>
              <a:t>enabling</a:t>
            </a:r>
            <a:r>
              <a:rPr lang="tr-TR" dirty="0"/>
              <a:t> </a:t>
            </a:r>
            <a:r>
              <a:rPr lang="tr-TR" dirty="0" err="1"/>
              <a:t>you</a:t>
            </a:r>
            <a:r>
              <a:rPr lang="tr-TR" dirty="0"/>
              <a:t> </a:t>
            </a:r>
            <a:r>
              <a:rPr lang="tr-TR" dirty="0" err="1"/>
              <a:t>to</a:t>
            </a:r>
            <a:r>
              <a:rPr lang="tr-TR" dirty="0"/>
              <a:t> </a:t>
            </a:r>
            <a:r>
              <a:rPr lang="tr-TR" dirty="0" err="1"/>
              <a:t>predict</a:t>
            </a:r>
            <a:r>
              <a:rPr lang="tr-TR" dirty="0"/>
              <a:t> </a:t>
            </a:r>
            <a:r>
              <a:rPr lang="tr-TR" dirty="0" err="1"/>
              <a:t>the</a:t>
            </a:r>
            <a:r>
              <a:rPr lang="tr-TR" dirty="0"/>
              <a:t> </a:t>
            </a:r>
            <a:r>
              <a:rPr lang="tr-TR" dirty="0" err="1"/>
              <a:t>amount</a:t>
            </a:r>
            <a:r>
              <a:rPr lang="tr-TR" dirty="0"/>
              <a:t> of </a:t>
            </a:r>
            <a:r>
              <a:rPr lang="tr-TR" dirty="0" err="1"/>
              <a:t>work</a:t>
            </a:r>
            <a:r>
              <a:rPr lang="tr-TR" dirty="0"/>
              <a:t> </a:t>
            </a:r>
            <a:r>
              <a:rPr lang="tr-TR" dirty="0" err="1"/>
              <a:t>the</a:t>
            </a:r>
            <a:r>
              <a:rPr lang="tr-TR" dirty="0"/>
              <a:t> </a:t>
            </a:r>
            <a:r>
              <a:rPr lang="tr-TR" dirty="0" err="1"/>
              <a:t>team</a:t>
            </a:r>
            <a:r>
              <a:rPr lang="tr-TR" dirty="0"/>
              <a:t> can </a:t>
            </a:r>
            <a:r>
              <a:rPr lang="tr-TR" dirty="0" err="1"/>
              <a:t>get</a:t>
            </a:r>
            <a:r>
              <a:rPr lang="tr-TR" dirty="0"/>
              <a:t> done in </a:t>
            </a:r>
            <a:r>
              <a:rPr lang="tr-TR" dirty="0" err="1"/>
              <a:t>future</a:t>
            </a:r>
            <a:r>
              <a:rPr lang="tr-TR" dirty="0"/>
              <a:t> </a:t>
            </a:r>
            <a:r>
              <a:rPr lang="tr-TR" dirty="0" err="1"/>
              <a:t>sprints</a:t>
            </a:r>
            <a:r>
              <a:rPr lang="tr-TR" dirty="0"/>
              <a:t>. </a:t>
            </a:r>
            <a:r>
              <a:rPr lang="tr-TR" dirty="0" err="1"/>
              <a:t>It</a:t>
            </a:r>
            <a:r>
              <a:rPr lang="tr-TR" dirty="0"/>
              <a:t> is </a:t>
            </a:r>
            <a:r>
              <a:rPr lang="tr-TR" dirty="0" err="1"/>
              <a:t>useful</a:t>
            </a:r>
            <a:r>
              <a:rPr lang="tr-TR" dirty="0"/>
              <a:t> </a:t>
            </a:r>
            <a:r>
              <a:rPr lang="tr-TR" dirty="0" err="1"/>
              <a:t>during</a:t>
            </a:r>
            <a:r>
              <a:rPr lang="tr-TR" dirty="0"/>
              <a:t> </a:t>
            </a:r>
            <a:r>
              <a:rPr lang="tr-TR" dirty="0" err="1"/>
              <a:t>your</a:t>
            </a:r>
            <a:r>
              <a:rPr lang="tr-TR" dirty="0"/>
              <a:t> sprint </a:t>
            </a:r>
            <a:r>
              <a:rPr lang="tr-TR" dirty="0" err="1"/>
              <a:t>planning</a:t>
            </a:r>
            <a:r>
              <a:rPr lang="tr-TR" dirty="0"/>
              <a:t> </a:t>
            </a:r>
            <a:r>
              <a:rPr lang="tr-TR" dirty="0" err="1"/>
              <a:t>meetings</a:t>
            </a:r>
            <a:r>
              <a:rPr lang="tr-TR" dirty="0"/>
              <a:t>, </a:t>
            </a:r>
            <a:r>
              <a:rPr lang="tr-TR" dirty="0" err="1"/>
              <a:t>to</a:t>
            </a:r>
            <a:r>
              <a:rPr lang="tr-TR" dirty="0"/>
              <a:t> </a:t>
            </a:r>
            <a:r>
              <a:rPr lang="tr-TR" dirty="0" err="1"/>
              <a:t>help</a:t>
            </a:r>
            <a:r>
              <a:rPr lang="tr-TR" dirty="0"/>
              <a:t> </a:t>
            </a:r>
            <a:r>
              <a:rPr lang="tr-TR" dirty="0" err="1"/>
              <a:t>you</a:t>
            </a:r>
            <a:r>
              <a:rPr lang="tr-TR" dirty="0"/>
              <a:t> </a:t>
            </a:r>
            <a:r>
              <a:rPr lang="tr-TR" dirty="0" err="1"/>
              <a:t>decide</a:t>
            </a:r>
            <a:r>
              <a:rPr lang="tr-TR" dirty="0"/>
              <a:t> how </a:t>
            </a:r>
            <a:r>
              <a:rPr lang="tr-TR" dirty="0" err="1"/>
              <a:t>much</a:t>
            </a:r>
            <a:r>
              <a:rPr lang="tr-TR" dirty="0"/>
              <a:t> </a:t>
            </a:r>
            <a:r>
              <a:rPr lang="tr-TR" dirty="0" err="1"/>
              <a:t>work</a:t>
            </a:r>
            <a:r>
              <a:rPr lang="tr-TR" dirty="0"/>
              <a:t> </a:t>
            </a:r>
            <a:r>
              <a:rPr lang="tr-TR" dirty="0" err="1"/>
              <a:t>you</a:t>
            </a:r>
            <a:r>
              <a:rPr lang="tr-TR" dirty="0"/>
              <a:t> can </a:t>
            </a:r>
            <a:r>
              <a:rPr lang="tr-TR" dirty="0" err="1"/>
              <a:t>feasibly</a:t>
            </a:r>
            <a:r>
              <a:rPr lang="tr-TR" dirty="0"/>
              <a:t> </a:t>
            </a:r>
            <a:r>
              <a:rPr lang="tr-TR" dirty="0" err="1"/>
              <a:t>commit</a:t>
            </a:r>
            <a:r>
              <a:rPr lang="tr-TR" dirty="0"/>
              <a:t> </a:t>
            </a:r>
            <a:r>
              <a:rPr lang="tr-TR" dirty="0" err="1"/>
              <a:t>to</a:t>
            </a:r>
            <a:r>
              <a:rPr lang="tr-TR" dirty="0"/>
              <a:t>.</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err="1"/>
              <a:t>The</a:t>
            </a:r>
            <a:r>
              <a:rPr lang="tr-TR" dirty="0"/>
              <a:t> y-</a:t>
            </a:r>
            <a:r>
              <a:rPr lang="tr-TR" dirty="0" err="1"/>
              <a:t>axis</a:t>
            </a:r>
            <a:r>
              <a:rPr lang="tr-TR" dirty="0"/>
              <a:t> </a:t>
            </a:r>
            <a:r>
              <a:rPr lang="tr-TR" dirty="0" err="1"/>
              <a:t>displays</a:t>
            </a:r>
            <a:r>
              <a:rPr lang="tr-TR" dirty="0"/>
              <a:t> </a:t>
            </a:r>
            <a:r>
              <a:rPr lang="tr-TR" dirty="0" err="1"/>
              <a:t>the</a:t>
            </a:r>
            <a:r>
              <a:rPr lang="tr-TR" dirty="0"/>
              <a:t> </a:t>
            </a:r>
            <a:r>
              <a:rPr lang="tr-TR" dirty="0" err="1"/>
              <a:t>statistic</a:t>
            </a:r>
            <a:r>
              <a:rPr lang="tr-TR" dirty="0"/>
              <a:t> </a:t>
            </a:r>
            <a:r>
              <a:rPr lang="tr-TR" dirty="0" err="1"/>
              <a:t>used</a:t>
            </a:r>
            <a:r>
              <a:rPr lang="tr-TR" dirty="0"/>
              <a:t> </a:t>
            </a:r>
            <a:r>
              <a:rPr lang="tr-TR" dirty="0" err="1"/>
              <a:t>for</a:t>
            </a:r>
            <a:r>
              <a:rPr lang="tr-TR" dirty="0"/>
              <a:t> </a:t>
            </a:r>
            <a:r>
              <a:rPr lang="tr-TR" dirty="0" err="1"/>
              <a:t>estimating</a:t>
            </a:r>
            <a:r>
              <a:rPr lang="tr-TR" dirty="0"/>
              <a:t> </a:t>
            </a:r>
            <a:r>
              <a:rPr lang="tr-TR" dirty="0" err="1"/>
              <a:t>stories</a:t>
            </a:r>
            <a:r>
              <a:rPr lang="tr-TR" dirty="0"/>
              <a:t>. </a:t>
            </a:r>
            <a:r>
              <a:rPr lang="tr-TR" dirty="0" err="1"/>
              <a:t>In</a:t>
            </a:r>
            <a:r>
              <a:rPr lang="tr-TR" dirty="0"/>
              <a:t> </a:t>
            </a:r>
            <a:r>
              <a:rPr lang="tr-TR" dirty="0" err="1"/>
              <a:t>the</a:t>
            </a:r>
            <a:r>
              <a:rPr lang="tr-TR" dirty="0"/>
              <a:t> </a:t>
            </a:r>
            <a:r>
              <a:rPr lang="tr-TR" dirty="0" err="1"/>
              <a:t>example</a:t>
            </a:r>
            <a:r>
              <a:rPr lang="tr-TR" dirty="0"/>
              <a:t> </a:t>
            </a:r>
            <a:r>
              <a:rPr lang="tr-TR" dirty="0" err="1"/>
              <a:t>above</a:t>
            </a:r>
            <a:r>
              <a:rPr lang="tr-TR" dirty="0"/>
              <a:t>, </a:t>
            </a:r>
            <a:r>
              <a:rPr lang="tr-TR" dirty="0" err="1"/>
              <a:t>the</a:t>
            </a:r>
            <a:r>
              <a:rPr lang="tr-TR" dirty="0"/>
              <a:t> </a:t>
            </a:r>
            <a:r>
              <a:rPr lang="tr-TR" dirty="0" err="1"/>
              <a:t>team</a:t>
            </a:r>
            <a:r>
              <a:rPr lang="tr-TR" dirty="0"/>
              <a:t> is </a:t>
            </a:r>
            <a:r>
              <a:rPr lang="tr-TR" dirty="0" err="1"/>
              <a:t>using</a:t>
            </a:r>
            <a:r>
              <a:rPr lang="tr-TR" dirty="0"/>
              <a:t> </a:t>
            </a:r>
            <a:r>
              <a:rPr lang="tr-TR" dirty="0" err="1"/>
              <a:t>story</a:t>
            </a:r>
            <a:r>
              <a:rPr lang="tr-TR" dirty="0"/>
              <a:t> </a:t>
            </a:r>
            <a:r>
              <a:rPr lang="tr-TR" dirty="0" err="1"/>
              <a:t>points</a:t>
            </a:r>
            <a:r>
              <a:rPr lang="tr-TR" dirty="0"/>
              <a:t>. </a:t>
            </a:r>
            <a:r>
              <a:rPr lang="tr-TR" dirty="0" err="1"/>
              <a:t>The</a:t>
            </a:r>
            <a:r>
              <a:rPr lang="tr-TR" dirty="0"/>
              <a:t> x-</a:t>
            </a:r>
            <a:r>
              <a:rPr lang="tr-TR" dirty="0" err="1"/>
              <a:t>axis</a:t>
            </a:r>
            <a:r>
              <a:rPr lang="tr-TR" dirty="0"/>
              <a:t> </a:t>
            </a:r>
            <a:r>
              <a:rPr lang="tr-TR" dirty="0" err="1"/>
              <a:t>displays</a:t>
            </a:r>
            <a:r>
              <a:rPr lang="tr-TR" dirty="0"/>
              <a:t> </a:t>
            </a:r>
            <a:r>
              <a:rPr lang="tr-TR" dirty="0" err="1"/>
              <a:t>the</a:t>
            </a:r>
            <a:r>
              <a:rPr lang="tr-TR" dirty="0"/>
              <a:t> </a:t>
            </a:r>
            <a:r>
              <a:rPr lang="tr-TR" dirty="0" err="1"/>
              <a:t>sprints</a:t>
            </a:r>
            <a:r>
              <a:rPr lang="tr-TR" dirty="0"/>
              <a:t> </a:t>
            </a:r>
            <a:r>
              <a:rPr lang="tr-TR" dirty="0" err="1"/>
              <a:t>completed</a:t>
            </a:r>
            <a:r>
              <a:rPr lang="tr-TR" dirty="0"/>
              <a:t> </a:t>
            </a:r>
            <a:r>
              <a:rPr lang="tr-TR" dirty="0" err="1"/>
              <a:t>by</a:t>
            </a:r>
            <a:r>
              <a:rPr lang="tr-TR" dirty="0"/>
              <a:t> </a:t>
            </a:r>
            <a:r>
              <a:rPr lang="tr-TR" dirty="0" err="1"/>
              <a:t>the</a:t>
            </a:r>
            <a:r>
              <a:rPr lang="tr-TR" dirty="0"/>
              <a:t> </a:t>
            </a:r>
            <a:r>
              <a:rPr lang="tr-TR" dirty="0" err="1"/>
              <a:t>team</a:t>
            </a:r>
            <a:r>
              <a:rPr lang="tr-TR" dirty="0"/>
              <a:t>. </a:t>
            </a:r>
            <a:r>
              <a:rPr lang="tr-TR" dirty="0" err="1"/>
              <a:t>The</a:t>
            </a:r>
            <a:r>
              <a:rPr lang="tr-TR" dirty="0"/>
              <a:t> </a:t>
            </a:r>
            <a:r>
              <a:rPr lang="tr-TR" dirty="0" err="1"/>
              <a:t>gray</a:t>
            </a:r>
            <a:r>
              <a:rPr lang="tr-TR" dirty="0"/>
              <a:t> bar </a:t>
            </a:r>
            <a:r>
              <a:rPr lang="tr-TR" dirty="0" err="1"/>
              <a:t>for</a:t>
            </a:r>
            <a:r>
              <a:rPr lang="tr-TR" dirty="0"/>
              <a:t> </a:t>
            </a:r>
            <a:r>
              <a:rPr lang="tr-TR" dirty="0" err="1"/>
              <a:t>each</a:t>
            </a:r>
            <a:r>
              <a:rPr lang="tr-TR" dirty="0"/>
              <a:t> sprint </a:t>
            </a:r>
            <a:r>
              <a:rPr lang="tr-TR" dirty="0" err="1"/>
              <a:t>shows</a:t>
            </a:r>
            <a:r>
              <a:rPr lang="tr-TR" dirty="0"/>
              <a:t> </a:t>
            </a:r>
            <a:r>
              <a:rPr lang="tr-TR" dirty="0" err="1"/>
              <a:t>the</a:t>
            </a:r>
            <a:r>
              <a:rPr lang="tr-TR" dirty="0"/>
              <a:t> total </a:t>
            </a:r>
            <a:r>
              <a:rPr lang="tr-TR" dirty="0" err="1"/>
              <a:t>estimate</a:t>
            </a:r>
            <a:r>
              <a:rPr lang="tr-TR" dirty="0"/>
              <a:t> of </a:t>
            </a:r>
            <a:r>
              <a:rPr lang="tr-TR" dirty="0" err="1"/>
              <a:t>all</a:t>
            </a:r>
            <a:r>
              <a:rPr lang="tr-TR" dirty="0"/>
              <a:t> </a:t>
            </a:r>
            <a:r>
              <a:rPr lang="tr-TR" dirty="0" err="1"/>
              <a:t>issues</a:t>
            </a:r>
            <a:r>
              <a:rPr lang="tr-TR" dirty="0"/>
              <a:t> in </a:t>
            </a:r>
            <a:r>
              <a:rPr lang="tr-TR" dirty="0" err="1"/>
              <a:t>the</a:t>
            </a:r>
            <a:r>
              <a:rPr lang="tr-TR" dirty="0"/>
              <a:t> sprint </a:t>
            </a:r>
            <a:r>
              <a:rPr lang="tr-TR" dirty="0" err="1"/>
              <a:t>when</a:t>
            </a:r>
            <a:r>
              <a:rPr lang="tr-TR" dirty="0"/>
              <a:t> it </a:t>
            </a:r>
            <a:r>
              <a:rPr lang="tr-TR" dirty="0" err="1"/>
              <a:t>begins</a:t>
            </a:r>
            <a:r>
              <a:rPr lang="tr-TR" dirty="0"/>
              <a:t>. </a:t>
            </a:r>
            <a:r>
              <a:rPr lang="tr-TR" dirty="0" err="1"/>
              <a:t>The</a:t>
            </a:r>
            <a:r>
              <a:rPr lang="tr-TR" dirty="0"/>
              <a:t> </a:t>
            </a:r>
            <a:r>
              <a:rPr lang="tr-TR" dirty="0" err="1"/>
              <a:t>green</a:t>
            </a:r>
            <a:r>
              <a:rPr lang="tr-TR" dirty="0"/>
              <a:t> bar in </a:t>
            </a:r>
            <a:r>
              <a:rPr lang="tr-TR" dirty="0" err="1"/>
              <a:t>each</a:t>
            </a:r>
            <a:r>
              <a:rPr lang="tr-TR" dirty="0"/>
              <a:t> sprint </a:t>
            </a:r>
            <a:r>
              <a:rPr lang="tr-TR" dirty="0" err="1"/>
              <a:t>shows</a:t>
            </a:r>
            <a:r>
              <a:rPr lang="tr-TR" dirty="0"/>
              <a:t> </a:t>
            </a:r>
            <a:r>
              <a:rPr lang="tr-TR" dirty="0" err="1"/>
              <a:t>the</a:t>
            </a:r>
            <a:r>
              <a:rPr lang="tr-TR" dirty="0"/>
              <a:t> total </a:t>
            </a:r>
            <a:r>
              <a:rPr lang="tr-TR" dirty="0" err="1"/>
              <a:t>completed</a:t>
            </a:r>
            <a:r>
              <a:rPr lang="tr-TR" dirty="0"/>
              <a:t> </a:t>
            </a:r>
            <a:r>
              <a:rPr lang="tr-TR" dirty="0" err="1"/>
              <a:t>estimates</a:t>
            </a:r>
            <a:r>
              <a:rPr lang="tr-TR" dirty="0"/>
              <a:t> </a:t>
            </a:r>
            <a:r>
              <a:rPr lang="tr-TR" dirty="0" err="1"/>
              <a:t>when</a:t>
            </a:r>
            <a:r>
              <a:rPr lang="tr-TR" dirty="0"/>
              <a:t> </a:t>
            </a:r>
            <a:r>
              <a:rPr lang="tr-TR" dirty="0" err="1"/>
              <a:t>the</a:t>
            </a:r>
            <a:r>
              <a:rPr lang="tr-TR" dirty="0"/>
              <a:t> sprint </a:t>
            </a:r>
            <a:r>
              <a:rPr lang="tr-TR" dirty="0" err="1"/>
              <a:t>ends</a:t>
            </a:r>
            <a:r>
              <a:rPr lang="tr-TR" dirty="0"/>
              <a:t>.</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sz="1500" dirty="0" err="1">
                <a:solidFill>
                  <a:srgbClr val="3A3A3A"/>
                </a:solidFill>
                <a:highlight>
                  <a:srgbClr val="FFFFFF"/>
                </a:highlight>
                <a:latin typeface="Roboto"/>
                <a:ea typeface="Roboto"/>
                <a:cs typeface="Roboto"/>
                <a:sym typeface="Roboto"/>
              </a:rPr>
              <a:t>Keeping</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track</a:t>
            </a:r>
            <a:r>
              <a:rPr lang="tr-TR" sz="1500" dirty="0">
                <a:solidFill>
                  <a:srgbClr val="3A3A3A"/>
                </a:solidFill>
                <a:highlight>
                  <a:srgbClr val="FFFFFF"/>
                </a:highlight>
                <a:latin typeface="Roboto"/>
                <a:ea typeface="Roboto"/>
                <a:cs typeface="Roboto"/>
                <a:sym typeface="Roboto"/>
              </a:rPr>
              <a:t> of </a:t>
            </a:r>
            <a:r>
              <a:rPr lang="tr-TR" sz="1500" dirty="0" err="1">
                <a:solidFill>
                  <a:srgbClr val="3A3A3A"/>
                </a:solidFill>
                <a:highlight>
                  <a:srgbClr val="FFFFFF"/>
                </a:highlight>
                <a:latin typeface="Roboto"/>
                <a:ea typeface="Roboto"/>
                <a:cs typeface="Roboto"/>
                <a:sym typeface="Roboto"/>
              </a:rPr>
              <a:t>the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velocity</a:t>
            </a:r>
            <a:r>
              <a:rPr lang="tr-TR" sz="1500" dirty="0">
                <a:solidFill>
                  <a:srgbClr val="3A3A3A"/>
                </a:solidFill>
                <a:highlight>
                  <a:srgbClr val="FFFFFF"/>
                </a:highlight>
                <a:latin typeface="Roboto"/>
                <a:ea typeface="Roboto"/>
                <a:cs typeface="Roboto"/>
                <a:sym typeface="Roboto"/>
              </a:rPr>
              <a:t> is </a:t>
            </a:r>
            <a:r>
              <a:rPr lang="tr-TR" sz="1500" dirty="0" err="1">
                <a:solidFill>
                  <a:srgbClr val="3A3A3A"/>
                </a:solidFill>
                <a:highlight>
                  <a:srgbClr val="FFFFFF"/>
                </a:highlight>
                <a:latin typeface="Roboto"/>
                <a:ea typeface="Roboto"/>
                <a:cs typeface="Roboto"/>
                <a:sym typeface="Roboto"/>
              </a:rPr>
              <a:t>the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responsibility</a:t>
            </a:r>
            <a:r>
              <a:rPr lang="tr-TR" sz="1500" dirty="0">
                <a:solidFill>
                  <a:srgbClr val="3A3A3A"/>
                </a:solidFill>
                <a:highlight>
                  <a:srgbClr val="FFFFFF"/>
                </a:highlight>
                <a:latin typeface="Roboto"/>
                <a:ea typeface="Roboto"/>
                <a:cs typeface="Roboto"/>
                <a:sym typeface="Roboto"/>
              </a:rPr>
              <a:t> of </a:t>
            </a:r>
            <a:r>
              <a:rPr lang="tr-TR" sz="1500" dirty="0" err="1">
                <a:solidFill>
                  <a:srgbClr val="3A3A3A"/>
                </a:solidFill>
                <a:highlight>
                  <a:srgbClr val="FFFFFF"/>
                </a:highlight>
                <a:latin typeface="Roboto"/>
                <a:ea typeface="Roboto"/>
                <a:cs typeface="Roboto"/>
                <a:sym typeface="Roboto"/>
              </a:rPr>
              <a:t>the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scrum</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master</a:t>
            </a:r>
            <a:r>
              <a:rPr lang="tr-TR" sz="1500" dirty="0">
                <a:solidFill>
                  <a:srgbClr val="3A3A3A"/>
                </a:solidFill>
                <a:highlight>
                  <a:srgbClr val="FFFFFF"/>
                </a:highlight>
                <a:latin typeface="Roboto"/>
                <a:ea typeface="Roboto"/>
                <a:cs typeface="Roboto"/>
                <a:sym typeface="Roboto"/>
              </a:rPr>
              <a:t>. </a:t>
            </a:r>
          </a:p>
          <a:p>
            <a:pPr marL="0" lvl="0" indent="0" algn="l" rtl="0">
              <a:lnSpc>
                <a:spcPct val="100000"/>
              </a:lnSpc>
              <a:spcBef>
                <a:spcPts val="0"/>
              </a:spcBef>
              <a:spcAft>
                <a:spcPts val="0"/>
              </a:spcAft>
              <a:buSzPts val="1400"/>
              <a:buNone/>
            </a:pPr>
            <a:r>
              <a:rPr lang="tr-TR" sz="1500" dirty="0">
                <a:solidFill>
                  <a:srgbClr val="3A3A3A"/>
                </a:solidFill>
                <a:highlight>
                  <a:srgbClr val="FFFFFF"/>
                </a:highlight>
                <a:latin typeface="Roboto"/>
                <a:ea typeface="Roboto"/>
                <a:cs typeface="Roboto"/>
                <a:sym typeface="Roboto"/>
              </a:rPr>
              <a:t>At </a:t>
            </a:r>
            <a:r>
              <a:rPr lang="tr-TR" sz="1500" dirty="0" err="1">
                <a:solidFill>
                  <a:srgbClr val="3A3A3A"/>
                </a:solidFill>
                <a:highlight>
                  <a:srgbClr val="FFFFFF"/>
                </a:highlight>
                <a:latin typeface="Roboto"/>
                <a:ea typeface="Roboto"/>
                <a:cs typeface="Roboto"/>
                <a:sym typeface="Roboto"/>
              </a:rPr>
              <a:t>the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end</a:t>
            </a:r>
            <a:r>
              <a:rPr lang="tr-TR" sz="1500" dirty="0">
                <a:solidFill>
                  <a:srgbClr val="3A3A3A"/>
                </a:solidFill>
                <a:highlight>
                  <a:srgbClr val="FFFFFF"/>
                </a:highlight>
                <a:latin typeface="Roboto"/>
                <a:ea typeface="Roboto"/>
                <a:cs typeface="Roboto"/>
                <a:sym typeface="Roboto"/>
              </a:rPr>
              <a:t> of </a:t>
            </a:r>
            <a:r>
              <a:rPr lang="tr-TR" sz="1500" dirty="0" err="1">
                <a:solidFill>
                  <a:srgbClr val="3A3A3A"/>
                </a:solidFill>
                <a:highlight>
                  <a:srgbClr val="FFFFFF"/>
                </a:highlight>
                <a:latin typeface="Roboto"/>
                <a:ea typeface="Roboto"/>
                <a:cs typeface="Roboto"/>
                <a:sym typeface="Roboto"/>
              </a:rPr>
              <a:t>each</a:t>
            </a:r>
            <a:r>
              <a:rPr lang="tr-TR" sz="1500" dirty="0">
                <a:solidFill>
                  <a:srgbClr val="3A3A3A"/>
                </a:solidFill>
                <a:highlight>
                  <a:srgbClr val="FFFFFF"/>
                </a:highlight>
                <a:latin typeface="Roboto"/>
                <a:ea typeface="Roboto"/>
                <a:cs typeface="Roboto"/>
                <a:sym typeface="Roboto"/>
              </a:rPr>
              <a:t> sprint demo, </a:t>
            </a:r>
            <a:r>
              <a:rPr lang="tr-TR" sz="1500" dirty="0" err="1">
                <a:solidFill>
                  <a:srgbClr val="3A3A3A"/>
                </a:solidFill>
                <a:highlight>
                  <a:srgbClr val="FFFFFF"/>
                </a:highlight>
                <a:latin typeface="Roboto"/>
                <a:ea typeface="Roboto"/>
                <a:cs typeface="Roboto"/>
                <a:sym typeface="Roboto"/>
              </a:rPr>
              <a:t>the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scrum</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master</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should</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calculate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the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number</a:t>
            </a:r>
            <a:r>
              <a:rPr lang="tr-TR" sz="1500" dirty="0">
                <a:solidFill>
                  <a:srgbClr val="3A3A3A"/>
                </a:solidFill>
                <a:highlight>
                  <a:srgbClr val="FFFFFF"/>
                </a:highlight>
                <a:latin typeface="Roboto"/>
                <a:ea typeface="Roboto"/>
                <a:cs typeface="Roboto"/>
                <a:sym typeface="Roboto"/>
              </a:rPr>
              <a:t> of </a:t>
            </a:r>
            <a:r>
              <a:rPr lang="tr-TR" sz="1500" dirty="0" err="1">
                <a:solidFill>
                  <a:srgbClr val="3A3A3A"/>
                </a:solidFill>
                <a:highlight>
                  <a:srgbClr val="FFFFFF"/>
                </a:highlight>
                <a:latin typeface="Roboto"/>
                <a:ea typeface="Roboto"/>
                <a:cs typeface="Roboto"/>
                <a:sym typeface="Roboto"/>
              </a:rPr>
              <a:t>points</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that</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were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estimated</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for</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the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stories</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that</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were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accepted</a:t>
            </a:r>
            <a:r>
              <a:rPr lang="tr-TR" sz="1500" dirty="0">
                <a:solidFill>
                  <a:srgbClr val="3A3A3A"/>
                </a:solidFill>
                <a:highlight>
                  <a:srgbClr val="FFFFFF"/>
                </a:highlight>
                <a:latin typeface="Roboto"/>
                <a:ea typeface="Roboto"/>
                <a:cs typeface="Roboto"/>
                <a:sym typeface="Roboto"/>
              </a:rPr>
              <a:t> as done </a:t>
            </a:r>
            <a:r>
              <a:rPr lang="tr-TR" sz="1500" dirty="0" err="1">
                <a:solidFill>
                  <a:srgbClr val="3A3A3A"/>
                </a:solidFill>
                <a:highlight>
                  <a:srgbClr val="FFFFFF"/>
                </a:highlight>
                <a:latin typeface="Roboto"/>
                <a:ea typeface="Roboto"/>
                <a:cs typeface="Roboto"/>
                <a:sym typeface="Roboto"/>
              </a:rPr>
              <a:t>during</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that</a:t>
            </a:r>
            <a:r>
              <a:rPr lang="tr-TR" sz="1500" dirty="0">
                <a:solidFill>
                  <a:srgbClr val="3A3A3A"/>
                </a:solidFill>
                <a:highlight>
                  <a:srgbClr val="FFFFFF"/>
                </a:highlight>
                <a:latin typeface="Roboto"/>
                <a:ea typeface="Roboto"/>
                <a:cs typeface="Roboto"/>
                <a:sym typeface="Roboto"/>
              </a:rPr>
              <a:t> sprint.</a:t>
            </a:r>
          </a:p>
          <a:p>
            <a:pPr marL="0" lvl="0" indent="0" algn="l" rtl="0">
              <a:lnSpc>
                <a:spcPct val="100000"/>
              </a:lnSpc>
              <a:spcBef>
                <a:spcPts val="0"/>
              </a:spcBef>
              <a:spcAft>
                <a:spcPts val="0"/>
              </a:spcAft>
              <a:buSzPts val="1400"/>
              <a:buNone/>
            </a:pP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This</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number</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should</a:t>
            </a:r>
            <a:r>
              <a:rPr lang="tr-TR" sz="1500" dirty="0">
                <a:solidFill>
                  <a:srgbClr val="3A3A3A"/>
                </a:solidFill>
                <a:highlight>
                  <a:srgbClr val="FFFFFF"/>
                </a:highlight>
                <a:latin typeface="Roboto"/>
                <a:ea typeface="Roboto"/>
                <a:cs typeface="Roboto"/>
                <a:sym typeface="Roboto"/>
              </a:rPr>
              <a:t> be </a:t>
            </a:r>
            <a:r>
              <a:rPr lang="tr-TR" sz="1500" dirty="0" err="1">
                <a:solidFill>
                  <a:srgbClr val="3A3A3A"/>
                </a:solidFill>
                <a:highlight>
                  <a:srgbClr val="FFFFFF"/>
                </a:highlight>
                <a:latin typeface="Roboto"/>
                <a:ea typeface="Roboto"/>
                <a:cs typeface="Roboto"/>
                <a:sym typeface="Roboto"/>
              </a:rPr>
              <a:t>added</a:t>
            </a:r>
            <a:r>
              <a:rPr lang="tr-TR" sz="1500" dirty="0">
                <a:solidFill>
                  <a:srgbClr val="3A3A3A"/>
                </a:solidFill>
                <a:highlight>
                  <a:srgbClr val="FFFFFF"/>
                </a:highlight>
                <a:latin typeface="Roboto"/>
                <a:ea typeface="Roboto"/>
                <a:cs typeface="Roboto"/>
                <a:sym typeface="Roboto"/>
              </a:rPr>
              <a:t> as a data </a:t>
            </a:r>
            <a:r>
              <a:rPr lang="tr-TR" sz="1500" dirty="0" err="1">
                <a:solidFill>
                  <a:srgbClr val="3A3A3A"/>
                </a:solidFill>
                <a:highlight>
                  <a:srgbClr val="FFFFFF"/>
                </a:highlight>
                <a:latin typeface="Roboto"/>
                <a:ea typeface="Roboto"/>
                <a:cs typeface="Roboto"/>
                <a:sym typeface="Roboto"/>
              </a:rPr>
              <a:t>point</a:t>
            </a:r>
            <a:r>
              <a:rPr lang="tr-TR" sz="1500" dirty="0">
                <a:solidFill>
                  <a:srgbClr val="3A3A3A"/>
                </a:solidFill>
                <a:highlight>
                  <a:srgbClr val="FFFFFF"/>
                </a:highlight>
                <a:latin typeface="Roboto"/>
                <a:ea typeface="Roboto"/>
                <a:cs typeface="Roboto"/>
                <a:sym typeface="Roboto"/>
              </a:rPr>
              <a:t> on </a:t>
            </a:r>
            <a:r>
              <a:rPr lang="tr-TR" sz="1500" dirty="0" err="1">
                <a:solidFill>
                  <a:srgbClr val="3A3A3A"/>
                </a:solidFill>
                <a:highlight>
                  <a:srgbClr val="FFFFFF"/>
                </a:highlight>
                <a:latin typeface="Roboto"/>
                <a:ea typeface="Roboto"/>
                <a:cs typeface="Roboto"/>
                <a:sym typeface="Roboto"/>
              </a:rPr>
              <a:t>the</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velocity</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chart</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for</a:t>
            </a:r>
            <a:r>
              <a:rPr lang="tr-TR" sz="1500" dirty="0">
                <a:solidFill>
                  <a:srgbClr val="3A3A3A"/>
                </a:solidFill>
                <a:highlight>
                  <a:srgbClr val="FFFFFF"/>
                </a:highlight>
                <a:latin typeface="Roboto"/>
                <a:ea typeface="Roboto"/>
                <a:cs typeface="Roboto"/>
                <a:sym typeface="Roboto"/>
              </a:rPr>
              <a:t> </a:t>
            </a:r>
            <a:r>
              <a:rPr lang="tr-TR" sz="1500" dirty="0" err="1">
                <a:solidFill>
                  <a:srgbClr val="3A3A3A"/>
                </a:solidFill>
                <a:highlight>
                  <a:srgbClr val="FFFFFF"/>
                </a:highlight>
                <a:latin typeface="Roboto"/>
                <a:ea typeface="Roboto"/>
                <a:cs typeface="Roboto"/>
                <a:sym typeface="Roboto"/>
              </a:rPr>
              <a:t>that</a:t>
            </a:r>
            <a:r>
              <a:rPr lang="tr-TR" sz="1500" dirty="0">
                <a:solidFill>
                  <a:srgbClr val="3A3A3A"/>
                </a:solidFill>
                <a:highlight>
                  <a:srgbClr val="FFFFFF"/>
                </a:highlight>
                <a:latin typeface="Roboto"/>
                <a:ea typeface="Roboto"/>
                <a:cs typeface="Roboto"/>
                <a:sym typeface="Roboto"/>
              </a:rPr>
              <a:t> sprint.</a:t>
            </a:r>
            <a:endParaRPr lang="tr-T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6" name="Google Shape;14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bb6596184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9" name="Google Shape;1499;gbb65961841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d999ef361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1" name="Google Shape;1611;gd999ef361f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bb65961841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3" name="Google Shape;1723;gbb65961841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100" dirty="0" err="1">
                <a:solidFill>
                  <a:srgbClr val="202122"/>
                </a:solidFill>
                <a:highlight>
                  <a:schemeClr val="lt1"/>
                </a:highlight>
              </a:rPr>
              <a:t>Kanban</a:t>
            </a:r>
            <a:r>
              <a:rPr lang="tr-TR" sz="1100" dirty="0">
                <a:solidFill>
                  <a:srgbClr val="202122"/>
                </a:solidFill>
                <a:highlight>
                  <a:schemeClr val="lt1"/>
                </a:highlight>
              </a:rPr>
              <a:t>, çevik sistemi işletmede uygulamak için bir başka popüler metodolojidir.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sz="1100" dirty="0">
              <a:solidFill>
                <a:srgbClr val="202122"/>
              </a:solidFill>
              <a:highlight>
                <a:schemeClr val="lt1"/>
              </a:highligh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rgbClr val="202122"/>
                </a:solidFill>
                <a:highlight>
                  <a:schemeClr val="lt1"/>
                </a:highlight>
              </a:rPr>
              <a:t>Kanban is another popular methodology for implementing the agile system in the business.</a:t>
            </a:r>
            <a:endParaRPr lang="en-US"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bb6596184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5" name="Google Shape;1835;gbb65961841_0_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None/>
            </a:pPr>
            <a:r>
              <a:rPr lang="tr-TR" sz="1050" dirty="0" err="1">
                <a:solidFill>
                  <a:srgbClr val="202122"/>
                </a:solidFill>
                <a:highlight>
                  <a:srgbClr val="FFFFFF"/>
                </a:highlight>
              </a:rPr>
              <a:t>Kanban</a:t>
            </a:r>
            <a:r>
              <a:rPr lang="tr-TR" sz="1050" dirty="0">
                <a:solidFill>
                  <a:srgbClr val="202122"/>
                </a:solidFill>
                <a:highlight>
                  <a:srgbClr val="FFFFFF"/>
                </a:highlight>
              </a:rPr>
              <a:t>, çevik sistemi işletmeye uygulamak için bir başka popüler metodolojidir."</a:t>
            </a:r>
            <a:r>
              <a:rPr lang="tr-TR" sz="1050" dirty="0" err="1">
                <a:solidFill>
                  <a:srgbClr val="202122"/>
                </a:solidFill>
                <a:highlight>
                  <a:srgbClr val="FFFFFF"/>
                </a:highlight>
              </a:rPr>
              <a:t>Kanban</a:t>
            </a:r>
            <a:r>
              <a:rPr lang="tr-TR" sz="1050" dirty="0">
                <a:solidFill>
                  <a:srgbClr val="202122"/>
                </a:solidFill>
                <a:highlight>
                  <a:srgbClr val="FFFFFF"/>
                </a:highlight>
              </a:rPr>
              <a:t>" kelimesi Japoncadır ve "görebildiğiniz kart" veya "tabela" olarak tercüme edilebilir. Adından da anlaşılacağı gibi, çevik uygulamak için kullanılan ve neyin üretileceğini, ne zaman üretileceğini ve ne kadar üretileceğini gösteren görsel bir </a:t>
            </a:r>
            <a:r>
              <a:rPr lang="tr-TR" sz="1050" dirty="0" err="1">
                <a:solidFill>
                  <a:srgbClr val="202122"/>
                </a:solidFill>
                <a:highlight>
                  <a:srgbClr val="FFFFFF"/>
                </a:highlight>
              </a:rPr>
              <a:t>çerçevedir.Kanban</a:t>
            </a:r>
            <a:r>
              <a:rPr lang="tr-TR" sz="1050" dirty="0">
                <a:solidFill>
                  <a:srgbClr val="202122"/>
                </a:solidFill>
                <a:highlight>
                  <a:srgbClr val="FFFFFF"/>
                </a:highlight>
              </a:rPr>
              <a:t>, iş akışı sürecini görselleştirmeye odaklanır. </a:t>
            </a:r>
            <a:r>
              <a:rPr lang="tr-TR" sz="1050" dirty="0" err="1">
                <a:solidFill>
                  <a:srgbClr val="202122"/>
                </a:solidFill>
                <a:highlight>
                  <a:srgbClr val="FFFFFF"/>
                </a:highlight>
              </a:rPr>
              <a:t>Kanbanın</a:t>
            </a:r>
            <a:r>
              <a:rPr lang="tr-TR" sz="1050" dirty="0">
                <a:solidFill>
                  <a:srgbClr val="202122"/>
                </a:solidFill>
                <a:highlight>
                  <a:srgbClr val="FFFFFF"/>
                </a:highlight>
              </a:rPr>
              <a:t> birincil amacı, süreçteki olası kusurları tespit etmek ve işlerin istenilen hızda ilerlemesini sağlamak için bunları düzeltmektir. birçok durumda </a:t>
            </a:r>
            <a:r>
              <a:rPr lang="tr-TR" sz="1050" dirty="0" err="1">
                <a:solidFill>
                  <a:srgbClr val="202122"/>
                </a:solidFill>
                <a:highlight>
                  <a:srgbClr val="FFFFFF"/>
                </a:highlight>
              </a:rPr>
              <a:t>Kanban'ın</a:t>
            </a:r>
            <a:r>
              <a:rPr lang="tr-TR" sz="1050" dirty="0">
                <a:solidFill>
                  <a:srgbClr val="202122"/>
                </a:solidFill>
                <a:highlight>
                  <a:srgbClr val="FFFFFF"/>
                </a:highlight>
              </a:rPr>
              <a:t> bunun için mükemmel bir yöntem / katalizör olduğu kanıtlanmıştır.</a:t>
            </a:r>
          </a:p>
          <a:p>
            <a:pPr marL="0" lvl="0" indent="0" algn="l" rtl="0">
              <a:lnSpc>
                <a:spcPct val="115000"/>
              </a:lnSpc>
              <a:spcBef>
                <a:spcPts val="500"/>
              </a:spcBef>
              <a:spcAft>
                <a:spcPts val="0"/>
              </a:spcAft>
              <a:buNone/>
            </a:pPr>
            <a:endParaRPr lang="tr-TR" sz="1050" dirty="0">
              <a:solidFill>
                <a:srgbClr val="202122"/>
              </a:solidFill>
              <a:highlight>
                <a:srgbClr val="FFFFFF"/>
              </a:highlight>
            </a:endParaRPr>
          </a:p>
          <a:p>
            <a:pPr marL="0" lvl="0" indent="0" algn="l" rtl="0">
              <a:lnSpc>
                <a:spcPct val="115000"/>
              </a:lnSpc>
              <a:spcBef>
                <a:spcPts val="500"/>
              </a:spcBef>
              <a:spcAft>
                <a:spcPts val="500"/>
              </a:spcAft>
              <a:buNone/>
            </a:pPr>
            <a:r>
              <a:rPr lang="tr-TR" sz="1050" dirty="0" err="1">
                <a:solidFill>
                  <a:srgbClr val="202122"/>
                </a:solidFill>
                <a:highlight>
                  <a:srgbClr val="FFFFFF"/>
                </a:highlight>
              </a:rPr>
              <a:t>Japocanda</a:t>
            </a:r>
            <a:r>
              <a:rPr lang="tr-TR" sz="1050" dirty="0">
                <a:solidFill>
                  <a:srgbClr val="202122"/>
                </a:solidFill>
                <a:highlight>
                  <a:srgbClr val="FFFFFF"/>
                </a:highlight>
              </a:rPr>
              <a:t> kan görselleştirme ban kart anlamına geliyor</a:t>
            </a:r>
          </a:p>
          <a:p>
            <a:pPr marL="0" lvl="0" indent="0" algn="l" rtl="0">
              <a:lnSpc>
                <a:spcPct val="115000"/>
              </a:lnSpc>
              <a:spcBef>
                <a:spcPts val="500"/>
              </a:spcBef>
              <a:spcAft>
                <a:spcPts val="500"/>
              </a:spcAft>
              <a:buNone/>
            </a:pPr>
            <a:r>
              <a:rPr lang="tr-TR" sz="1050" dirty="0">
                <a:solidFill>
                  <a:srgbClr val="202122"/>
                </a:solidFill>
                <a:highlight>
                  <a:srgbClr val="FFFFFF"/>
                </a:highlight>
              </a:rPr>
              <a:t>Görsel kart</a:t>
            </a:r>
          </a:p>
          <a:p>
            <a:pPr marL="0" lvl="0" indent="0" algn="l" rtl="0">
              <a:lnSpc>
                <a:spcPct val="115000"/>
              </a:lnSpc>
              <a:spcBef>
                <a:spcPts val="500"/>
              </a:spcBef>
              <a:spcAft>
                <a:spcPts val="0"/>
              </a:spcAft>
              <a:buNone/>
            </a:pPr>
            <a:endParaRPr lang="tr-TR" sz="1050" dirty="0">
              <a:solidFill>
                <a:srgbClr val="202122"/>
              </a:solidFill>
              <a:highlight>
                <a:srgbClr val="FFFFFF"/>
              </a:highlight>
            </a:endParaRPr>
          </a:p>
          <a:p>
            <a:pPr marL="0" lvl="0" indent="0" algn="l" rtl="0">
              <a:lnSpc>
                <a:spcPct val="115000"/>
              </a:lnSpc>
              <a:spcBef>
                <a:spcPts val="500"/>
              </a:spcBef>
              <a:spcAft>
                <a:spcPts val="0"/>
              </a:spcAft>
              <a:buNone/>
            </a:pPr>
            <a:endParaRPr lang="tr-T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err="1">
                <a:solidFill>
                  <a:srgbClr val="202122"/>
                </a:solidFill>
                <a:highlight>
                  <a:srgbClr val="FFFFFF"/>
                </a:highlight>
              </a:rPr>
              <a:t>Kanban</a:t>
            </a:r>
            <a:r>
              <a:rPr lang="tr-TR" sz="1050" dirty="0">
                <a:solidFill>
                  <a:srgbClr val="202122"/>
                </a:solidFill>
                <a:highlight>
                  <a:srgbClr val="FFFFFF"/>
                </a:highlight>
              </a:rPr>
              <a:t> is </a:t>
            </a:r>
            <a:r>
              <a:rPr lang="tr-TR" sz="1050" dirty="0" err="1">
                <a:solidFill>
                  <a:srgbClr val="202122"/>
                </a:solidFill>
                <a:highlight>
                  <a:srgbClr val="FFFFFF"/>
                </a:highlight>
              </a:rPr>
              <a:t>another</a:t>
            </a:r>
            <a:r>
              <a:rPr lang="tr-TR" sz="1050" dirty="0">
                <a:solidFill>
                  <a:srgbClr val="202122"/>
                </a:solidFill>
                <a:highlight>
                  <a:srgbClr val="FFFFFF"/>
                </a:highlight>
              </a:rPr>
              <a:t> popular </a:t>
            </a:r>
            <a:r>
              <a:rPr lang="tr-TR" sz="1050" dirty="0" err="1">
                <a:solidFill>
                  <a:srgbClr val="202122"/>
                </a:solidFill>
                <a:highlight>
                  <a:srgbClr val="FFFFFF"/>
                </a:highlight>
              </a:rPr>
              <a:t>methodology</a:t>
            </a:r>
            <a:r>
              <a:rPr lang="tr-TR" sz="1050" dirty="0">
                <a:solidFill>
                  <a:srgbClr val="202122"/>
                </a:solidFill>
                <a:highlight>
                  <a:srgbClr val="FFFFFF"/>
                </a:highlight>
              </a:rPr>
              <a:t> </a:t>
            </a:r>
            <a:r>
              <a:rPr lang="tr-TR" sz="1050" dirty="0" err="1">
                <a:solidFill>
                  <a:srgbClr val="202122"/>
                </a:solidFill>
                <a:highlight>
                  <a:srgbClr val="FFFFFF"/>
                </a:highlight>
              </a:rPr>
              <a:t>for</a:t>
            </a:r>
            <a:r>
              <a:rPr lang="tr-TR" sz="1050" dirty="0">
                <a:solidFill>
                  <a:srgbClr val="202122"/>
                </a:solidFill>
                <a:highlight>
                  <a:srgbClr val="FFFFFF"/>
                </a:highlight>
              </a:rPr>
              <a:t> </a:t>
            </a:r>
            <a:r>
              <a:rPr lang="tr-TR" sz="1050" dirty="0" err="1">
                <a:solidFill>
                  <a:srgbClr val="202122"/>
                </a:solidFill>
                <a:highlight>
                  <a:srgbClr val="FFFFFF"/>
                </a:highlight>
              </a:rPr>
              <a:t>implementing</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agile </a:t>
            </a:r>
            <a:r>
              <a:rPr lang="tr-TR" sz="1050" dirty="0" err="1">
                <a:solidFill>
                  <a:srgbClr val="202122"/>
                </a:solidFill>
                <a:highlight>
                  <a:srgbClr val="FFFFFF"/>
                </a:highlight>
              </a:rPr>
              <a:t>system</a:t>
            </a:r>
            <a:r>
              <a:rPr lang="tr-TR" sz="1050" dirty="0">
                <a:solidFill>
                  <a:srgbClr val="202122"/>
                </a:solidFill>
                <a:highlight>
                  <a:srgbClr val="FFFFFF"/>
                </a:highlight>
              </a:rPr>
              <a:t> in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business</a:t>
            </a:r>
            <a:r>
              <a:rPr lang="tr-TR" sz="1050" dirty="0">
                <a:solidFill>
                  <a:srgbClr val="202122"/>
                </a:solidFill>
                <a:highlight>
                  <a:srgbClr val="FFFFFF"/>
                </a:highlight>
              </a:rPr>
              <a:t>.</a:t>
            </a:r>
          </a:p>
          <a:p>
            <a:pPr marL="0" lvl="0" indent="0" algn="l" rtl="0">
              <a:lnSpc>
                <a:spcPct val="115000"/>
              </a:lnSpc>
              <a:spcBef>
                <a:spcPts val="500"/>
              </a:spcBef>
              <a:spcAft>
                <a:spcPts val="0"/>
              </a:spcAft>
              <a:buNone/>
            </a:pPr>
            <a:endParaRP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word</a:t>
            </a:r>
            <a:r>
              <a:rPr lang="tr-TR" sz="1050" dirty="0">
                <a:solidFill>
                  <a:srgbClr val="202122"/>
                </a:solidFill>
                <a:highlight>
                  <a:srgbClr val="FFFFFF"/>
                </a:highlight>
              </a:rPr>
              <a:t> "</a:t>
            </a:r>
            <a:r>
              <a:rPr lang="tr-TR" sz="1050" dirty="0" err="1">
                <a:solidFill>
                  <a:srgbClr val="202122"/>
                </a:solidFill>
                <a:highlight>
                  <a:srgbClr val="FFFFFF"/>
                </a:highlight>
              </a:rPr>
              <a:t>kanban</a:t>
            </a:r>
            <a:r>
              <a:rPr lang="tr-TR" sz="1050" dirty="0">
                <a:solidFill>
                  <a:srgbClr val="202122"/>
                </a:solidFill>
                <a:highlight>
                  <a:srgbClr val="FFFFFF"/>
                </a:highlight>
              </a:rPr>
              <a:t>" is in </a:t>
            </a:r>
            <a:r>
              <a:rPr lang="tr-TR" sz="1050" dirty="0" err="1">
                <a:solidFill>
                  <a:srgbClr val="202122"/>
                </a:solidFill>
                <a:highlight>
                  <a:srgbClr val="FFFFFF"/>
                </a:highlight>
              </a:rPr>
              <a:t>Japanese</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can be </a:t>
            </a:r>
            <a:r>
              <a:rPr lang="tr-TR" sz="1050" dirty="0" err="1">
                <a:solidFill>
                  <a:srgbClr val="202122"/>
                </a:solidFill>
                <a:highlight>
                  <a:srgbClr val="FFFFFF"/>
                </a:highlight>
              </a:rPr>
              <a:t>translated</a:t>
            </a:r>
            <a:r>
              <a:rPr lang="tr-TR" sz="1050" dirty="0">
                <a:solidFill>
                  <a:srgbClr val="202122"/>
                </a:solidFill>
                <a:highlight>
                  <a:srgbClr val="FFFFFF"/>
                </a:highlight>
              </a:rPr>
              <a:t> as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card</a:t>
            </a:r>
            <a:r>
              <a:rPr lang="tr-TR" sz="1050" dirty="0">
                <a:solidFill>
                  <a:srgbClr val="202122"/>
                </a:solidFill>
                <a:highlight>
                  <a:srgbClr val="FFFFFF"/>
                </a:highlight>
              </a:rPr>
              <a:t> </a:t>
            </a:r>
            <a:r>
              <a:rPr lang="tr-TR" sz="1050" dirty="0" err="1">
                <a:solidFill>
                  <a:srgbClr val="202122"/>
                </a:solidFill>
                <a:highlight>
                  <a:srgbClr val="FFFFFF"/>
                </a:highlight>
              </a:rPr>
              <a:t>you</a:t>
            </a:r>
            <a:r>
              <a:rPr lang="tr-TR" sz="1050" dirty="0">
                <a:solidFill>
                  <a:srgbClr val="202122"/>
                </a:solidFill>
                <a:highlight>
                  <a:srgbClr val="FFFFFF"/>
                </a:highlight>
              </a:rPr>
              <a:t> can </a:t>
            </a:r>
            <a:r>
              <a:rPr lang="tr-TR" sz="1050" dirty="0" err="1">
                <a:solidFill>
                  <a:srgbClr val="202122"/>
                </a:solidFill>
                <a:highlight>
                  <a:srgbClr val="FFFFFF"/>
                </a:highlight>
              </a:rPr>
              <a:t>see</a:t>
            </a:r>
            <a:r>
              <a:rPr lang="tr-TR" sz="1050" dirty="0">
                <a:solidFill>
                  <a:srgbClr val="202122"/>
                </a:solidFill>
                <a:highlight>
                  <a:srgbClr val="FFFFFF"/>
                </a:highlight>
              </a:rPr>
              <a:t>" </a:t>
            </a:r>
            <a:r>
              <a:rPr lang="tr-TR" sz="1050" dirty="0" err="1">
                <a:solidFill>
                  <a:srgbClr val="202122"/>
                </a:solidFill>
                <a:highlight>
                  <a:srgbClr val="FFFFFF"/>
                </a:highlight>
              </a:rPr>
              <a:t>or</a:t>
            </a:r>
            <a:r>
              <a:rPr lang="tr-TR" sz="1050" dirty="0">
                <a:solidFill>
                  <a:srgbClr val="202122"/>
                </a:solidFill>
                <a:highlight>
                  <a:srgbClr val="FFFFFF"/>
                </a:highlight>
              </a:rPr>
              <a:t> "</a:t>
            </a:r>
            <a:r>
              <a:rPr lang="tr-TR" sz="1050" dirty="0" err="1">
                <a:solidFill>
                  <a:srgbClr val="202122"/>
                </a:solidFill>
                <a:highlight>
                  <a:srgbClr val="FFFFFF"/>
                </a:highlight>
              </a:rPr>
              <a:t>signboard</a:t>
            </a:r>
            <a:r>
              <a:rPr lang="tr-TR" sz="1050" dirty="0">
                <a:solidFill>
                  <a:srgbClr val="202122"/>
                </a:solidFill>
                <a:highlight>
                  <a:srgbClr val="FFFFFF"/>
                </a:highlight>
              </a:rPr>
              <a:t>". </a:t>
            </a:r>
            <a:endParaRP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a:solidFill>
                  <a:srgbClr val="202122"/>
                </a:solidFill>
                <a:highlight>
                  <a:srgbClr val="FFFFFF"/>
                </a:highlight>
              </a:rPr>
              <a:t>As </a:t>
            </a:r>
            <a:r>
              <a:rPr lang="tr-TR" sz="1050" dirty="0" err="1">
                <a:solidFill>
                  <a:srgbClr val="202122"/>
                </a:solidFill>
                <a:highlight>
                  <a:srgbClr val="FFFFFF"/>
                </a:highlight>
              </a:rPr>
              <a:t>the</a:t>
            </a:r>
            <a:r>
              <a:rPr lang="tr-TR" sz="1050" dirty="0">
                <a:solidFill>
                  <a:srgbClr val="202122"/>
                </a:solidFill>
                <a:highlight>
                  <a:srgbClr val="FFFFFF"/>
                </a:highlight>
              </a:rPr>
              <a:t> name </a:t>
            </a:r>
            <a:r>
              <a:rPr lang="tr-TR" sz="1050" dirty="0" err="1">
                <a:solidFill>
                  <a:srgbClr val="202122"/>
                </a:solidFill>
                <a:highlight>
                  <a:srgbClr val="FFFFFF"/>
                </a:highlight>
              </a:rPr>
              <a:t>implies</a:t>
            </a:r>
            <a:r>
              <a:rPr lang="tr-TR" sz="1050" dirty="0">
                <a:solidFill>
                  <a:srgbClr val="202122"/>
                </a:solidFill>
                <a:highlight>
                  <a:srgbClr val="FFFFFF"/>
                </a:highlight>
              </a:rPr>
              <a:t>, it is a </a:t>
            </a:r>
            <a:r>
              <a:rPr lang="tr-TR" sz="1050" dirty="0" err="1">
                <a:solidFill>
                  <a:srgbClr val="202122"/>
                </a:solidFill>
                <a:highlight>
                  <a:srgbClr val="FFFFFF"/>
                </a:highlight>
              </a:rPr>
              <a:t>visual</a:t>
            </a:r>
            <a:r>
              <a:rPr lang="tr-TR" sz="1050" dirty="0">
                <a:solidFill>
                  <a:srgbClr val="202122"/>
                </a:solidFill>
                <a:highlight>
                  <a:srgbClr val="FFFFFF"/>
                </a:highlight>
              </a:rPr>
              <a:t> </a:t>
            </a:r>
            <a:r>
              <a:rPr lang="tr-TR" sz="1050" dirty="0" err="1">
                <a:solidFill>
                  <a:srgbClr val="202122"/>
                </a:solidFill>
                <a:highlight>
                  <a:srgbClr val="FFFFFF"/>
                </a:highlight>
              </a:rPr>
              <a:t>framework</a:t>
            </a:r>
            <a:r>
              <a:rPr lang="tr-TR" sz="1050" dirty="0">
                <a:solidFill>
                  <a:srgbClr val="202122"/>
                </a:solidFill>
                <a:highlight>
                  <a:srgbClr val="FFFFFF"/>
                </a:highlight>
              </a:rPr>
              <a:t> </a:t>
            </a:r>
            <a:r>
              <a:rPr lang="tr-TR" sz="1050" dirty="0" err="1">
                <a:solidFill>
                  <a:srgbClr val="202122"/>
                </a:solidFill>
                <a:highlight>
                  <a:srgbClr val="FFFFFF"/>
                </a:highlight>
              </a:rPr>
              <a:t>used</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implement</a:t>
            </a:r>
            <a:r>
              <a:rPr lang="tr-TR" sz="1050" dirty="0">
                <a:solidFill>
                  <a:srgbClr val="202122"/>
                </a:solidFill>
                <a:highlight>
                  <a:srgbClr val="FFFFFF"/>
                </a:highlight>
              </a:rPr>
              <a:t> </a:t>
            </a:r>
            <a:r>
              <a:rPr lang="tr-TR" sz="1050" dirty="0" err="1">
                <a:solidFill>
                  <a:srgbClr val="202122"/>
                </a:solidFill>
                <a:highlight>
                  <a:srgbClr val="FFFFFF"/>
                </a:highlight>
              </a:rPr>
              <a:t>agile</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a:t>
            </a:r>
            <a:r>
              <a:rPr lang="tr-TR" sz="1050" dirty="0" err="1">
                <a:solidFill>
                  <a:srgbClr val="202122"/>
                </a:solidFill>
                <a:highlight>
                  <a:srgbClr val="FFFFFF"/>
                </a:highlight>
              </a:rPr>
              <a:t>shows</a:t>
            </a:r>
            <a:r>
              <a:rPr lang="tr-TR" sz="1050" dirty="0">
                <a:solidFill>
                  <a:srgbClr val="202122"/>
                </a:solidFill>
                <a:highlight>
                  <a:srgbClr val="FFFFFF"/>
                </a:highlight>
              </a:rPr>
              <a:t> </a:t>
            </a:r>
            <a:r>
              <a:rPr lang="tr-TR" sz="1050" dirty="0" err="1">
                <a:solidFill>
                  <a:srgbClr val="202122"/>
                </a:solidFill>
                <a:highlight>
                  <a:srgbClr val="FFFFFF"/>
                </a:highlight>
              </a:rPr>
              <a:t>what</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produce</a:t>
            </a:r>
            <a:r>
              <a:rPr lang="tr-TR" sz="1050" dirty="0">
                <a:solidFill>
                  <a:srgbClr val="202122"/>
                </a:solidFill>
                <a:highlight>
                  <a:srgbClr val="FFFFFF"/>
                </a:highlight>
              </a:rPr>
              <a:t>, </a:t>
            </a:r>
            <a:r>
              <a:rPr lang="tr-TR" sz="1050" dirty="0" err="1">
                <a:solidFill>
                  <a:srgbClr val="202122"/>
                </a:solidFill>
                <a:highlight>
                  <a:srgbClr val="FFFFFF"/>
                </a:highlight>
              </a:rPr>
              <a:t>when</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produce</a:t>
            </a:r>
            <a:r>
              <a:rPr lang="tr-TR" sz="1050" dirty="0">
                <a:solidFill>
                  <a:srgbClr val="202122"/>
                </a:solidFill>
                <a:highlight>
                  <a:srgbClr val="FFFFFF"/>
                </a:highlight>
              </a:rPr>
              <a:t> it, </a:t>
            </a:r>
            <a:r>
              <a:rPr lang="tr-TR" sz="1050" dirty="0" err="1">
                <a:solidFill>
                  <a:srgbClr val="202122"/>
                </a:solidFill>
                <a:highlight>
                  <a:srgbClr val="FFFFFF"/>
                </a:highlight>
              </a:rPr>
              <a:t>and</a:t>
            </a:r>
            <a:r>
              <a:rPr lang="tr-TR" sz="1050" dirty="0">
                <a:solidFill>
                  <a:srgbClr val="202122"/>
                </a:solidFill>
                <a:highlight>
                  <a:srgbClr val="FFFFFF"/>
                </a:highlight>
              </a:rPr>
              <a:t> how </a:t>
            </a:r>
            <a:r>
              <a:rPr lang="tr-TR" sz="1050" dirty="0" err="1">
                <a:solidFill>
                  <a:srgbClr val="202122"/>
                </a:solidFill>
                <a:highlight>
                  <a:srgbClr val="FFFFFF"/>
                </a:highlight>
              </a:rPr>
              <a:t>much</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produce</a:t>
            </a:r>
            <a:r>
              <a:rPr lang="tr-TR" sz="1050" dirty="0">
                <a:solidFill>
                  <a:srgbClr val="202122"/>
                </a:solidFill>
                <a:highlight>
                  <a:srgbClr val="FFFFFF"/>
                </a:highlight>
              </a:rPr>
              <a:t>.</a:t>
            </a:r>
            <a:endParaRP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err="1">
                <a:solidFill>
                  <a:srgbClr val="202122"/>
                </a:solidFill>
                <a:highlight>
                  <a:srgbClr val="FFFFFF"/>
                </a:highlight>
              </a:rPr>
              <a:t>Kanban</a:t>
            </a:r>
            <a:r>
              <a:rPr lang="tr-TR" sz="1050" dirty="0">
                <a:solidFill>
                  <a:srgbClr val="202122"/>
                </a:solidFill>
                <a:highlight>
                  <a:srgbClr val="FFFFFF"/>
                </a:highlight>
              </a:rPr>
              <a:t> </a:t>
            </a:r>
            <a:r>
              <a:rPr lang="tr-TR" sz="1050" dirty="0" err="1">
                <a:solidFill>
                  <a:srgbClr val="202122"/>
                </a:solidFill>
                <a:highlight>
                  <a:srgbClr val="FFFFFF"/>
                </a:highlight>
              </a:rPr>
              <a:t>focuses</a:t>
            </a:r>
            <a:r>
              <a:rPr lang="tr-TR" sz="1050" dirty="0">
                <a:solidFill>
                  <a:srgbClr val="202122"/>
                </a:solidFill>
                <a:highlight>
                  <a:srgbClr val="FFFFFF"/>
                </a:highlight>
              </a:rPr>
              <a:t> on </a:t>
            </a:r>
            <a:r>
              <a:rPr lang="tr-TR" sz="1050" dirty="0" err="1">
                <a:solidFill>
                  <a:srgbClr val="202122"/>
                </a:solidFill>
                <a:highlight>
                  <a:srgbClr val="FFFFFF"/>
                </a:highlight>
              </a:rPr>
              <a:t>visualizing</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workflow</a:t>
            </a:r>
            <a:r>
              <a:rPr lang="tr-TR" sz="1050" dirty="0">
                <a:solidFill>
                  <a:srgbClr val="202122"/>
                </a:solidFill>
                <a:highlight>
                  <a:srgbClr val="FFFFFF"/>
                </a:highlight>
              </a:rPr>
              <a:t> </a:t>
            </a:r>
            <a:r>
              <a:rPr lang="tr-TR" sz="1050" dirty="0" err="1">
                <a:solidFill>
                  <a:srgbClr val="202122"/>
                </a:solidFill>
                <a:highlight>
                  <a:srgbClr val="FFFFFF"/>
                </a:highlight>
              </a:rPr>
              <a:t>process</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primary</a:t>
            </a:r>
            <a:r>
              <a:rPr lang="tr-TR" sz="1050" dirty="0">
                <a:solidFill>
                  <a:srgbClr val="202122"/>
                </a:solidFill>
                <a:highlight>
                  <a:srgbClr val="FFFFFF"/>
                </a:highlight>
              </a:rPr>
              <a:t> </a:t>
            </a:r>
            <a:r>
              <a:rPr lang="tr-TR" sz="1050" dirty="0" err="1">
                <a:solidFill>
                  <a:srgbClr val="202122"/>
                </a:solidFill>
                <a:highlight>
                  <a:srgbClr val="FFFFFF"/>
                </a:highlight>
              </a:rPr>
              <a:t>goal</a:t>
            </a:r>
            <a:r>
              <a:rPr lang="tr-TR" sz="1050" dirty="0">
                <a:solidFill>
                  <a:srgbClr val="202122"/>
                </a:solidFill>
                <a:highlight>
                  <a:srgbClr val="FFFFFF"/>
                </a:highlight>
              </a:rPr>
              <a:t> of </a:t>
            </a:r>
            <a:r>
              <a:rPr lang="tr-TR" sz="1050" dirty="0" err="1">
                <a:solidFill>
                  <a:srgbClr val="202122"/>
                </a:solidFill>
                <a:highlight>
                  <a:srgbClr val="FFFFFF"/>
                </a:highlight>
              </a:rPr>
              <a:t>kanban</a:t>
            </a:r>
            <a:r>
              <a:rPr lang="tr-TR" sz="1050" dirty="0">
                <a:solidFill>
                  <a:srgbClr val="202122"/>
                </a:solidFill>
                <a:highlight>
                  <a:srgbClr val="FFFFFF"/>
                </a:highlight>
              </a:rPr>
              <a:t> is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identify</a:t>
            </a:r>
            <a:r>
              <a:rPr lang="tr-TR" sz="1050" dirty="0">
                <a:solidFill>
                  <a:srgbClr val="202122"/>
                </a:solidFill>
                <a:highlight>
                  <a:srgbClr val="FFFFFF"/>
                </a:highlight>
              </a:rPr>
              <a:t> </a:t>
            </a:r>
            <a:r>
              <a:rPr lang="tr-TR" sz="1050" dirty="0" err="1">
                <a:solidFill>
                  <a:srgbClr val="202122"/>
                </a:solidFill>
                <a:highlight>
                  <a:srgbClr val="FFFFFF"/>
                </a:highlight>
              </a:rPr>
              <a:t>potential</a:t>
            </a:r>
            <a:r>
              <a:rPr lang="tr-TR" sz="1050" dirty="0">
                <a:solidFill>
                  <a:srgbClr val="202122"/>
                </a:solidFill>
                <a:highlight>
                  <a:srgbClr val="FFFFFF"/>
                </a:highlight>
              </a:rPr>
              <a:t> </a:t>
            </a:r>
            <a:r>
              <a:rPr lang="tr-TR" sz="1050" dirty="0" err="1">
                <a:solidFill>
                  <a:srgbClr val="202122"/>
                </a:solidFill>
                <a:highlight>
                  <a:srgbClr val="FFFFFF"/>
                </a:highlight>
              </a:rPr>
              <a:t>flaws</a:t>
            </a:r>
            <a:r>
              <a:rPr lang="tr-TR" sz="1050" dirty="0">
                <a:solidFill>
                  <a:srgbClr val="202122"/>
                </a:solidFill>
                <a:highlight>
                  <a:srgbClr val="FFFFFF"/>
                </a:highlight>
              </a:rPr>
              <a:t> in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process</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correct</a:t>
            </a:r>
            <a:r>
              <a:rPr lang="tr-TR" sz="1050" dirty="0">
                <a:solidFill>
                  <a:srgbClr val="202122"/>
                </a:solidFill>
                <a:highlight>
                  <a:srgbClr val="FFFFFF"/>
                </a:highlight>
              </a:rPr>
              <a:t> </a:t>
            </a:r>
            <a:r>
              <a:rPr lang="tr-TR" sz="1050" dirty="0" err="1">
                <a:solidFill>
                  <a:srgbClr val="202122"/>
                </a:solidFill>
                <a:highlight>
                  <a:srgbClr val="FFFFFF"/>
                </a:highlight>
              </a:rPr>
              <a:t>them</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ensure</a:t>
            </a:r>
            <a:r>
              <a:rPr lang="tr-TR" sz="1050" dirty="0">
                <a:solidFill>
                  <a:srgbClr val="202122"/>
                </a:solidFill>
                <a:highlight>
                  <a:srgbClr val="FFFFFF"/>
                </a:highlight>
              </a:rPr>
              <a:t> </a:t>
            </a:r>
            <a:r>
              <a:rPr lang="tr-TR" sz="1050" dirty="0" err="1">
                <a:solidFill>
                  <a:srgbClr val="202122"/>
                </a:solidFill>
                <a:highlight>
                  <a:srgbClr val="FFFFFF"/>
                </a:highlight>
              </a:rPr>
              <a:t>that</a:t>
            </a:r>
            <a:r>
              <a:rPr lang="tr-TR" sz="1050" dirty="0">
                <a:solidFill>
                  <a:srgbClr val="202122"/>
                </a:solidFill>
                <a:highlight>
                  <a:srgbClr val="FFFFFF"/>
                </a:highlight>
              </a:rPr>
              <a:t> </a:t>
            </a:r>
            <a:r>
              <a:rPr lang="tr-TR" sz="1050" dirty="0" err="1">
                <a:solidFill>
                  <a:srgbClr val="202122"/>
                </a:solidFill>
                <a:highlight>
                  <a:srgbClr val="FFFFFF"/>
                </a:highlight>
              </a:rPr>
              <a:t>works</a:t>
            </a:r>
            <a:r>
              <a:rPr lang="tr-TR" sz="1050" dirty="0">
                <a:solidFill>
                  <a:srgbClr val="202122"/>
                </a:solidFill>
                <a:highlight>
                  <a:srgbClr val="FFFFFF"/>
                </a:highlight>
              </a:rPr>
              <a:t> </a:t>
            </a:r>
            <a:r>
              <a:rPr lang="tr-TR" sz="1050" dirty="0" err="1">
                <a:solidFill>
                  <a:srgbClr val="202122"/>
                </a:solidFill>
                <a:highlight>
                  <a:srgbClr val="FFFFFF"/>
                </a:highlight>
              </a:rPr>
              <a:t>progress</a:t>
            </a:r>
            <a:r>
              <a:rPr lang="tr-TR" sz="1050" dirty="0">
                <a:solidFill>
                  <a:srgbClr val="202122"/>
                </a:solidFill>
                <a:highlight>
                  <a:srgbClr val="FFFFFF"/>
                </a:highlight>
              </a:rPr>
              <a:t>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desired</a:t>
            </a:r>
            <a:r>
              <a:rPr lang="tr-TR" sz="1050" dirty="0">
                <a:solidFill>
                  <a:srgbClr val="202122"/>
                </a:solidFill>
                <a:highlight>
                  <a:srgbClr val="FFFFFF"/>
                </a:highlight>
              </a:rPr>
              <a:t> </a:t>
            </a:r>
            <a:r>
              <a:rPr lang="tr-TR" sz="1050" dirty="0" err="1">
                <a:solidFill>
                  <a:srgbClr val="202122"/>
                </a:solidFill>
                <a:highlight>
                  <a:srgbClr val="FFFFFF"/>
                </a:highlight>
              </a:rPr>
              <a:t>pace</a:t>
            </a:r>
            <a:r>
              <a:rPr lang="tr-TR" sz="1050" dirty="0">
                <a:solidFill>
                  <a:srgbClr val="202122"/>
                </a:solidFill>
                <a:highlight>
                  <a:srgbClr val="FFFFFF"/>
                </a:highlight>
              </a:rPr>
              <a:t>.</a:t>
            </a:r>
            <a:endParaRPr sz="1050" dirty="0">
              <a:solidFill>
                <a:srgbClr val="202122"/>
              </a:solidFill>
              <a:highlight>
                <a:srgbClr val="FFFFFF"/>
              </a:highlight>
            </a:endParaRPr>
          </a:p>
          <a:p>
            <a:pPr marL="0" lvl="0" indent="0" algn="l" rtl="0">
              <a:lnSpc>
                <a:spcPct val="115000"/>
              </a:lnSpc>
              <a:spcBef>
                <a:spcPts val="500"/>
              </a:spcBef>
              <a:spcAft>
                <a:spcPts val="500"/>
              </a:spcAft>
              <a:buNone/>
            </a:pPr>
            <a:r>
              <a:rPr lang="tr-TR" sz="1050" dirty="0">
                <a:solidFill>
                  <a:srgbClr val="202122"/>
                </a:solidFill>
                <a:highlight>
                  <a:srgbClr val="FFFFFF"/>
                </a:highlight>
              </a:rPr>
              <a:t>in </a:t>
            </a:r>
            <a:r>
              <a:rPr lang="tr-TR" sz="1050" dirty="0" err="1">
                <a:solidFill>
                  <a:srgbClr val="202122"/>
                </a:solidFill>
                <a:highlight>
                  <a:srgbClr val="FFFFFF"/>
                </a:highlight>
              </a:rPr>
              <a:t>many</a:t>
            </a:r>
            <a:r>
              <a:rPr lang="tr-TR" sz="1050" dirty="0">
                <a:solidFill>
                  <a:srgbClr val="202122"/>
                </a:solidFill>
                <a:highlight>
                  <a:srgbClr val="FFFFFF"/>
                </a:highlight>
              </a:rPr>
              <a:t> </a:t>
            </a:r>
            <a:r>
              <a:rPr lang="tr-TR" sz="1050" dirty="0" err="1">
                <a:solidFill>
                  <a:srgbClr val="202122"/>
                </a:solidFill>
                <a:highlight>
                  <a:srgbClr val="FFFFFF"/>
                </a:highlight>
              </a:rPr>
              <a:t>cases</a:t>
            </a:r>
            <a:r>
              <a:rPr lang="tr-TR" sz="1050" dirty="0">
                <a:solidFill>
                  <a:srgbClr val="202122"/>
                </a:solidFill>
                <a:highlight>
                  <a:srgbClr val="FFFFFF"/>
                </a:highlight>
              </a:rPr>
              <a:t> </a:t>
            </a:r>
            <a:r>
              <a:rPr lang="tr-TR" sz="1050" dirty="0" err="1">
                <a:solidFill>
                  <a:srgbClr val="202122"/>
                </a:solidFill>
                <a:highlight>
                  <a:srgbClr val="FFFFFF"/>
                </a:highlight>
              </a:rPr>
              <a:t>Kanban</a:t>
            </a:r>
            <a:r>
              <a:rPr lang="tr-TR" sz="1050" dirty="0">
                <a:solidFill>
                  <a:srgbClr val="202122"/>
                </a:solidFill>
                <a:highlight>
                  <a:srgbClr val="FFFFFF"/>
                </a:highlight>
              </a:rPr>
              <a:t> has </a:t>
            </a:r>
            <a:r>
              <a:rPr lang="tr-TR" sz="1050" dirty="0" err="1">
                <a:solidFill>
                  <a:srgbClr val="202122"/>
                </a:solidFill>
                <a:highlight>
                  <a:srgbClr val="FFFFFF"/>
                </a:highlight>
              </a:rPr>
              <a:t>proven</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be an </a:t>
            </a:r>
            <a:r>
              <a:rPr lang="tr-TR" sz="1050" dirty="0" err="1">
                <a:solidFill>
                  <a:srgbClr val="202122"/>
                </a:solidFill>
                <a:highlight>
                  <a:srgbClr val="FFFFFF"/>
                </a:highlight>
              </a:rPr>
              <a:t>excellent</a:t>
            </a:r>
            <a:r>
              <a:rPr lang="tr-TR" sz="1050" dirty="0">
                <a:solidFill>
                  <a:srgbClr val="202122"/>
                </a:solidFill>
                <a:highlight>
                  <a:srgbClr val="FFFFFF"/>
                </a:highlight>
              </a:rPr>
              <a:t> </a:t>
            </a:r>
            <a:r>
              <a:rPr lang="tr-TR" sz="1050" dirty="0" err="1">
                <a:solidFill>
                  <a:srgbClr val="202122"/>
                </a:solidFill>
                <a:highlight>
                  <a:srgbClr val="FFFFFF"/>
                </a:highlight>
              </a:rPr>
              <a:t>method</a:t>
            </a:r>
            <a:r>
              <a:rPr lang="tr-TR" sz="1050" dirty="0">
                <a:solidFill>
                  <a:srgbClr val="202122"/>
                </a:solidFill>
                <a:highlight>
                  <a:srgbClr val="FFFFFF"/>
                </a:highlight>
              </a:rPr>
              <a:t> / </a:t>
            </a:r>
            <a:r>
              <a:rPr lang="tr-TR" sz="1050" dirty="0" err="1">
                <a:solidFill>
                  <a:srgbClr val="202122"/>
                </a:solidFill>
                <a:highlight>
                  <a:srgbClr val="FFFFFF"/>
                </a:highlight>
              </a:rPr>
              <a:t>catalyst</a:t>
            </a:r>
            <a:r>
              <a:rPr lang="tr-TR" sz="1050" dirty="0">
                <a:solidFill>
                  <a:srgbClr val="202122"/>
                </a:solidFill>
                <a:highlight>
                  <a:srgbClr val="FFFFFF"/>
                </a:highlight>
              </a:rPr>
              <a:t> </a:t>
            </a:r>
            <a:r>
              <a:rPr lang="tr-TR" sz="1050" dirty="0" err="1">
                <a:solidFill>
                  <a:srgbClr val="202122"/>
                </a:solidFill>
                <a:highlight>
                  <a:srgbClr val="FFFFFF"/>
                </a:highlight>
              </a:rPr>
              <a:t>for</a:t>
            </a:r>
            <a:r>
              <a:rPr lang="tr-TR" sz="1050" dirty="0">
                <a:solidFill>
                  <a:srgbClr val="202122"/>
                </a:solidFill>
                <a:highlight>
                  <a:srgbClr val="FFFFFF"/>
                </a:highlight>
              </a:rPr>
              <a:t> </a:t>
            </a:r>
            <a:r>
              <a:rPr lang="tr-TR" sz="1050" dirty="0" err="1">
                <a:solidFill>
                  <a:srgbClr val="202122"/>
                </a:solidFill>
                <a:highlight>
                  <a:srgbClr val="FFFFFF"/>
                </a:highlight>
              </a:rPr>
              <a:t>this</a:t>
            </a:r>
            <a:r>
              <a:rPr lang="tr-TR" sz="1050" dirty="0">
                <a:solidFill>
                  <a:srgbClr val="202122"/>
                </a:solidFill>
                <a:highlight>
                  <a:srgbClr val="FFFFFF"/>
                </a:highlight>
              </a:rPr>
              <a:t>.</a:t>
            </a:r>
          </a:p>
          <a:p>
            <a:pPr marL="0" lvl="0" indent="0" algn="l" rtl="0">
              <a:lnSpc>
                <a:spcPct val="115000"/>
              </a:lnSpc>
              <a:spcBef>
                <a:spcPts val="500"/>
              </a:spcBef>
              <a:spcAft>
                <a:spcPts val="500"/>
              </a:spcAft>
              <a:buNone/>
            </a:pPr>
            <a:endParaRPr lang="tr-TR" sz="1050" dirty="0">
              <a:solidFill>
                <a:srgbClr val="202122"/>
              </a:solidFill>
              <a:highlight>
                <a:srgbClr val="FFFFFF"/>
              </a:highlight>
            </a:endParaRPr>
          </a:p>
          <a:p>
            <a:pPr marL="0" lvl="0" indent="0" algn="l" rtl="0">
              <a:lnSpc>
                <a:spcPct val="115000"/>
              </a:lnSpc>
              <a:spcBef>
                <a:spcPts val="500"/>
              </a:spcBef>
              <a:spcAft>
                <a:spcPts val="500"/>
              </a:spcAft>
              <a:buNone/>
            </a:pPr>
            <a:endParaRPr sz="1050" dirty="0">
              <a:solidFill>
                <a:srgbClr val="202122"/>
              </a:solidFill>
              <a:highlight>
                <a:srgbClr val="FFFFFF"/>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bb65961841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3" name="Google Shape;1853;gbb65961841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500"/>
              </a:spcAft>
              <a:buNone/>
            </a:pPr>
            <a:endParaRPr sz="1050">
              <a:solidFill>
                <a:srgbClr val="202122"/>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f701af75ed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f701af75ed_1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b="1" dirty="0" err="1">
                <a:highlight>
                  <a:srgbClr val="00FFFF"/>
                </a:highlight>
              </a:rPr>
              <a:t>These</a:t>
            </a:r>
            <a:r>
              <a:rPr lang="tr-TR" sz="1800" b="1" dirty="0">
                <a:highlight>
                  <a:srgbClr val="00FFFF"/>
                </a:highlight>
              </a:rPr>
              <a:t> </a:t>
            </a:r>
            <a:r>
              <a:rPr lang="tr-TR" sz="1800" b="1" dirty="0" err="1">
                <a:highlight>
                  <a:srgbClr val="00FFFF"/>
                </a:highlight>
              </a:rPr>
              <a:t>models</a:t>
            </a:r>
            <a:r>
              <a:rPr lang="tr-TR" sz="1800" b="1" dirty="0">
                <a:highlight>
                  <a:srgbClr val="00FFFF"/>
                </a:highlight>
              </a:rPr>
              <a:t> </a:t>
            </a:r>
            <a:r>
              <a:rPr lang="tr-TR" sz="1800" b="1" dirty="0" err="1">
                <a:highlight>
                  <a:srgbClr val="00FFFF"/>
                </a:highlight>
              </a:rPr>
              <a:t>are</a:t>
            </a:r>
            <a:r>
              <a:rPr lang="tr-TR" sz="1800" b="1" dirty="0">
                <a:highlight>
                  <a:srgbClr val="00FFFF"/>
                </a:highlight>
              </a:rPr>
              <a:t> </a:t>
            </a:r>
            <a:r>
              <a:rPr lang="tr-TR" sz="1800" b="1" dirty="0" err="1">
                <a:highlight>
                  <a:srgbClr val="00FFFF"/>
                </a:highlight>
              </a:rPr>
              <a:t>divided</a:t>
            </a:r>
            <a:r>
              <a:rPr lang="tr-TR" sz="1800" b="1" dirty="0">
                <a:highlight>
                  <a:srgbClr val="00FFFF"/>
                </a:highlight>
              </a:rPr>
              <a:t> </a:t>
            </a:r>
            <a:r>
              <a:rPr lang="tr-TR" sz="1800" b="1" dirty="0" err="1">
                <a:highlight>
                  <a:srgbClr val="00FFFF"/>
                </a:highlight>
              </a:rPr>
              <a:t>into</a:t>
            </a:r>
            <a:r>
              <a:rPr lang="tr-TR" sz="1800" b="1" dirty="0">
                <a:highlight>
                  <a:srgbClr val="00FFFF"/>
                </a:highlight>
              </a:rPr>
              <a:t> </a:t>
            </a:r>
            <a:r>
              <a:rPr lang="tr-TR" sz="1800" b="1" dirty="0" err="1">
                <a:highlight>
                  <a:srgbClr val="00FFFF"/>
                </a:highlight>
              </a:rPr>
              <a:t>traditional</a:t>
            </a:r>
            <a:r>
              <a:rPr lang="tr-TR" sz="1800" b="1" dirty="0">
                <a:highlight>
                  <a:srgbClr val="00FFFF"/>
                </a:highlight>
              </a:rPr>
              <a:t> </a:t>
            </a:r>
            <a:r>
              <a:rPr lang="tr-TR" sz="1800" b="1" dirty="0" err="1">
                <a:highlight>
                  <a:srgbClr val="00FFFF"/>
                </a:highlight>
              </a:rPr>
              <a:t>and</a:t>
            </a:r>
            <a:r>
              <a:rPr lang="tr-TR" sz="1800" b="1" dirty="0">
                <a:highlight>
                  <a:srgbClr val="00FFFF"/>
                </a:highlight>
              </a:rPr>
              <a:t> modern </a:t>
            </a:r>
            <a:endParaRPr sz="1800" b="1" dirty="0">
              <a:highlight>
                <a:srgbClr val="FFFF00"/>
              </a:highlight>
            </a:endParaRPr>
          </a:p>
          <a:p>
            <a:pPr marL="0" marR="38100" lvl="0" indent="0" algn="ctr" rtl="0">
              <a:lnSpc>
                <a:spcPct val="128571"/>
              </a:lnSpc>
              <a:spcBef>
                <a:spcPts val="0"/>
              </a:spcBef>
              <a:spcAft>
                <a:spcPts val="0"/>
              </a:spcAft>
              <a:buClr>
                <a:schemeClr val="dk1"/>
              </a:buClr>
              <a:buSzPts val="1100"/>
              <a:buFont typeface="Arial"/>
              <a:buNone/>
            </a:pPr>
            <a:endParaRPr sz="1800" dirty="0"/>
          </a:p>
          <a:p>
            <a:pPr marL="0" lvl="0" indent="0" algn="ctr" rtl="0">
              <a:lnSpc>
                <a:spcPct val="100000"/>
              </a:lnSpc>
              <a:spcBef>
                <a:spcPts val="0"/>
              </a:spcBef>
              <a:spcAft>
                <a:spcPts val="0"/>
              </a:spcAft>
              <a:buClr>
                <a:schemeClr val="dk1"/>
              </a:buClr>
              <a:buSzPts val="1100"/>
              <a:buFont typeface="Arial"/>
              <a:buNone/>
            </a:pPr>
            <a:r>
              <a:rPr lang="tr-TR" sz="1800" dirty="0" err="1"/>
              <a:t>In</a:t>
            </a:r>
            <a:r>
              <a:rPr lang="tr-TR" sz="1800" dirty="0"/>
              <a:t> </a:t>
            </a:r>
            <a:r>
              <a:rPr lang="tr-TR" sz="1800" dirty="0" err="1"/>
              <a:t>summary</a:t>
            </a:r>
            <a:r>
              <a:rPr lang="tr-TR" sz="1800" dirty="0"/>
              <a:t>, </a:t>
            </a:r>
            <a:r>
              <a:rPr lang="tr-TR" sz="1800" dirty="0" err="1"/>
              <a:t>while</a:t>
            </a:r>
            <a:r>
              <a:rPr lang="tr-TR" sz="1800" dirty="0"/>
              <a:t> </a:t>
            </a:r>
            <a:r>
              <a:rPr lang="tr-TR" sz="1800" dirty="0" err="1"/>
              <a:t>the</a:t>
            </a:r>
            <a:r>
              <a:rPr lang="tr-TR" sz="1800" dirty="0"/>
              <a:t> </a:t>
            </a:r>
            <a:r>
              <a:rPr lang="tr-TR" sz="1800" dirty="0" err="1"/>
              <a:t>models</a:t>
            </a:r>
            <a:r>
              <a:rPr lang="tr-TR" sz="1800" dirty="0"/>
              <a:t> in </a:t>
            </a:r>
            <a:r>
              <a:rPr lang="tr-TR" sz="1800" dirty="0" err="1"/>
              <a:t>which</a:t>
            </a:r>
            <a:r>
              <a:rPr lang="tr-TR" sz="1800" dirty="0"/>
              <a:t> SDLC </a:t>
            </a:r>
            <a:r>
              <a:rPr lang="tr-TR" sz="1800" dirty="0" err="1"/>
              <a:t>steps</a:t>
            </a:r>
            <a:r>
              <a:rPr lang="tr-TR" sz="1800" dirty="0"/>
              <a:t> </a:t>
            </a:r>
            <a:r>
              <a:rPr lang="tr-TR" sz="1800" dirty="0" err="1"/>
              <a:t>follow</a:t>
            </a:r>
            <a:r>
              <a:rPr lang="tr-TR" sz="1800" dirty="0"/>
              <a:t> </a:t>
            </a:r>
            <a:r>
              <a:rPr lang="tr-TR" sz="1800" dirty="0" err="1"/>
              <a:t>each</a:t>
            </a:r>
            <a:r>
              <a:rPr lang="tr-TR" sz="1800" dirty="0"/>
              <a:t> </a:t>
            </a:r>
            <a:r>
              <a:rPr lang="tr-TR" sz="1800" dirty="0" err="1"/>
              <a:t>other</a:t>
            </a:r>
            <a:r>
              <a:rPr lang="tr-TR" sz="1800" dirty="0"/>
              <a:t> in </a:t>
            </a:r>
            <a:r>
              <a:rPr lang="tr-TR" sz="1800" dirty="0" err="1"/>
              <a:t>order</a:t>
            </a:r>
            <a:endParaRPr sz="1800" dirty="0"/>
          </a:p>
          <a:p>
            <a:pPr marL="0" lvl="0" indent="0" algn="ctr" rtl="0">
              <a:lnSpc>
                <a:spcPct val="100000"/>
              </a:lnSpc>
              <a:spcBef>
                <a:spcPts val="0"/>
              </a:spcBef>
              <a:spcAft>
                <a:spcPts val="0"/>
              </a:spcAft>
              <a:buClr>
                <a:schemeClr val="dk1"/>
              </a:buClr>
              <a:buSzPts val="1100"/>
              <a:buFont typeface="Arial"/>
              <a:buNone/>
            </a:pPr>
            <a:r>
              <a:rPr lang="tr-TR" sz="1800" dirty="0"/>
              <a:t> </a:t>
            </a:r>
            <a:r>
              <a:rPr lang="tr-TR" sz="1800" dirty="0" err="1"/>
              <a:t>are</a:t>
            </a:r>
            <a:r>
              <a:rPr lang="tr-TR" sz="1800" dirty="0"/>
              <a:t> </a:t>
            </a:r>
            <a:r>
              <a:rPr lang="tr-TR" sz="1800" dirty="0" err="1"/>
              <a:t>called</a:t>
            </a:r>
            <a:r>
              <a:rPr lang="tr-TR" sz="1800" dirty="0"/>
              <a:t> </a:t>
            </a:r>
            <a:r>
              <a:rPr lang="tr-TR" sz="1800" b="1" dirty="0" err="1"/>
              <a:t>conventional</a:t>
            </a:r>
            <a:r>
              <a:rPr lang="tr-TR" sz="1800" b="1" dirty="0"/>
              <a:t> </a:t>
            </a:r>
            <a:r>
              <a:rPr lang="tr-TR" sz="1800" b="1" dirty="0" err="1"/>
              <a:t>or</a:t>
            </a:r>
            <a:r>
              <a:rPr lang="tr-TR" sz="1800" b="1" dirty="0"/>
              <a:t> </a:t>
            </a:r>
            <a:r>
              <a:rPr lang="tr-TR" sz="1800" b="1" dirty="0" err="1"/>
              <a:t>traditional</a:t>
            </a:r>
            <a:r>
              <a:rPr lang="tr-TR" sz="1800" dirty="0"/>
              <a:t>, </a:t>
            </a:r>
            <a:r>
              <a:rPr lang="tr-TR" sz="1800" dirty="0" err="1"/>
              <a:t>like</a:t>
            </a:r>
            <a:r>
              <a:rPr lang="tr-TR" sz="1800" dirty="0"/>
              <a:t> </a:t>
            </a:r>
            <a:r>
              <a:rPr lang="tr-TR" sz="1800" dirty="0" err="1"/>
              <a:t>Waterfall</a:t>
            </a:r>
            <a:r>
              <a:rPr lang="tr-TR" sz="1800" dirty="0"/>
              <a:t> model, V model</a:t>
            </a:r>
            <a:endParaRPr sz="1800" dirty="0"/>
          </a:p>
          <a:p>
            <a:pPr marL="0" lvl="0" indent="0" algn="ctr" rtl="0">
              <a:lnSpc>
                <a:spcPct val="100000"/>
              </a:lnSpc>
              <a:spcBef>
                <a:spcPts val="0"/>
              </a:spcBef>
              <a:spcAft>
                <a:spcPts val="0"/>
              </a:spcAft>
              <a:buClr>
                <a:schemeClr val="dk1"/>
              </a:buClr>
              <a:buSzPts val="1100"/>
              <a:buFont typeface="Arial"/>
              <a:buNone/>
            </a:pPr>
            <a:endParaRPr sz="1800" dirty="0"/>
          </a:p>
          <a:p>
            <a:pPr marL="0" lvl="0" indent="0" algn="ctr" rtl="0">
              <a:lnSpc>
                <a:spcPct val="100000"/>
              </a:lnSpc>
              <a:spcBef>
                <a:spcPts val="0"/>
              </a:spcBef>
              <a:spcAft>
                <a:spcPts val="0"/>
              </a:spcAft>
              <a:buClr>
                <a:schemeClr val="dk1"/>
              </a:buClr>
              <a:buSzPts val="1100"/>
              <a:buFont typeface="Arial"/>
              <a:buNone/>
            </a:pPr>
            <a:r>
              <a:rPr lang="tr-TR" sz="1800" dirty="0"/>
              <a:t>but </a:t>
            </a:r>
            <a:r>
              <a:rPr lang="tr-TR" sz="1800" dirty="0" err="1"/>
              <a:t>The</a:t>
            </a:r>
            <a:r>
              <a:rPr lang="tr-TR" sz="1800" dirty="0"/>
              <a:t> </a:t>
            </a:r>
            <a:r>
              <a:rPr lang="tr-TR" sz="1800" dirty="0" err="1"/>
              <a:t>models</a:t>
            </a:r>
            <a:r>
              <a:rPr lang="tr-TR" sz="1800" dirty="0"/>
              <a:t> in </a:t>
            </a:r>
            <a:r>
              <a:rPr lang="tr-TR" sz="1800" dirty="0" err="1"/>
              <a:t>which</a:t>
            </a:r>
            <a:r>
              <a:rPr lang="tr-TR" sz="1800" dirty="0"/>
              <a:t> </a:t>
            </a:r>
            <a:r>
              <a:rPr lang="tr-TR" sz="1800" dirty="0" err="1"/>
              <a:t>the</a:t>
            </a:r>
            <a:r>
              <a:rPr lang="tr-TR" sz="1800" dirty="0"/>
              <a:t> </a:t>
            </a:r>
            <a:r>
              <a:rPr lang="tr-TR" sz="1800" dirty="0" err="1"/>
              <a:t>stages</a:t>
            </a:r>
            <a:r>
              <a:rPr lang="tr-TR" sz="1800" dirty="0"/>
              <a:t> </a:t>
            </a:r>
            <a:r>
              <a:rPr lang="tr-TR" sz="1800" dirty="0" err="1"/>
              <a:t>are</a:t>
            </a:r>
            <a:r>
              <a:rPr lang="tr-TR" sz="1800" dirty="0"/>
              <a:t> </a:t>
            </a:r>
            <a:r>
              <a:rPr lang="tr-TR" sz="1800" dirty="0" err="1"/>
              <a:t>carried</a:t>
            </a:r>
            <a:r>
              <a:rPr lang="tr-TR" sz="1800" dirty="0"/>
              <a:t> </a:t>
            </a:r>
            <a:r>
              <a:rPr lang="tr-TR" sz="1800" dirty="0" err="1"/>
              <a:t>out</a:t>
            </a:r>
            <a:r>
              <a:rPr lang="tr-TR" sz="1800" dirty="0"/>
              <a:t> </a:t>
            </a:r>
            <a:r>
              <a:rPr lang="tr-TR" sz="1800" dirty="0" err="1"/>
              <a:t>together</a:t>
            </a:r>
            <a:r>
              <a:rPr lang="tr-TR" sz="1800" dirty="0"/>
              <a:t> </a:t>
            </a:r>
            <a:r>
              <a:rPr lang="tr-TR" sz="1800" dirty="0" err="1"/>
              <a:t>and</a:t>
            </a:r>
            <a:r>
              <a:rPr lang="tr-TR" sz="1800" dirty="0"/>
              <a:t> </a:t>
            </a:r>
            <a:r>
              <a:rPr lang="tr-TR" sz="1800" dirty="0" err="1"/>
              <a:t>more</a:t>
            </a:r>
            <a:r>
              <a:rPr lang="tr-TR" sz="1800" dirty="0"/>
              <a:t> </a:t>
            </a:r>
            <a:r>
              <a:rPr lang="tr-TR" sz="1800" dirty="0" err="1"/>
              <a:t>flexible</a:t>
            </a:r>
            <a:r>
              <a:rPr lang="tr-TR" sz="1800" dirty="0"/>
              <a:t>,</a:t>
            </a:r>
            <a:endParaRPr sz="1800" dirty="0"/>
          </a:p>
          <a:p>
            <a:pPr marL="0" lvl="0" indent="0" algn="ctr" rtl="0">
              <a:lnSpc>
                <a:spcPct val="100000"/>
              </a:lnSpc>
              <a:spcBef>
                <a:spcPts val="0"/>
              </a:spcBef>
              <a:spcAft>
                <a:spcPts val="0"/>
              </a:spcAft>
              <a:buClr>
                <a:schemeClr val="dk1"/>
              </a:buClr>
              <a:buSzPts val="1100"/>
              <a:buFont typeface="Arial"/>
              <a:buNone/>
            </a:pPr>
            <a:r>
              <a:rPr lang="tr-TR" sz="1800" dirty="0" err="1"/>
              <a:t>are</a:t>
            </a:r>
            <a:r>
              <a:rPr lang="tr-TR" sz="1800" dirty="0"/>
              <a:t> </a:t>
            </a:r>
            <a:r>
              <a:rPr lang="tr-TR" sz="1800" dirty="0" err="1"/>
              <a:t>described</a:t>
            </a:r>
            <a:r>
              <a:rPr lang="tr-TR" sz="1800" dirty="0"/>
              <a:t> as </a:t>
            </a:r>
            <a:r>
              <a:rPr lang="tr-TR" sz="1800" b="1" dirty="0"/>
              <a:t>modern</a:t>
            </a:r>
            <a:r>
              <a:rPr lang="tr-TR" sz="1800" dirty="0"/>
              <a:t>.</a:t>
            </a:r>
            <a:endParaRPr sz="1800" dirty="0"/>
          </a:p>
          <a:p>
            <a:pPr marL="0" lvl="0" indent="0" algn="ctr"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err="1"/>
              <a:t>Another</a:t>
            </a:r>
            <a:r>
              <a:rPr lang="tr-TR" sz="1800" dirty="0"/>
              <a:t> name </a:t>
            </a:r>
            <a:r>
              <a:rPr lang="tr-TR" sz="1800" dirty="0" err="1"/>
              <a:t>given</a:t>
            </a:r>
            <a:r>
              <a:rPr lang="tr-TR" sz="1800" dirty="0"/>
              <a:t> </a:t>
            </a:r>
            <a:r>
              <a:rPr lang="tr-TR" sz="1800" dirty="0" err="1"/>
              <a:t>to</a:t>
            </a:r>
            <a:r>
              <a:rPr lang="tr-TR" sz="1800" dirty="0"/>
              <a:t> modern </a:t>
            </a:r>
            <a:r>
              <a:rPr lang="tr-TR" sz="1800" dirty="0" err="1"/>
              <a:t>models</a:t>
            </a:r>
            <a:r>
              <a:rPr lang="tr-TR" sz="1800" dirty="0"/>
              <a:t> </a:t>
            </a:r>
            <a:r>
              <a:rPr lang="tr-TR" sz="1800" dirty="0" err="1"/>
              <a:t>or</a:t>
            </a:r>
            <a:r>
              <a:rPr lang="tr-TR" sz="1800" dirty="0"/>
              <a:t> </a:t>
            </a:r>
            <a:r>
              <a:rPr lang="tr-TR" sz="1800" dirty="0" err="1"/>
              <a:t>methods</a:t>
            </a:r>
            <a:r>
              <a:rPr lang="tr-TR" sz="1800" dirty="0"/>
              <a:t> is Agile. </a:t>
            </a:r>
            <a:r>
              <a:rPr lang="tr-TR" sz="1800" dirty="0" err="1"/>
              <a:t>We</a:t>
            </a:r>
            <a:r>
              <a:rPr lang="tr-TR" sz="1800" dirty="0"/>
              <a:t> </a:t>
            </a:r>
            <a:r>
              <a:rPr lang="tr-TR" sz="1800" dirty="0" err="1"/>
              <a:t>will</a:t>
            </a:r>
            <a:r>
              <a:rPr lang="tr-TR" sz="1800" dirty="0"/>
              <a:t> </a:t>
            </a:r>
            <a:r>
              <a:rPr lang="tr-TR" sz="1800" dirty="0" err="1"/>
              <a:t>go</a:t>
            </a:r>
            <a:r>
              <a:rPr lang="tr-TR" sz="1800" dirty="0"/>
              <a:t> </a:t>
            </a:r>
            <a:r>
              <a:rPr lang="tr-TR" sz="1800" dirty="0" err="1"/>
              <a:t>into</a:t>
            </a:r>
            <a:r>
              <a:rPr lang="tr-TR" sz="1800" dirty="0"/>
              <a:t> </a:t>
            </a:r>
            <a:r>
              <a:rPr lang="tr-TR" sz="1800" dirty="0" err="1"/>
              <a:t>the</a:t>
            </a:r>
            <a:r>
              <a:rPr lang="tr-TR" sz="1800" dirty="0"/>
              <a:t> </a:t>
            </a:r>
            <a:r>
              <a:rPr lang="tr-TR" sz="1800" dirty="0" err="1"/>
              <a:t>detail</a:t>
            </a:r>
            <a:r>
              <a:rPr lang="tr-TR" sz="1800" dirty="0"/>
              <a:t> of </a:t>
            </a:r>
            <a:r>
              <a:rPr lang="tr-TR" sz="1800" dirty="0" err="1"/>
              <a:t>traditional</a:t>
            </a:r>
            <a:r>
              <a:rPr lang="tr-TR" sz="1800" dirty="0"/>
              <a:t> </a:t>
            </a:r>
            <a:r>
              <a:rPr lang="tr-TR" sz="1800" dirty="0" err="1"/>
              <a:t>and</a:t>
            </a:r>
            <a:r>
              <a:rPr lang="tr-TR" sz="1800" dirty="0"/>
              <a:t> Agile </a:t>
            </a:r>
            <a:r>
              <a:rPr lang="tr-TR" sz="1800" dirty="0" err="1"/>
              <a:t>comparison</a:t>
            </a:r>
            <a:r>
              <a:rPr lang="tr-TR" sz="1800" dirty="0"/>
              <a:t> in </a:t>
            </a:r>
            <a:r>
              <a:rPr lang="tr-TR" sz="1800" dirty="0" err="1"/>
              <a:t>the</a:t>
            </a:r>
            <a:r>
              <a:rPr lang="tr-TR" sz="1800" dirty="0"/>
              <a:t> Agile </a:t>
            </a:r>
            <a:r>
              <a:rPr lang="tr-TR" sz="1800" dirty="0" err="1"/>
              <a:t>lesson</a:t>
            </a:r>
            <a:r>
              <a:rPr lang="tr-TR" sz="1800" dirty="0"/>
              <a:t>.</a:t>
            </a:r>
            <a:endParaRPr sz="1800" dirty="0"/>
          </a:p>
          <a:p>
            <a:pPr marL="0" lvl="0" indent="0" algn="l" rtl="0">
              <a:lnSpc>
                <a:spcPct val="100000"/>
              </a:lnSpc>
              <a:spcBef>
                <a:spcPts val="0"/>
              </a:spcBef>
              <a:spcAft>
                <a:spcPts val="0"/>
              </a:spcAft>
              <a:buSzPts val="1100"/>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err="1"/>
              <a:t>Why</a:t>
            </a:r>
            <a:r>
              <a:rPr lang="tr-TR" sz="1800" dirty="0"/>
              <a:t> </a:t>
            </a:r>
            <a:r>
              <a:rPr lang="tr-TR" sz="1800" dirty="0" err="1"/>
              <a:t>such</a:t>
            </a:r>
            <a:r>
              <a:rPr lang="tr-TR" sz="1800" dirty="0"/>
              <a:t> a </a:t>
            </a:r>
            <a:r>
              <a:rPr lang="tr-TR" sz="1800" dirty="0" err="1"/>
              <a:t>new</a:t>
            </a:r>
            <a:r>
              <a:rPr lang="tr-TR" sz="1800" dirty="0"/>
              <a:t> </a:t>
            </a:r>
            <a:r>
              <a:rPr lang="tr-TR" sz="1800" dirty="0" err="1"/>
              <a:t>need</a:t>
            </a:r>
            <a:r>
              <a:rPr lang="tr-TR" sz="1800" dirty="0"/>
              <a:t> has </a:t>
            </a:r>
            <a:r>
              <a:rPr lang="tr-TR" sz="1800" dirty="0" err="1"/>
              <a:t>arisen</a:t>
            </a:r>
            <a:r>
              <a:rPr lang="tr-TR" sz="1800" dirty="0"/>
              <a:t> </a:t>
            </a:r>
            <a:r>
              <a:rPr lang="tr-TR" sz="1800" dirty="0" err="1"/>
              <a:t>and</a:t>
            </a:r>
            <a:r>
              <a:rPr lang="tr-TR" sz="1800" dirty="0"/>
              <a:t> </a:t>
            </a:r>
            <a:r>
              <a:rPr lang="tr-TR" sz="1800" dirty="0" err="1"/>
              <a:t>where</a:t>
            </a:r>
            <a:r>
              <a:rPr lang="tr-TR" sz="1800" dirty="0"/>
              <a:t> </a:t>
            </a:r>
            <a:r>
              <a:rPr lang="tr-TR" sz="1800" dirty="0" err="1"/>
              <a:t>traditional</a:t>
            </a:r>
            <a:r>
              <a:rPr lang="tr-TR" sz="1800" dirty="0"/>
              <a:t> </a:t>
            </a:r>
            <a:r>
              <a:rPr lang="tr-TR" sz="1800" dirty="0" err="1"/>
              <a:t>methods</a:t>
            </a:r>
            <a:r>
              <a:rPr lang="tr-TR" sz="1800" dirty="0"/>
              <a:t> </a:t>
            </a:r>
            <a:r>
              <a:rPr lang="tr-TR" sz="1800" dirty="0" err="1"/>
              <a:t>are</a:t>
            </a:r>
            <a:r>
              <a:rPr lang="tr-TR" sz="1800" dirty="0"/>
              <a:t> </a:t>
            </a:r>
            <a:r>
              <a:rPr lang="tr-TR" sz="1800" dirty="0" err="1"/>
              <a:t>stucked</a:t>
            </a:r>
            <a:r>
              <a:rPr lang="tr-TR" sz="1800" dirty="0"/>
              <a:t> , </a:t>
            </a:r>
            <a:r>
              <a:rPr lang="tr-TR" sz="1800" dirty="0" err="1"/>
              <a:t>we</a:t>
            </a:r>
            <a:r>
              <a:rPr lang="tr-TR" sz="1800" dirty="0"/>
              <a:t> </a:t>
            </a:r>
            <a:r>
              <a:rPr lang="tr-TR" sz="1800" dirty="0" err="1"/>
              <a:t>will</a:t>
            </a:r>
            <a:r>
              <a:rPr lang="tr-TR" sz="1800" dirty="0"/>
              <a:t> </a:t>
            </a:r>
            <a:r>
              <a:rPr lang="tr-TR" sz="1800" dirty="0" err="1"/>
              <a:t>see</a:t>
            </a:r>
            <a:r>
              <a:rPr lang="tr-TR" sz="1800" dirty="0"/>
              <a:t> </a:t>
            </a:r>
            <a:r>
              <a:rPr lang="tr-TR" sz="1800" dirty="0" err="1"/>
              <a:t>all</a:t>
            </a:r>
            <a:r>
              <a:rPr lang="tr-TR" sz="1800" dirty="0"/>
              <a:t> </a:t>
            </a:r>
            <a:r>
              <a:rPr lang="tr-TR" sz="1800" dirty="0" err="1"/>
              <a:t>together</a:t>
            </a:r>
            <a:r>
              <a:rPr lang="tr-TR" sz="1800" dirty="0"/>
              <a:t> </a:t>
            </a:r>
            <a:r>
              <a:rPr lang="tr-TR" sz="1800" dirty="0" err="1"/>
              <a:t>later</a:t>
            </a:r>
            <a:r>
              <a:rPr lang="tr-TR" sz="1800" dirty="0"/>
              <a:t> in Agile </a:t>
            </a:r>
            <a:r>
              <a:rPr lang="tr-TR" sz="1800" dirty="0" err="1"/>
              <a:t>classes</a:t>
            </a:r>
            <a:r>
              <a:rPr lang="tr-TR" sz="1800" dirty="0"/>
              <a:t>.</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highlight>
                <a:schemeClr val="lt1"/>
              </a:highlight>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bb65961841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0" name="Google Shape;1860;gbb65961841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None/>
            </a:pPr>
            <a:r>
              <a:rPr lang="tr-TR" sz="1050" dirty="0" err="1">
                <a:solidFill>
                  <a:srgbClr val="202122"/>
                </a:solidFill>
                <a:highlight>
                  <a:srgbClr val="FFFFFF"/>
                </a:highlight>
              </a:rPr>
              <a:t>Kanban'ın</a:t>
            </a:r>
            <a:r>
              <a:rPr lang="tr-TR" sz="1050" dirty="0">
                <a:solidFill>
                  <a:srgbClr val="202122"/>
                </a:solidFill>
                <a:highlight>
                  <a:srgbClr val="FFFFFF"/>
                </a:highlight>
              </a:rPr>
              <a:t> hikayesi 1940'lara kadar uzanıyor. Bu yıllarda Toyota, süpermarketlerin raflardaki stokları yönetmek için kullandığı modeli temel alarak üretim yöntemini </a:t>
            </a:r>
            <a:r>
              <a:rPr lang="tr-TR" sz="1050" dirty="0" err="1">
                <a:solidFill>
                  <a:srgbClr val="202122"/>
                </a:solidFill>
                <a:highlight>
                  <a:srgbClr val="FFFFFF"/>
                </a:highlight>
              </a:rPr>
              <a:t>güncelledi.Toyota</a:t>
            </a:r>
            <a:r>
              <a:rPr lang="tr-TR" sz="1050" dirty="0">
                <a:solidFill>
                  <a:srgbClr val="202122"/>
                </a:solidFill>
                <a:highlight>
                  <a:srgbClr val="FFFFFF"/>
                </a:highlight>
              </a:rPr>
              <a:t>, süpermarket tarafından kullanılan sistemi benimsedi. Kapasite seviyelerini gerçek zamanlı olarak izlemek için şirket, farklı üretim ekipleri arasında "</a:t>
            </a:r>
            <a:r>
              <a:rPr lang="tr-TR" sz="1050" dirty="0" err="1">
                <a:solidFill>
                  <a:srgbClr val="202122"/>
                </a:solidFill>
                <a:highlight>
                  <a:srgbClr val="FFFFFF"/>
                </a:highlight>
              </a:rPr>
              <a:t>kanban</a:t>
            </a:r>
            <a:r>
              <a:rPr lang="tr-TR" sz="1050" dirty="0">
                <a:solidFill>
                  <a:srgbClr val="202122"/>
                </a:solidFill>
                <a:highlight>
                  <a:srgbClr val="FFFFFF"/>
                </a:highlight>
              </a:rPr>
              <a:t>" adı verilen bir kart kullanmaya </a:t>
            </a:r>
            <a:r>
              <a:rPr lang="tr-TR" sz="1050" dirty="0" err="1">
                <a:solidFill>
                  <a:srgbClr val="202122"/>
                </a:solidFill>
                <a:highlight>
                  <a:srgbClr val="FFFFFF"/>
                </a:highlight>
              </a:rPr>
              <a:t>başladı.Üretim</a:t>
            </a:r>
            <a:r>
              <a:rPr lang="tr-TR" sz="1050" dirty="0">
                <a:solidFill>
                  <a:srgbClr val="202122"/>
                </a:solidFill>
                <a:highlight>
                  <a:srgbClr val="FFFFFF"/>
                </a:highlight>
              </a:rPr>
              <a:t> hattında kullanılan bir kutu malzeme boşaltıldığında, depoya hangi malzemenin gerekli olduğunu açıklayan bir </a:t>
            </a:r>
            <a:r>
              <a:rPr lang="tr-TR" sz="1050" dirty="0" err="1">
                <a:solidFill>
                  <a:srgbClr val="202122"/>
                </a:solidFill>
                <a:highlight>
                  <a:srgbClr val="FFFFFF"/>
                </a:highlight>
              </a:rPr>
              <a:t>kanban</a:t>
            </a:r>
            <a:r>
              <a:rPr lang="tr-TR" sz="1050" dirty="0">
                <a:solidFill>
                  <a:srgbClr val="202122"/>
                </a:solidFill>
                <a:highlight>
                  <a:srgbClr val="FFFFFF"/>
                </a:highlight>
              </a:rPr>
              <a:t> gönderildi. Deponun sağladığı yeni malzemelerle üretime kesintisiz devam edildi ve süreç sürekli </a:t>
            </a:r>
            <a:r>
              <a:rPr lang="tr-TR" sz="1050" dirty="0" err="1">
                <a:solidFill>
                  <a:srgbClr val="202122"/>
                </a:solidFill>
                <a:highlight>
                  <a:srgbClr val="FFFFFF"/>
                </a:highlight>
              </a:rPr>
              <a:t>izlendi.Kanban</a:t>
            </a:r>
            <a:r>
              <a:rPr lang="tr-TR" sz="1050" dirty="0">
                <a:solidFill>
                  <a:srgbClr val="202122"/>
                </a:solidFill>
                <a:highlight>
                  <a:srgbClr val="FFFFFF"/>
                </a:highlight>
              </a:rPr>
              <a:t> yöntemi, üretimden son tüketiciye kadar tüm zinciri kontrol eder. Bu sayede üretim sürecinin çeşitli aşamalarında hem </a:t>
            </a:r>
            <a:r>
              <a:rPr lang="tr-TR" sz="1050" dirty="0" err="1">
                <a:solidFill>
                  <a:srgbClr val="202122"/>
                </a:solidFill>
                <a:highlight>
                  <a:srgbClr val="FFFFFF"/>
                </a:highlight>
              </a:rPr>
              <a:t>tedariğin</a:t>
            </a:r>
            <a:r>
              <a:rPr lang="tr-TR" sz="1050" dirty="0">
                <a:solidFill>
                  <a:srgbClr val="202122"/>
                </a:solidFill>
                <a:highlight>
                  <a:srgbClr val="FFFFFF"/>
                </a:highlight>
              </a:rPr>
              <a:t> aksamasını hem de malın fazla stoklanmasını engeller. Bu, sürecin sürekli izlenmesini gerektirir.</a:t>
            </a:r>
          </a:p>
          <a:p>
            <a:pPr marL="0" lvl="0" indent="0" algn="l" rtl="0">
              <a:lnSpc>
                <a:spcPct val="115000"/>
              </a:lnSpc>
              <a:spcBef>
                <a:spcPts val="500"/>
              </a:spcBef>
              <a:spcAft>
                <a:spcPts val="0"/>
              </a:spcAft>
              <a:buNone/>
            </a:pPr>
            <a:endParaRPr lang="tr-T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err="1">
                <a:solidFill>
                  <a:srgbClr val="202122"/>
                </a:solidFill>
                <a:highlight>
                  <a:srgbClr val="FFFFFF"/>
                </a:highlight>
              </a:rPr>
              <a:t>Kanban's</a:t>
            </a:r>
            <a:r>
              <a:rPr lang="tr-TR" sz="1050" dirty="0">
                <a:solidFill>
                  <a:srgbClr val="202122"/>
                </a:solidFill>
                <a:highlight>
                  <a:srgbClr val="FFFFFF"/>
                </a:highlight>
              </a:rPr>
              <a:t> </a:t>
            </a:r>
            <a:r>
              <a:rPr lang="tr-TR" sz="1050" dirty="0" err="1">
                <a:solidFill>
                  <a:srgbClr val="202122"/>
                </a:solidFill>
                <a:highlight>
                  <a:srgbClr val="FFFFFF"/>
                </a:highlight>
              </a:rPr>
              <a:t>story</a:t>
            </a:r>
            <a:r>
              <a:rPr lang="tr-TR" sz="1050" dirty="0">
                <a:solidFill>
                  <a:srgbClr val="202122"/>
                </a:solidFill>
                <a:highlight>
                  <a:srgbClr val="FFFFFF"/>
                </a:highlight>
              </a:rPr>
              <a:t> </a:t>
            </a:r>
            <a:r>
              <a:rPr lang="tr-TR" sz="1050" dirty="0" err="1">
                <a:solidFill>
                  <a:srgbClr val="202122"/>
                </a:solidFill>
                <a:highlight>
                  <a:srgbClr val="FFFFFF"/>
                </a:highlight>
              </a:rPr>
              <a:t>dates</a:t>
            </a:r>
            <a:r>
              <a:rPr lang="tr-TR" sz="1050" dirty="0">
                <a:solidFill>
                  <a:srgbClr val="202122"/>
                </a:solidFill>
                <a:highlight>
                  <a:srgbClr val="FFFFFF"/>
                </a:highlight>
              </a:rPr>
              <a:t> </a:t>
            </a:r>
            <a:r>
              <a:rPr lang="tr-TR" sz="1050" dirty="0" err="1">
                <a:solidFill>
                  <a:srgbClr val="202122"/>
                </a:solidFill>
                <a:highlight>
                  <a:srgbClr val="FFFFFF"/>
                </a:highlight>
              </a:rPr>
              <a:t>back</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1940s. </a:t>
            </a:r>
            <a:r>
              <a:rPr lang="tr-TR" sz="1050" dirty="0" err="1">
                <a:solidFill>
                  <a:srgbClr val="202122"/>
                </a:solidFill>
                <a:highlight>
                  <a:srgbClr val="FFFFFF"/>
                </a:highlight>
              </a:rPr>
              <a:t>During</a:t>
            </a:r>
            <a:r>
              <a:rPr lang="tr-TR" sz="1050" dirty="0">
                <a:solidFill>
                  <a:srgbClr val="202122"/>
                </a:solidFill>
                <a:highlight>
                  <a:srgbClr val="FFFFFF"/>
                </a:highlight>
              </a:rPr>
              <a:t> </a:t>
            </a:r>
            <a:r>
              <a:rPr lang="tr-TR" sz="1050" dirty="0" err="1">
                <a:solidFill>
                  <a:srgbClr val="202122"/>
                </a:solidFill>
                <a:highlight>
                  <a:srgbClr val="FFFFFF"/>
                </a:highlight>
              </a:rPr>
              <a:t>these</a:t>
            </a:r>
            <a:r>
              <a:rPr lang="tr-TR" sz="1050" dirty="0">
                <a:solidFill>
                  <a:srgbClr val="202122"/>
                </a:solidFill>
                <a:highlight>
                  <a:srgbClr val="FFFFFF"/>
                </a:highlight>
              </a:rPr>
              <a:t> </a:t>
            </a:r>
            <a:r>
              <a:rPr lang="tr-TR" sz="1050" dirty="0" err="1">
                <a:solidFill>
                  <a:srgbClr val="202122"/>
                </a:solidFill>
                <a:highlight>
                  <a:srgbClr val="FFFFFF"/>
                </a:highlight>
              </a:rPr>
              <a:t>years</a:t>
            </a:r>
            <a:r>
              <a:rPr lang="tr-TR" sz="1050" dirty="0">
                <a:solidFill>
                  <a:srgbClr val="202122"/>
                </a:solidFill>
                <a:highlight>
                  <a:srgbClr val="FFFFFF"/>
                </a:highlight>
              </a:rPr>
              <a:t>, Toyota </a:t>
            </a:r>
            <a:r>
              <a:rPr lang="tr-TR" sz="1050" dirty="0" err="1">
                <a:solidFill>
                  <a:srgbClr val="202122"/>
                </a:solidFill>
                <a:highlight>
                  <a:srgbClr val="FFFFFF"/>
                </a:highlight>
              </a:rPr>
              <a:t>updated</a:t>
            </a:r>
            <a:r>
              <a:rPr lang="tr-TR" sz="1050" dirty="0">
                <a:solidFill>
                  <a:srgbClr val="202122"/>
                </a:solidFill>
                <a:highlight>
                  <a:srgbClr val="FFFFFF"/>
                </a:highlight>
              </a:rPr>
              <a:t> </a:t>
            </a:r>
            <a:r>
              <a:rPr lang="tr-TR" sz="1050" dirty="0" err="1">
                <a:solidFill>
                  <a:srgbClr val="202122"/>
                </a:solidFill>
                <a:highlight>
                  <a:srgbClr val="FFFFFF"/>
                </a:highlight>
              </a:rPr>
              <a:t>its</a:t>
            </a:r>
            <a:r>
              <a:rPr lang="tr-TR" sz="1050" dirty="0">
                <a:solidFill>
                  <a:srgbClr val="202122"/>
                </a:solidFill>
                <a:highlight>
                  <a:srgbClr val="FFFFFF"/>
                </a:highlight>
              </a:rPr>
              <a:t> </a:t>
            </a:r>
            <a:r>
              <a:rPr lang="tr-TR" sz="1050" dirty="0" err="1">
                <a:solidFill>
                  <a:srgbClr val="202122"/>
                </a:solidFill>
                <a:highlight>
                  <a:srgbClr val="FFFFFF"/>
                </a:highlight>
              </a:rPr>
              <a:t>production</a:t>
            </a:r>
            <a:r>
              <a:rPr lang="tr-TR" sz="1050" dirty="0">
                <a:solidFill>
                  <a:srgbClr val="202122"/>
                </a:solidFill>
                <a:highlight>
                  <a:srgbClr val="FFFFFF"/>
                </a:highlight>
              </a:rPr>
              <a:t> </a:t>
            </a:r>
            <a:r>
              <a:rPr lang="tr-TR" sz="1050" dirty="0" err="1">
                <a:solidFill>
                  <a:srgbClr val="202122"/>
                </a:solidFill>
                <a:highlight>
                  <a:srgbClr val="FFFFFF"/>
                </a:highlight>
              </a:rPr>
              <a:t>method</a:t>
            </a:r>
            <a:r>
              <a:rPr lang="tr-TR" sz="1050" dirty="0">
                <a:solidFill>
                  <a:srgbClr val="202122"/>
                </a:solidFill>
                <a:highlight>
                  <a:srgbClr val="FFFFFF"/>
                </a:highlight>
              </a:rPr>
              <a:t> </a:t>
            </a:r>
            <a:r>
              <a:rPr lang="tr-TR" sz="1050" dirty="0" err="1">
                <a:solidFill>
                  <a:srgbClr val="202122"/>
                </a:solidFill>
                <a:highlight>
                  <a:srgbClr val="FFFFFF"/>
                </a:highlight>
              </a:rPr>
              <a:t>based</a:t>
            </a:r>
            <a:r>
              <a:rPr lang="tr-TR" sz="1050" dirty="0">
                <a:solidFill>
                  <a:srgbClr val="202122"/>
                </a:solidFill>
                <a:highlight>
                  <a:srgbClr val="FFFFFF"/>
                </a:highlight>
              </a:rPr>
              <a:t> on </a:t>
            </a:r>
            <a:r>
              <a:rPr lang="tr-TR" sz="1050" dirty="0" err="1">
                <a:solidFill>
                  <a:srgbClr val="202122"/>
                </a:solidFill>
                <a:highlight>
                  <a:srgbClr val="FFFFFF"/>
                </a:highlight>
              </a:rPr>
              <a:t>the</a:t>
            </a:r>
            <a:r>
              <a:rPr lang="tr-TR" sz="1050" dirty="0">
                <a:solidFill>
                  <a:srgbClr val="202122"/>
                </a:solidFill>
                <a:highlight>
                  <a:srgbClr val="FFFFFF"/>
                </a:highlight>
              </a:rPr>
              <a:t> model </a:t>
            </a:r>
            <a:r>
              <a:rPr lang="tr-TR" sz="1050" dirty="0" err="1">
                <a:solidFill>
                  <a:srgbClr val="202122"/>
                </a:solidFill>
                <a:highlight>
                  <a:srgbClr val="FFFFFF"/>
                </a:highlight>
              </a:rPr>
              <a:t>that</a:t>
            </a:r>
            <a:r>
              <a:rPr lang="tr-TR" sz="1050" dirty="0">
                <a:solidFill>
                  <a:srgbClr val="202122"/>
                </a:solidFill>
                <a:highlight>
                  <a:srgbClr val="FFFFFF"/>
                </a:highlight>
              </a:rPr>
              <a:t> </a:t>
            </a:r>
            <a:r>
              <a:rPr lang="tr-TR" sz="1050" dirty="0" err="1">
                <a:solidFill>
                  <a:srgbClr val="202122"/>
                </a:solidFill>
                <a:highlight>
                  <a:srgbClr val="FFFFFF"/>
                </a:highlight>
              </a:rPr>
              <a:t>supermarkets</a:t>
            </a:r>
            <a:r>
              <a:rPr lang="tr-TR" sz="1050" dirty="0">
                <a:solidFill>
                  <a:srgbClr val="202122"/>
                </a:solidFill>
                <a:highlight>
                  <a:srgbClr val="FFFFFF"/>
                </a:highlight>
              </a:rPr>
              <a:t> </a:t>
            </a:r>
            <a:r>
              <a:rPr lang="tr-TR" sz="1050" dirty="0" err="1">
                <a:solidFill>
                  <a:srgbClr val="202122"/>
                </a:solidFill>
                <a:highlight>
                  <a:srgbClr val="FFFFFF"/>
                </a:highlight>
              </a:rPr>
              <a:t>use</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manage</a:t>
            </a:r>
            <a:r>
              <a:rPr lang="tr-TR" sz="1050" dirty="0">
                <a:solidFill>
                  <a:srgbClr val="202122"/>
                </a:solidFill>
                <a:highlight>
                  <a:srgbClr val="FFFFFF"/>
                </a:highlight>
              </a:rPr>
              <a:t> </a:t>
            </a:r>
            <a:r>
              <a:rPr lang="tr-TR" sz="1050" dirty="0" err="1">
                <a:solidFill>
                  <a:srgbClr val="202122"/>
                </a:solidFill>
                <a:highlight>
                  <a:srgbClr val="FFFFFF"/>
                </a:highlight>
              </a:rPr>
              <a:t>stocks</a:t>
            </a:r>
            <a:r>
              <a:rPr lang="tr-TR" sz="1050" dirty="0">
                <a:solidFill>
                  <a:srgbClr val="202122"/>
                </a:solidFill>
                <a:highlight>
                  <a:srgbClr val="FFFFFF"/>
                </a:highlight>
              </a:rPr>
              <a:t> on </a:t>
            </a:r>
            <a:r>
              <a:rPr lang="tr-TR" sz="1050" dirty="0" err="1">
                <a:solidFill>
                  <a:srgbClr val="202122"/>
                </a:solidFill>
                <a:highlight>
                  <a:srgbClr val="FFFFFF"/>
                </a:highlight>
              </a:rPr>
              <a:t>shelves</a:t>
            </a:r>
            <a:r>
              <a:rPr lang="tr-TR" sz="1050" dirty="0">
                <a:solidFill>
                  <a:srgbClr val="202122"/>
                </a:solidFill>
                <a:highlight>
                  <a:srgbClr val="FFFFFF"/>
                </a:highlight>
              </a:rPr>
              <a:t>. </a:t>
            </a:r>
            <a:endParaRP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a:solidFill>
                  <a:srgbClr val="202122"/>
                </a:solidFill>
                <a:highlight>
                  <a:srgbClr val="FFFFFF"/>
                </a:highlight>
              </a:rPr>
              <a:t>Toyota </a:t>
            </a:r>
            <a:r>
              <a:rPr lang="tr-TR" sz="1050" dirty="0" err="1">
                <a:solidFill>
                  <a:srgbClr val="202122"/>
                </a:solidFill>
                <a:highlight>
                  <a:srgbClr val="FFFFFF"/>
                </a:highlight>
              </a:rPr>
              <a:t>adopted</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system</a:t>
            </a:r>
            <a:r>
              <a:rPr lang="tr-TR" sz="1050" dirty="0">
                <a:solidFill>
                  <a:srgbClr val="202122"/>
                </a:solidFill>
                <a:highlight>
                  <a:srgbClr val="FFFFFF"/>
                </a:highlight>
              </a:rPr>
              <a:t> </a:t>
            </a:r>
            <a:r>
              <a:rPr lang="tr-TR" sz="1050" dirty="0" err="1">
                <a:solidFill>
                  <a:srgbClr val="202122"/>
                </a:solidFill>
                <a:highlight>
                  <a:srgbClr val="FFFFFF"/>
                </a:highlight>
              </a:rPr>
              <a:t>used</a:t>
            </a:r>
            <a:r>
              <a:rPr lang="tr-TR" sz="1050" dirty="0">
                <a:solidFill>
                  <a:srgbClr val="202122"/>
                </a:solidFill>
                <a:highlight>
                  <a:srgbClr val="FFFFFF"/>
                </a:highlight>
              </a:rPr>
              <a:t> </a:t>
            </a:r>
            <a:r>
              <a:rPr lang="tr-TR" sz="1050" dirty="0" err="1">
                <a:solidFill>
                  <a:srgbClr val="202122"/>
                </a:solidFill>
                <a:highlight>
                  <a:srgbClr val="FFFFFF"/>
                </a:highlight>
              </a:rPr>
              <a:t>by</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supermarket. </a:t>
            </a:r>
          </a:p>
          <a:p>
            <a:pPr marL="0" lvl="0" indent="0" algn="l" rtl="0">
              <a:lnSpc>
                <a:spcPct val="115000"/>
              </a:lnSpc>
              <a:spcBef>
                <a:spcPts val="500"/>
              </a:spcBef>
              <a:spcAft>
                <a:spcPts val="0"/>
              </a:spcAft>
              <a:buNone/>
            </a:pP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monitor</a:t>
            </a:r>
            <a:r>
              <a:rPr lang="tr-TR" sz="1050" dirty="0">
                <a:solidFill>
                  <a:srgbClr val="202122"/>
                </a:solidFill>
                <a:highlight>
                  <a:srgbClr val="FFFFFF"/>
                </a:highlight>
              </a:rPr>
              <a:t> </a:t>
            </a:r>
            <a:r>
              <a:rPr lang="tr-TR" sz="1050" dirty="0" err="1">
                <a:solidFill>
                  <a:srgbClr val="202122"/>
                </a:solidFill>
                <a:highlight>
                  <a:srgbClr val="FFFFFF"/>
                </a:highlight>
              </a:rPr>
              <a:t>capacity</a:t>
            </a:r>
            <a:r>
              <a:rPr lang="tr-TR" sz="1050" dirty="0">
                <a:solidFill>
                  <a:srgbClr val="202122"/>
                </a:solidFill>
                <a:highlight>
                  <a:srgbClr val="FFFFFF"/>
                </a:highlight>
              </a:rPr>
              <a:t> </a:t>
            </a:r>
            <a:r>
              <a:rPr lang="tr-TR" sz="1050" dirty="0" err="1">
                <a:solidFill>
                  <a:srgbClr val="202122"/>
                </a:solidFill>
                <a:highlight>
                  <a:srgbClr val="FFFFFF"/>
                </a:highlight>
              </a:rPr>
              <a:t>levels</a:t>
            </a:r>
            <a:r>
              <a:rPr lang="tr-TR" sz="1050" dirty="0">
                <a:solidFill>
                  <a:srgbClr val="202122"/>
                </a:solidFill>
                <a:highlight>
                  <a:srgbClr val="FFFFFF"/>
                </a:highlight>
              </a:rPr>
              <a:t> in </a:t>
            </a:r>
            <a:r>
              <a:rPr lang="tr-TR" sz="1050" dirty="0" err="1">
                <a:solidFill>
                  <a:srgbClr val="202122"/>
                </a:solidFill>
                <a:highlight>
                  <a:srgbClr val="FFFFFF"/>
                </a:highlight>
              </a:rPr>
              <a:t>real</a:t>
            </a:r>
            <a:r>
              <a:rPr lang="tr-TR" sz="1050" dirty="0">
                <a:solidFill>
                  <a:srgbClr val="202122"/>
                </a:solidFill>
                <a:highlight>
                  <a:srgbClr val="FFFFFF"/>
                </a:highlight>
              </a:rPr>
              <a:t>-time,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company</a:t>
            </a:r>
            <a:r>
              <a:rPr lang="tr-TR" sz="1050" dirty="0">
                <a:solidFill>
                  <a:srgbClr val="202122"/>
                </a:solidFill>
                <a:highlight>
                  <a:srgbClr val="FFFFFF"/>
                </a:highlight>
              </a:rPr>
              <a:t> </a:t>
            </a:r>
            <a:r>
              <a:rPr lang="tr-TR" sz="1050" dirty="0" err="1">
                <a:solidFill>
                  <a:srgbClr val="202122"/>
                </a:solidFill>
                <a:highlight>
                  <a:srgbClr val="FFFFFF"/>
                </a:highlight>
              </a:rPr>
              <a:t>started</a:t>
            </a:r>
            <a:r>
              <a:rPr lang="tr-TR" sz="1050" dirty="0">
                <a:solidFill>
                  <a:srgbClr val="202122"/>
                </a:solidFill>
                <a:highlight>
                  <a:srgbClr val="FFFFFF"/>
                </a:highlight>
              </a:rPr>
              <a:t> </a:t>
            </a:r>
            <a:r>
              <a:rPr lang="tr-TR" sz="1050" dirty="0" err="1">
                <a:solidFill>
                  <a:srgbClr val="202122"/>
                </a:solidFill>
                <a:highlight>
                  <a:srgbClr val="FFFFFF"/>
                </a:highlight>
              </a:rPr>
              <a:t>using</a:t>
            </a:r>
            <a:r>
              <a:rPr lang="tr-TR" sz="1050" dirty="0">
                <a:solidFill>
                  <a:srgbClr val="202122"/>
                </a:solidFill>
                <a:highlight>
                  <a:srgbClr val="FFFFFF"/>
                </a:highlight>
              </a:rPr>
              <a:t> a </a:t>
            </a:r>
            <a:r>
              <a:rPr lang="tr-TR" sz="1050" dirty="0" err="1">
                <a:solidFill>
                  <a:srgbClr val="202122"/>
                </a:solidFill>
                <a:highlight>
                  <a:srgbClr val="FFFFFF"/>
                </a:highlight>
              </a:rPr>
              <a:t>card</a:t>
            </a:r>
            <a:r>
              <a:rPr lang="tr-TR" sz="1050" dirty="0">
                <a:solidFill>
                  <a:srgbClr val="202122"/>
                </a:solidFill>
                <a:highlight>
                  <a:srgbClr val="FFFFFF"/>
                </a:highlight>
              </a:rPr>
              <a:t> </a:t>
            </a:r>
            <a:r>
              <a:rPr lang="tr-TR" sz="1050" dirty="0" err="1">
                <a:solidFill>
                  <a:srgbClr val="202122"/>
                </a:solidFill>
                <a:highlight>
                  <a:srgbClr val="FFFFFF"/>
                </a:highlight>
              </a:rPr>
              <a:t>called</a:t>
            </a:r>
            <a:r>
              <a:rPr lang="tr-TR" sz="1050" dirty="0">
                <a:solidFill>
                  <a:srgbClr val="202122"/>
                </a:solidFill>
                <a:highlight>
                  <a:srgbClr val="FFFFFF"/>
                </a:highlight>
              </a:rPr>
              <a:t> "</a:t>
            </a:r>
            <a:r>
              <a:rPr lang="tr-TR" sz="1050" dirty="0" err="1">
                <a:solidFill>
                  <a:srgbClr val="202122"/>
                </a:solidFill>
                <a:highlight>
                  <a:srgbClr val="FFFFFF"/>
                </a:highlight>
              </a:rPr>
              <a:t>kanban</a:t>
            </a:r>
            <a:r>
              <a:rPr lang="tr-TR" sz="1050" dirty="0">
                <a:solidFill>
                  <a:srgbClr val="202122"/>
                </a:solidFill>
                <a:highlight>
                  <a:srgbClr val="FFFFFF"/>
                </a:highlight>
              </a:rPr>
              <a:t>" </a:t>
            </a:r>
            <a:r>
              <a:rPr lang="tr-TR" sz="1050" dirty="0" err="1">
                <a:solidFill>
                  <a:srgbClr val="202122"/>
                </a:solidFill>
                <a:highlight>
                  <a:srgbClr val="FFFFFF"/>
                </a:highlight>
              </a:rPr>
              <a:t>between</a:t>
            </a:r>
            <a:r>
              <a:rPr lang="tr-TR" sz="1050" dirty="0">
                <a:solidFill>
                  <a:srgbClr val="202122"/>
                </a:solidFill>
                <a:highlight>
                  <a:srgbClr val="FFFFFF"/>
                </a:highlight>
              </a:rPr>
              <a:t> </a:t>
            </a:r>
            <a:r>
              <a:rPr lang="tr-TR" sz="1050" dirty="0" err="1">
                <a:solidFill>
                  <a:srgbClr val="202122"/>
                </a:solidFill>
                <a:highlight>
                  <a:srgbClr val="FFFFFF"/>
                </a:highlight>
              </a:rPr>
              <a:t>different</a:t>
            </a:r>
            <a:r>
              <a:rPr lang="tr-TR" sz="1050" dirty="0">
                <a:solidFill>
                  <a:srgbClr val="202122"/>
                </a:solidFill>
                <a:highlight>
                  <a:srgbClr val="FFFFFF"/>
                </a:highlight>
              </a:rPr>
              <a:t> </a:t>
            </a:r>
            <a:r>
              <a:rPr lang="tr-TR" sz="1050" dirty="0" err="1">
                <a:solidFill>
                  <a:srgbClr val="202122"/>
                </a:solidFill>
                <a:highlight>
                  <a:srgbClr val="FFFFFF"/>
                </a:highlight>
              </a:rPr>
              <a:t>production</a:t>
            </a:r>
            <a:r>
              <a:rPr lang="tr-TR" sz="1050" dirty="0">
                <a:solidFill>
                  <a:srgbClr val="202122"/>
                </a:solidFill>
                <a:highlight>
                  <a:srgbClr val="FFFFFF"/>
                </a:highlight>
              </a:rPr>
              <a:t> </a:t>
            </a:r>
            <a:r>
              <a:rPr lang="tr-TR" sz="1050" dirty="0" err="1">
                <a:solidFill>
                  <a:srgbClr val="202122"/>
                </a:solidFill>
                <a:highlight>
                  <a:srgbClr val="FFFFFF"/>
                </a:highlight>
              </a:rPr>
              <a:t>teams</a:t>
            </a:r>
            <a:r>
              <a:rPr lang="tr-TR" sz="1050" dirty="0">
                <a:solidFill>
                  <a:srgbClr val="202122"/>
                </a:solidFill>
                <a:highlight>
                  <a:srgbClr val="FFFFFF"/>
                </a:highlight>
              </a:rPr>
              <a:t>. </a:t>
            </a:r>
            <a:endParaRP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err="1">
                <a:solidFill>
                  <a:srgbClr val="202122"/>
                </a:solidFill>
                <a:highlight>
                  <a:srgbClr val="FFFFFF"/>
                </a:highlight>
              </a:rPr>
              <a:t>When</a:t>
            </a:r>
            <a:r>
              <a:rPr lang="tr-TR" sz="1050" dirty="0">
                <a:solidFill>
                  <a:srgbClr val="202122"/>
                </a:solidFill>
                <a:highlight>
                  <a:srgbClr val="FFFFFF"/>
                </a:highlight>
              </a:rPr>
              <a:t> a bin of </a:t>
            </a:r>
            <a:r>
              <a:rPr lang="tr-TR" sz="1050" dirty="0" err="1">
                <a:solidFill>
                  <a:srgbClr val="202122"/>
                </a:solidFill>
                <a:highlight>
                  <a:srgbClr val="FFFFFF"/>
                </a:highlight>
              </a:rPr>
              <a:t>material</a:t>
            </a:r>
            <a:r>
              <a:rPr lang="tr-TR" sz="1050" dirty="0">
                <a:solidFill>
                  <a:srgbClr val="202122"/>
                </a:solidFill>
                <a:highlight>
                  <a:srgbClr val="FFFFFF"/>
                </a:highlight>
              </a:rPr>
              <a:t> </a:t>
            </a:r>
            <a:r>
              <a:rPr lang="tr-TR" sz="1050" dirty="0" err="1">
                <a:solidFill>
                  <a:srgbClr val="202122"/>
                </a:solidFill>
                <a:highlight>
                  <a:srgbClr val="FFFFFF"/>
                </a:highlight>
              </a:rPr>
              <a:t>used</a:t>
            </a:r>
            <a:r>
              <a:rPr lang="tr-TR" sz="1050" dirty="0">
                <a:solidFill>
                  <a:srgbClr val="202122"/>
                </a:solidFill>
                <a:highlight>
                  <a:srgbClr val="FFFFFF"/>
                </a:highlight>
              </a:rPr>
              <a:t> on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production</a:t>
            </a:r>
            <a:r>
              <a:rPr lang="tr-TR" sz="1050" dirty="0">
                <a:solidFill>
                  <a:srgbClr val="202122"/>
                </a:solidFill>
                <a:highlight>
                  <a:srgbClr val="FFFFFF"/>
                </a:highlight>
              </a:rPr>
              <a:t> </a:t>
            </a:r>
            <a:r>
              <a:rPr lang="tr-TR" sz="1050" dirty="0" err="1">
                <a:solidFill>
                  <a:srgbClr val="202122"/>
                </a:solidFill>
                <a:highlight>
                  <a:srgbClr val="FFFFFF"/>
                </a:highlight>
              </a:rPr>
              <a:t>line</a:t>
            </a:r>
            <a:r>
              <a:rPr lang="tr-TR" sz="1050" dirty="0">
                <a:solidFill>
                  <a:srgbClr val="202122"/>
                </a:solidFill>
                <a:highlight>
                  <a:srgbClr val="FFFFFF"/>
                </a:highlight>
              </a:rPr>
              <a:t> </a:t>
            </a:r>
            <a:r>
              <a:rPr lang="tr-TR" sz="1050" dirty="0" err="1">
                <a:solidFill>
                  <a:srgbClr val="202122"/>
                </a:solidFill>
                <a:highlight>
                  <a:srgbClr val="FFFFFF"/>
                </a:highlight>
              </a:rPr>
              <a:t>was</a:t>
            </a:r>
            <a:r>
              <a:rPr lang="tr-TR" sz="1050" dirty="0">
                <a:solidFill>
                  <a:srgbClr val="202122"/>
                </a:solidFill>
                <a:highlight>
                  <a:srgbClr val="FFFFFF"/>
                </a:highlight>
              </a:rPr>
              <a:t> </a:t>
            </a:r>
            <a:r>
              <a:rPr lang="tr-TR" sz="1050" dirty="0" err="1">
                <a:solidFill>
                  <a:srgbClr val="202122"/>
                </a:solidFill>
                <a:highlight>
                  <a:srgbClr val="FFFFFF"/>
                </a:highlight>
              </a:rPr>
              <a:t>unloaded</a:t>
            </a:r>
            <a:r>
              <a:rPr lang="tr-TR" sz="1050" dirty="0">
                <a:solidFill>
                  <a:srgbClr val="202122"/>
                </a:solidFill>
                <a:highlight>
                  <a:srgbClr val="FFFFFF"/>
                </a:highlight>
              </a:rPr>
              <a:t>, a </a:t>
            </a:r>
            <a:r>
              <a:rPr lang="tr-TR" sz="1050" dirty="0" err="1">
                <a:solidFill>
                  <a:srgbClr val="202122"/>
                </a:solidFill>
                <a:highlight>
                  <a:srgbClr val="FFFFFF"/>
                </a:highlight>
              </a:rPr>
              <a:t>kanban</a:t>
            </a:r>
            <a:r>
              <a:rPr lang="tr-TR" sz="1050" dirty="0">
                <a:solidFill>
                  <a:srgbClr val="202122"/>
                </a:solidFill>
                <a:highlight>
                  <a:srgbClr val="FFFFFF"/>
                </a:highlight>
              </a:rPr>
              <a:t> </a:t>
            </a:r>
            <a:r>
              <a:rPr lang="tr-TR" sz="1050" dirty="0" err="1">
                <a:solidFill>
                  <a:srgbClr val="202122"/>
                </a:solidFill>
                <a:highlight>
                  <a:srgbClr val="FFFFFF"/>
                </a:highlight>
              </a:rPr>
              <a:t>was</a:t>
            </a:r>
            <a:r>
              <a:rPr lang="tr-TR" sz="1050" dirty="0">
                <a:solidFill>
                  <a:srgbClr val="202122"/>
                </a:solidFill>
                <a:highlight>
                  <a:srgbClr val="FFFFFF"/>
                </a:highlight>
              </a:rPr>
              <a:t> sent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warehouse</a:t>
            </a:r>
            <a:r>
              <a:rPr lang="tr-TR" sz="1050" dirty="0">
                <a:solidFill>
                  <a:srgbClr val="202122"/>
                </a:solidFill>
                <a:highlight>
                  <a:srgbClr val="FFFFFF"/>
                </a:highlight>
              </a:rPr>
              <a:t>, </a:t>
            </a:r>
            <a:r>
              <a:rPr lang="tr-TR" sz="1050" dirty="0" err="1">
                <a:solidFill>
                  <a:srgbClr val="202122"/>
                </a:solidFill>
                <a:highlight>
                  <a:srgbClr val="FFFFFF"/>
                </a:highlight>
              </a:rPr>
              <a:t>explaining</a:t>
            </a:r>
            <a:r>
              <a:rPr lang="tr-TR" sz="1050" dirty="0">
                <a:solidFill>
                  <a:srgbClr val="202122"/>
                </a:solidFill>
                <a:highlight>
                  <a:srgbClr val="FFFFFF"/>
                </a:highlight>
              </a:rPr>
              <a:t> </a:t>
            </a:r>
            <a:r>
              <a:rPr lang="tr-TR" sz="1050" dirty="0" err="1">
                <a:solidFill>
                  <a:srgbClr val="202122"/>
                </a:solidFill>
                <a:highlight>
                  <a:srgbClr val="FFFFFF"/>
                </a:highlight>
              </a:rPr>
              <a:t>which</a:t>
            </a:r>
            <a:r>
              <a:rPr lang="tr-TR" sz="1050" dirty="0">
                <a:solidFill>
                  <a:srgbClr val="202122"/>
                </a:solidFill>
                <a:highlight>
                  <a:srgbClr val="FFFFFF"/>
                </a:highlight>
              </a:rPr>
              <a:t> </a:t>
            </a:r>
            <a:r>
              <a:rPr lang="tr-TR" sz="1050" dirty="0" err="1">
                <a:solidFill>
                  <a:srgbClr val="202122"/>
                </a:solidFill>
                <a:highlight>
                  <a:srgbClr val="FFFFFF"/>
                </a:highlight>
              </a:rPr>
              <a:t>material</a:t>
            </a:r>
            <a:r>
              <a:rPr lang="tr-TR" sz="1050" dirty="0">
                <a:solidFill>
                  <a:srgbClr val="202122"/>
                </a:solidFill>
                <a:highlight>
                  <a:srgbClr val="FFFFFF"/>
                </a:highlight>
              </a:rPr>
              <a:t> </a:t>
            </a:r>
            <a:r>
              <a:rPr lang="tr-TR" sz="1050" dirty="0" err="1">
                <a:solidFill>
                  <a:srgbClr val="202122"/>
                </a:solidFill>
                <a:highlight>
                  <a:srgbClr val="FFFFFF"/>
                </a:highlight>
              </a:rPr>
              <a:t>was</a:t>
            </a:r>
            <a:r>
              <a:rPr lang="tr-TR" sz="1050" dirty="0">
                <a:solidFill>
                  <a:srgbClr val="202122"/>
                </a:solidFill>
                <a:highlight>
                  <a:srgbClr val="FFFFFF"/>
                </a:highlight>
              </a:rPr>
              <a:t> </a:t>
            </a:r>
            <a:r>
              <a:rPr lang="tr-TR" sz="1050" dirty="0" err="1">
                <a:solidFill>
                  <a:srgbClr val="202122"/>
                </a:solidFill>
                <a:highlight>
                  <a:srgbClr val="FFFFFF"/>
                </a:highlight>
              </a:rPr>
              <a:t>required</a:t>
            </a:r>
            <a:r>
              <a:rPr lang="tr-TR" sz="1050" dirty="0">
                <a:solidFill>
                  <a:srgbClr val="202122"/>
                </a:solidFill>
                <a:highlight>
                  <a:srgbClr val="FFFFFF"/>
                </a:highlight>
              </a:rPr>
              <a:t>. </a:t>
            </a:r>
            <a:r>
              <a:rPr lang="tr-TR" sz="1050" dirty="0" err="1">
                <a:solidFill>
                  <a:srgbClr val="202122"/>
                </a:solidFill>
                <a:highlight>
                  <a:srgbClr val="FFFFFF"/>
                </a:highlight>
              </a:rPr>
              <a:t>With</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new</a:t>
            </a:r>
            <a:r>
              <a:rPr lang="tr-TR" sz="1050" dirty="0">
                <a:solidFill>
                  <a:srgbClr val="202122"/>
                </a:solidFill>
                <a:highlight>
                  <a:srgbClr val="FFFFFF"/>
                </a:highlight>
              </a:rPr>
              <a:t> </a:t>
            </a:r>
            <a:r>
              <a:rPr lang="tr-TR" sz="1050" dirty="0" err="1">
                <a:solidFill>
                  <a:srgbClr val="202122"/>
                </a:solidFill>
                <a:highlight>
                  <a:srgbClr val="FFFFFF"/>
                </a:highlight>
              </a:rPr>
              <a:t>materials</a:t>
            </a:r>
            <a:r>
              <a:rPr lang="tr-TR" sz="1050" dirty="0">
                <a:solidFill>
                  <a:srgbClr val="202122"/>
                </a:solidFill>
                <a:highlight>
                  <a:srgbClr val="FFFFFF"/>
                </a:highlight>
              </a:rPr>
              <a:t> </a:t>
            </a:r>
            <a:r>
              <a:rPr lang="tr-TR" sz="1050" dirty="0" err="1">
                <a:solidFill>
                  <a:srgbClr val="202122"/>
                </a:solidFill>
                <a:highlight>
                  <a:srgbClr val="FFFFFF"/>
                </a:highlight>
              </a:rPr>
              <a:t>provided</a:t>
            </a:r>
            <a:r>
              <a:rPr lang="tr-TR" sz="1050" dirty="0">
                <a:solidFill>
                  <a:srgbClr val="202122"/>
                </a:solidFill>
                <a:highlight>
                  <a:srgbClr val="FFFFFF"/>
                </a:highlight>
              </a:rPr>
              <a:t> </a:t>
            </a:r>
            <a:r>
              <a:rPr lang="tr-TR" sz="1050" dirty="0" err="1">
                <a:solidFill>
                  <a:srgbClr val="202122"/>
                </a:solidFill>
                <a:highlight>
                  <a:srgbClr val="FFFFFF"/>
                </a:highlight>
              </a:rPr>
              <a:t>by</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warehouse</a:t>
            </a:r>
            <a:r>
              <a:rPr lang="tr-TR" sz="1050" dirty="0">
                <a:solidFill>
                  <a:srgbClr val="202122"/>
                </a:solidFill>
                <a:highlight>
                  <a:srgbClr val="FFFFFF"/>
                </a:highlight>
              </a:rPr>
              <a:t>, </a:t>
            </a:r>
            <a:r>
              <a:rPr lang="tr-TR" sz="1050" dirty="0" err="1">
                <a:solidFill>
                  <a:srgbClr val="202122"/>
                </a:solidFill>
                <a:highlight>
                  <a:srgbClr val="FFFFFF"/>
                </a:highlight>
              </a:rPr>
              <a:t>production</a:t>
            </a:r>
            <a:r>
              <a:rPr lang="tr-TR" sz="1050" dirty="0">
                <a:solidFill>
                  <a:srgbClr val="202122"/>
                </a:solidFill>
                <a:highlight>
                  <a:srgbClr val="FFFFFF"/>
                </a:highlight>
              </a:rPr>
              <a:t> </a:t>
            </a:r>
            <a:r>
              <a:rPr lang="tr-TR" sz="1050" dirty="0" err="1">
                <a:solidFill>
                  <a:srgbClr val="202122"/>
                </a:solidFill>
                <a:highlight>
                  <a:srgbClr val="FFFFFF"/>
                </a:highlight>
              </a:rPr>
              <a:t>continued</a:t>
            </a:r>
            <a:r>
              <a:rPr lang="tr-TR" sz="1050" dirty="0">
                <a:solidFill>
                  <a:srgbClr val="202122"/>
                </a:solidFill>
                <a:highlight>
                  <a:srgbClr val="FFFFFF"/>
                </a:highlight>
              </a:rPr>
              <a:t> </a:t>
            </a:r>
            <a:r>
              <a:rPr lang="tr-TR" sz="1050" dirty="0" err="1">
                <a:solidFill>
                  <a:srgbClr val="202122"/>
                </a:solidFill>
                <a:highlight>
                  <a:srgbClr val="FFFFFF"/>
                </a:highlight>
              </a:rPr>
              <a:t>without</a:t>
            </a:r>
            <a:r>
              <a:rPr lang="tr-TR" sz="1050" dirty="0">
                <a:solidFill>
                  <a:srgbClr val="202122"/>
                </a:solidFill>
                <a:highlight>
                  <a:srgbClr val="FFFFFF"/>
                </a:highlight>
              </a:rPr>
              <a:t> </a:t>
            </a:r>
            <a:r>
              <a:rPr lang="tr-TR" sz="1050" dirty="0" err="1">
                <a:solidFill>
                  <a:srgbClr val="202122"/>
                </a:solidFill>
                <a:highlight>
                  <a:srgbClr val="FFFFFF"/>
                </a:highlight>
              </a:rPr>
              <a:t>interruption</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process</a:t>
            </a:r>
            <a:r>
              <a:rPr lang="tr-TR" sz="1050" dirty="0">
                <a:solidFill>
                  <a:srgbClr val="202122"/>
                </a:solidFill>
                <a:highlight>
                  <a:srgbClr val="FFFFFF"/>
                </a:highlight>
              </a:rPr>
              <a:t> </a:t>
            </a:r>
            <a:r>
              <a:rPr lang="tr-TR" sz="1050" dirty="0" err="1">
                <a:solidFill>
                  <a:srgbClr val="202122"/>
                </a:solidFill>
                <a:highlight>
                  <a:srgbClr val="FFFFFF"/>
                </a:highlight>
              </a:rPr>
              <a:t>monitored</a:t>
            </a:r>
            <a:r>
              <a:rPr lang="tr-TR" sz="1050" dirty="0">
                <a:solidFill>
                  <a:srgbClr val="202122"/>
                </a:solidFill>
                <a:highlight>
                  <a:srgbClr val="FFFFFF"/>
                </a:highlight>
              </a:rPr>
              <a:t> </a:t>
            </a:r>
            <a:r>
              <a:rPr lang="tr-TR" sz="1050" dirty="0" err="1">
                <a:solidFill>
                  <a:srgbClr val="202122"/>
                </a:solidFill>
                <a:highlight>
                  <a:srgbClr val="FFFFFF"/>
                </a:highlight>
              </a:rPr>
              <a:t>continuously</a:t>
            </a:r>
            <a:r>
              <a:rPr lang="tr-TR" sz="1050" dirty="0">
                <a:solidFill>
                  <a:srgbClr val="202122"/>
                </a:solidFill>
                <a:highlight>
                  <a:srgbClr val="FFFFFF"/>
                </a:highlight>
              </a:rPr>
              <a:t>.</a:t>
            </a:r>
            <a:endParaRPr sz="1050" dirty="0">
              <a:solidFill>
                <a:srgbClr val="202122"/>
              </a:solidFill>
              <a:highlight>
                <a:srgbClr val="FFFFFF"/>
              </a:highlight>
            </a:endParaRPr>
          </a:p>
          <a:p>
            <a:pPr marL="0" lvl="0" indent="0" algn="l" rtl="0">
              <a:lnSpc>
                <a:spcPct val="115000"/>
              </a:lnSpc>
              <a:spcBef>
                <a:spcPts val="500"/>
              </a:spcBef>
              <a:spcAft>
                <a:spcPts val="0"/>
              </a:spcAft>
              <a:buNone/>
            </a:pPr>
            <a:endParaRPr sz="1050" dirty="0">
              <a:solidFill>
                <a:srgbClr val="202122"/>
              </a:solidFill>
              <a:highlight>
                <a:srgbClr val="FFFFFF"/>
              </a:highlight>
            </a:endParaRPr>
          </a:p>
          <a:p>
            <a:pPr marL="0" lvl="0" indent="0" algn="l" rtl="0">
              <a:lnSpc>
                <a:spcPct val="115000"/>
              </a:lnSpc>
              <a:spcBef>
                <a:spcPts val="500"/>
              </a:spcBef>
              <a:spcAft>
                <a:spcPts val="500"/>
              </a:spcAft>
              <a:buNone/>
            </a:pP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kanban</a:t>
            </a:r>
            <a:r>
              <a:rPr lang="tr-TR" sz="1050" dirty="0">
                <a:solidFill>
                  <a:srgbClr val="202122"/>
                </a:solidFill>
                <a:highlight>
                  <a:srgbClr val="FFFFFF"/>
                </a:highlight>
              </a:rPr>
              <a:t> </a:t>
            </a:r>
            <a:r>
              <a:rPr lang="tr-TR" sz="1050" dirty="0" err="1">
                <a:solidFill>
                  <a:srgbClr val="202122"/>
                </a:solidFill>
                <a:highlight>
                  <a:srgbClr val="FFFFFF"/>
                </a:highlight>
              </a:rPr>
              <a:t>method</a:t>
            </a:r>
            <a:r>
              <a:rPr lang="tr-TR" sz="1050" dirty="0">
                <a:solidFill>
                  <a:srgbClr val="202122"/>
                </a:solidFill>
                <a:highlight>
                  <a:srgbClr val="FFFFFF"/>
                </a:highlight>
              </a:rPr>
              <a:t> </a:t>
            </a:r>
            <a:r>
              <a:rPr lang="tr-TR" sz="1050" dirty="0" err="1">
                <a:solidFill>
                  <a:srgbClr val="202122"/>
                </a:solidFill>
                <a:highlight>
                  <a:srgbClr val="FFFFFF"/>
                </a:highlight>
              </a:rPr>
              <a:t>controls</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entire</a:t>
            </a:r>
            <a:r>
              <a:rPr lang="tr-TR" sz="1050" dirty="0">
                <a:solidFill>
                  <a:srgbClr val="202122"/>
                </a:solidFill>
                <a:highlight>
                  <a:srgbClr val="FFFFFF"/>
                </a:highlight>
              </a:rPr>
              <a:t> </a:t>
            </a:r>
            <a:r>
              <a:rPr lang="tr-TR" sz="1050" dirty="0" err="1">
                <a:solidFill>
                  <a:srgbClr val="202122"/>
                </a:solidFill>
                <a:highlight>
                  <a:srgbClr val="FFFFFF"/>
                </a:highlight>
              </a:rPr>
              <a:t>chain</a:t>
            </a:r>
            <a:r>
              <a:rPr lang="tr-TR" sz="1050" dirty="0">
                <a:solidFill>
                  <a:srgbClr val="202122"/>
                </a:solidFill>
                <a:highlight>
                  <a:srgbClr val="FFFFFF"/>
                </a:highlight>
              </a:rPr>
              <a:t> </a:t>
            </a:r>
            <a:r>
              <a:rPr lang="tr-TR" sz="1050" dirty="0" err="1">
                <a:solidFill>
                  <a:srgbClr val="202122"/>
                </a:solidFill>
                <a:highlight>
                  <a:srgbClr val="FFFFFF"/>
                </a:highlight>
              </a:rPr>
              <a:t>from</a:t>
            </a:r>
            <a:r>
              <a:rPr lang="tr-TR" sz="1050" dirty="0">
                <a:solidFill>
                  <a:srgbClr val="202122"/>
                </a:solidFill>
                <a:highlight>
                  <a:srgbClr val="FFFFFF"/>
                </a:highlight>
              </a:rPr>
              <a:t> </a:t>
            </a:r>
            <a:r>
              <a:rPr lang="tr-TR" sz="1050" dirty="0" err="1">
                <a:solidFill>
                  <a:srgbClr val="202122"/>
                </a:solidFill>
                <a:highlight>
                  <a:srgbClr val="FFFFFF"/>
                </a:highlight>
              </a:rPr>
              <a:t>production</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end</a:t>
            </a:r>
            <a:r>
              <a:rPr lang="tr-TR" sz="1050" dirty="0">
                <a:solidFill>
                  <a:srgbClr val="202122"/>
                </a:solidFill>
                <a:highlight>
                  <a:srgbClr val="FFFFFF"/>
                </a:highlight>
              </a:rPr>
              <a:t> </a:t>
            </a:r>
            <a:r>
              <a:rPr lang="tr-TR" sz="1050" dirty="0" err="1">
                <a:solidFill>
                  <a:srgbClr val="202122"/>
                </a:solidFill>
                <a:highlight>
                  <a:srgbClr val="FFFFFF"/>
                </a:highlight>
              </a:rPr>
              <a:t>consumer</a:t>
            </a:r>
            <a:r>
              <a:rPr lang="tr-TR" sz="1050" dirty="0">
                <a:solidFill>
                  <a:srgbClr val="202122"/>
                </a:solidFill>
                <a:highlight>
                  <a:srgbClr val="FFFFFF"/>
                </a:highlight>
              </a:rPr>
              <a:t>. </a:t>
            </a:r>
            <a:r>
              <a:rPr lang="tr-TR" sz="1050" dirty="0" err="1">
                <a:solidFill>
                  <a:srgbClr val="202122"/>
                </a:solidFill>
                <a:highlight>
                  <a:srgbClr val="FFFFFF"/>
                </a:highlight>
              </a:rPr>
              <a:t>In</a:t>
            </a:r>
            <a:r>
              <a:rPr lang="tr-TR" sz="1050" dirty="0">
                <a:solidFill>
                  <a:srgbClr val="202122"/>
                </a:solidFill>
                <a:highlight>
                  <a:srgbClr val="FFFFFF"/>
                </a:highlight>
              </a:rPr>
              <a:t> </a:t>
            </a:r>
            <a:r>
              <a:rPr lang="tr-TR" sz="1050" dirty="0" err="1">
                <a:solidFill>
                  <a:srgbClr val="202122"/>
                </a:solidFill>
                <a:highlight>
                  <a:srgbClr val="FFFFFF"/>
                </a:highlight>
              </a:rPr>
              <a:t>this</a:t>
            </a:r>
            <a:r>
              <a:rPr lang="tr-TR" sz="1050" dirty="0">
                <a:solidFill>
                  <a:srgbClr val="202122"/>
                </a:solidFill>
                <a:highlight>
                  <a:srgbClr val="FFFFFF"/>
                </a:highlight>
              </a:rPr>
              <a:t> </a:t>
            </a:r>
            <a:r>
              <a:rPr lang="tr-TR" sz="1050" dirty="0" err="1">
                <a:solidFill>
                  <a:srgbClr val="202122"/>
                </a:solidFill>
                <a:highlight>
                  <a:srgbClr val="FFFFFF"/>
                </a:highlight>
              </a:rPr>
              <a:t>way</a:t>
            </a:r>
            <a:r>
              <a:rPr lang="tr-TR" sz="1050" dirty="0">
                <a:solidFill>
                  <a:srgbClr val="202122"/>
                </a:solidFill>
                <a:highlight>
                  <a:srgbClr val="FFFFFF"/>
                </a:highlight>
              </a:rPr>
              <a:t>, it </a:t>
            </a:r>
            <a:r>
              <a:rPr lang="tr-TR" sz="1050" dirty="0" err="1">
                <a:solidFill>
                  <a:srgbClr val="202122"/>
                </a:solidFill>
                <a:highlight>
                  <a:srgbClr val="FFFFFF"/>
                </a:highlight>
              </a:rPr>
              <a:t>prevents</a:t>
            </a:r>
            <a:r>
              <a:rPr lang="tr-TR" sz="1050" dirty="0">
                <a:solidFill>
                  <a:srgbClr val="202122"/>
                </a:solidFill>
                <a:highlight>
                  <a:srgbClr val="FFFFFF"/>
                </a:highlight>
              </a:rPr>
              <a:t> </a:t>
            </a:r>
            <a:r>
              <a:rPr lang="tr-TR" sz="1050" dirty="0" err="1">
                <a:solidFill>
                  <a:srgbClr val="202122"/>
                </a:solidFill>
                <a:highlight>
                  <a:srgbClr val="FFFFFF"/>
                </a:highlight>
              </a:rPr>
              <a:t>both</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failure</a:t>
            </a:r>
            <a:r>
              <a:rPr lang="tr-TR" sz="1050" dirty="0">
                <a:solidFill>
                  <a:srgbClr val="202122"/>
                </a:solidFill>
                <a:highlight>
                  <a:srgbClr val="FFFFFF"/>
                </a:highlight>
              </a:rPr>
              <a:t> of </a:t>
            </a:r>
            <a:r>
              <a:rPr lang="tr-TR" sz="1050" dirty="0" err="1">
                <a:solidFill>
                  <a:srgbClr val="202122"/>
                </a:solidFill>
                <a:highlight>
                  <a:srgbClr val="FFFFFF"/>
                </a:highlight>
              </a:rPr>
              <a:t>supply</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over-stocking</a:t>
            </a:r>
            <a:r>
              <a:rPr lang="tr-TR" sz="1050" dirty="0">
                <a:solidFill>
                  <a:srgbClr val="202122"/>
                </a:solidFill>
                <a:highlight>
                  <a:srgbClr val="FFFFFF"/>
                </a:highlight>
              </a:rPr>
              <a:t> of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goods</a:t>
            </a:r>
            <a:r>
              <a:rPr lang="tr-TR" sz="1050" dirty="0">
                <a:solidFill>
                  <a:srgbClr val="202122"/>
                </a:solidFill>
                <a:highlight>
                  <a:srgbClr val="FFFFFF"/>
                </a:highlight>
              </a:rPr>
              <a:t> at </a:t>
            </a:r>
            <a:r>
              <a:rPr lang="tr-TR" sz="1050" dirty="0" err="1">
                <a:solidFill>
                  <a:srgbClr val="202122"/>
                </a:solidFill>
                <a:highlight>
                  <a:srgbClr val="FFFFFF"/>
                </a:highlight>
              </a:rPr>
              <a:t>various</a:t>
            </a:r>
            <a:r>
              <a:rPr lang="tr-TR" sz="1050" dirty="0">
                <a:solidFill>
                  <a:srgbClr val="202122"/>
                </a:solidFill>
                <a:highlight>
                  <a:srgbClr val="FFFFFF"/>
                </a:highlight>
              </a:rPr>
              <a:t> </a:t>
            </a:r>
            <a:r>
              <a:rPr lang="tr-TR" sz="1050" dirty="0" err="1">
                <a:solidFill>
                  <a:srgbClr val="202122"/>
                </a:solidFill>
                <a:highlight>
                  <a:srgbClr val="FFFFFF"/>
                </a:highlight>
              </a:rPr>
              <a:t>stages</a:t>
            </a:r>
            <a:r>
              <a:rPr lang="tr-TR" sz="1050" dirty="0">
                <a:solidFill>
                  <a:srgbClr val="202122"/>
                </a:solidFill>
                <a:highlight>
                  <a:srgbClr val="FFFFFF"/>
                </a:highlight>
              </a:rPr>
              <a:t> of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production</a:t>
            </a:r>
            <a:r>
              <a:rPr lang="tr-TR" sz="1050" dirty="0">
                <a:solidFill>
                  <a:srgbClr val="202122"/>
                </a:solidFill>
                <a:highlight>
                  <a:srgbClr val="FFFFFF"/>
                </a:highlight>
              </a:rPr>
              <a:t> </a:t>
            </a:r>
            <a:r>
              <a:rPr lang="tr-TR" sz="1050" dirty="0" err="1">
                <a:solidFill>
                  <a:srgbClr val="202122"/>
                </a:solidFill>
                <a:highlight>
                  <a:srgbClr val="FFFFFF"/>
                </a:highlight>
              </a:rPr>
              <a:t>process</a:t>
            </a:r>
            <a:r>
              <a:rPr lang="tr-TR" sz="1050" dirty="0">
                <a:solidFill>
                  <a:srgbClr val="202122"/>
                </a:solidFill>
                <a:highlight>
                  <a:srgbClr val="FFFFFF"/>
                </a:highlight>
              </a:rPr>
              <a:t>. </a:t>
            </a:r>
            <a:r>
              <a:rPr lang="tr-TR" sz="1050" dirty="0" err="1">
                <a:solidFill>
                  <a:srgbClr val="202122"/>
                </a:solidFill>
                <a:highlight>
                  <a:srgbClr val="FFFFFF"/>
                </a:highlight>
              </a:rPr>
              <a:t>This</a:t>
            </a:r>
            <a:r>
              <a:rPr lang="tr-TR" sz="1050" dirty="0">
                <a:solidFill>
                  <a:srgbClr val="202122"/>
                </a:solidFill>
                <a:highlight>
                  <a:srgbClr val="FFFFFF"/>
                </a:highlight>
              </a:rPr>
              <a:t> </a:t>
            </a:r>
            <a:r>
              <a:rPr lang="tr-TR" sz="1050" dirty="0" err="1">
                <a:solidFill>
                  <a:srgbClr val="202122"/>
                </a:solidFill>
                <a:highlight>
                  <a:srgbClr val="FFFFFF"/>
                </a:highlight>
              </a:rPr>
              <a:t>requires</a:t>
            </a:r>
            <a:r>
              <a:rPr lang="tr-TR" sz="1050" dirty="0">
                <a:solidFill>
                  <a:srgbClr val="202122"/>
                </a:solidFill>
                <a:highlight>
                  <a:srgbClr val="FFFFFF"/>
                </a:highlight>
              </a:rPr>
              <a:t> </a:t>
            </a:r>
            <a:r>
              <a:rPr lang="tr-TR" sz="1050" dirty="0" err="1">
                <a:solidFill>
                  <a:srgbClr val="202122"/>
                </a:solidFill>
                <a:highlight>
                  <a:srgbClr val="FFFFFF"/>
                </a:highlight>
              </a:rPr>
              <a:t>continuous</a:t>
            </a:r>
            <a:r>
              <a:rPr lang="tr-TR" sz="1050" dirty="0">
                <a:solidFill>
                  <a:srgbClr val="202122"/>
                </a:solidFill>
                <a:highlight>
                  <a:srgbClr val="FFFFFF"/>
                </a:highlight>
              </a:rPr>
              <a:t> </a:t>
            </a:r>
            <a:r>
              <a:rPr lang="tr-TR" sz="1050" dirty="0" err="1">
                <a:solidFill>
                  <a:srgbClr val="202122"/>
                </a:solidFill>
                <a:highlight>
                  <a:srgbClr val="FFFFFF"/>
                </a:highlight>
              </a:rPr>
              <a:t>monitoring</a:t>
            </a:r>
            <a:r>
              <a:rPr lang="tr-TR" sz="1050" dirty="0">
                <a:solidFill>
                  <a:srgbClr val="202122"/>
                </a:solidFill>
                <a:highlight>
                  <a:srgbClr val="FFFFFF"/>
                </a:highlight>
              </a:rPr>
              <a:t> of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process</a:t>
            </a:r>
            <a:r>
              <a:rPr lang="tr-TR" sz="1050" dirty="0">
                <a:solidFill>
                  <a:srgbClr val="202122"/>
                </a:solidFill>
                <a:highlight>
                  <a:srgbClr val="FFFFFF"/>
                </a:highlight>
              </a:rPr>
              <a:t>.</a:t>
            </a:r>
          </a:p>
          <a:p>
            <a:pPr marL="0" lvl="0" indent="0" algn="l" rtl="0">
              <a:lnSpc>
                <a:spcPct val="115000"/>
              </a:lnSpc>
              <a:spcBef>
                <a:spcPts val="500"/>
              </a:spcBef>
              <a:spcAft>
                <a:spcPts val="500"/>
              </a:spcAft>
              <a:buNone/>
            </a:pPr>
            <a:endParaRPr lang="tr-TR" sz="1050" dirty="0">
              <a:solidFill>
                <a:srgbClr val="202122"/>
              </a:solidFill>
              <a:highlight>
                <a:srgbClr val="FFFFFF"/>
              </a:highlight>
            </a:endParaRPr>
          </a:p>
          <a:p>
            <a:pPr marL="0" lvl="0" indent="0" algn="l" rtl="0">
              <a:lnSpc>
                <a:spcPct val="115000"/>
              </a:lnSpc>
              <a:spcBef>
                <a:spcPts val="500"/>
              </a:spcBef>
              <a:spcAft>
                <a:spcPts val="500"/>
              </a:spcAft>
              <a:buNone/>
            </a:pPr>
            <a:r>
              <a:rPr lang="tr-TR" sz="1050" dirty="0">
                <a:solidFill>
                  <a:srgbClr val="202122"/>
                </a:solidFill>
                <a:highlight>
                  <a:srgbClr val="FFFFFF"/>
                </a:highlight>
              </a:rPr>
              <a:t>Bir süpermarkette olan ürünlerin bazıları bitmiş</a:t>
            </a:r>
          </a:p>
          <a:p>
            <a:pPr marL="0" lvl="0" indent="0" algn="l" rtl="0">
              <a:lnSpc>
                <a:spcPct val="115000"/>
              </a:lnSpc>
              <a:spcBef>
                <a:spcPts val="500"/>
              </a:spcBef>
              <a:spcAft>
                <a:spcPts val="500"/>
              </a:spcAft>
              <a:buNone/>
            </a:pPr>
            <a:r>
              <a:rPr lang="tr-TR" sz="1050" dirty="0">
                <a:solidFill>
                  <a:srgbClr val="202122"/>
                </a:solidFill>
                <a:highlight>
                  <a:srgbClr val="FFFFFF"/>
                </a:highlight>
              </a:rPr>
              <a:t>Bazı yerde yığılma var</a:t>
            </a:r>
          </a:p>
          <a:p>
            <a:pPr marL="0" lvl="0" indent="0" algn="l" rtl="0">
              <a:lnSpc>
                <a:spcPct val="115000"/>
              </a:lnSpc>
              <a:spcBef>
                <a:spcPts val="500"/>
              </a:spcBef>
              <a:spcAft>
                <a:spcPts val="500"/>
              </a:spcAft>
              <a:buNone/>
            </a:pPr>
            <a:r>
              <a:rPr lang="tr-TR" sz="1050" dirty="0">
                <a:solidFill>
                  <a:srgbClr val="202122"/>
                </a:solidFill>
                <a:highlight>
                  <a:srgbClr val="FFFFFF"/>
                </a:highlight>
              </a:rPr>
              <a:t>Market rafları </a:t>
            </a:r>
            <a:r>
              <a:rPr lang="tr-TR" sz="1050" dirty="0" err="1">
                <a:solidFill>
                  <a:srgbClr val="202122"/>
                </a:solidFill>
                <a:highlight>
                  <a:srgbClr val="FFFFFF"/>
                </a:highlight>
              </a:rPr>
              <a:t>toyotoya</a:t>
            </a:r>
            <a:r>
              <a:rPr lang="tr-TR" sz="1050" dirty="0">
                <a:solidFill>
                  <a:srgbClr val="202122"/>
                </a:solidFill>
                <a:highlight>
                  <a:srgbClr val="FFFFFF"/>
                </a:highlight>
              </a:rPr>
              <a:t> ilham olmuş</a:t>
            </a:r>
          </a:p>
          <a:p>
            <a:pPr marL="0" lvl="0" indent="0" algn="l" rtl="0">
              <a:lnSpc>
                <a:spcPct val="115000"/>
              </a:lnSpc>
              <a:spcBef>
                <a:spcPts val="500"/>
              </a:spcBef>
              <a:spcAft>
                <a:spcPts val="500"/>
              </a:spcAft>
              <a:buNone/>
            </a:pPr>
            <a:r>
              <a:rPr lang="tr-TR" sz="1050" dirty="0">
                <a:solidFill>
                  <a:srgbClr val="202122"/>
                </a:solidFill>
                <a:highlight>
                  <a:srgbClr val="FFFFFF"/>
                </a:highlight>
              </a:rPr>
              <a:t>Araba için ne gerekli bora dolduralım </a:t>
            </a:r>
          </a:p>
          <a:p>
            <a:pPr marL="0" lvl="0" indent="0" algn="l" rtl="0">
              <a:lnSpc>
                <a:spcPct val="115000"/>
              </a:lnSpc>
              <a:spcBef>
                <a:spcPts val="500"/>
              </a:spcBef>
              <a:spcAft>
                <a:spcPts val="500"/>
              </a:spcAft>
              <a:buNone/>
            </a:pPr>
            <a:r>
              <a:rPr lang="tr-TR" sz="1050" dirty="0">
                <a:solidFill>
                  <a:srgbClr val="202122"/>
                </a:solidFill>
                <a:highlight>
                  <a:srgbClr val="FFFFFF"/>
                </a:highlight>
              </a:rPr>
              <a:t>Kartlar oluşturmuşlar</a:t>
            </a:r>
          </a:p>
          <a:p>
            <a:pPr marL="0" lvl="0" indent="0" algn="l" rtl="0">
              <a:lnSpc>
                <a:spcPct val="115000"/>
              </a:lnSpc>
              <a:spcBef>
                <a:spcPts val="500"/>
              </a:spcBef>
              <a:spcAft>
                <a:spcPts val="500"/>
              </a:spcAft>
              <a:buNone/>
            </a:pPr>
            <a:r>
              <a:rPr lang="tr-TR" sz="1050" dirty="0">
                <a:solidFill>
                  <a:srgbClr val="202122"/>
                </a:solidFill>
                <a:highlight>
                  <a:srgbClr val="FFFFFF"/>
                </a:highlight>
              </a:rPr>
              <a:t>Eksikleri görerek onu sipariş ediyorlar</a:t>
            </a:r>
          </a:p>
          <a:p>
            <a:pPr marL="0" lvl="0" indent="0" algn="l" rtl="0">
              <a:lnSpc>
                <a:spcPct val="115000"/>
              </a:lnSpc>
              <a:spcBef>
                <a:spcPts val="500"/>
              </a:spcBef>
              <a:spcAft>
                <a:spcPts val="500"/>
              </a:spcAft>
              <a:buNone/>
            </a:pPr>
            <a:r>
              <a:rPr lang="tr-TR" sz="1050" dirty="0">
                <a:solidFill>
                  <a:srgbClr val="202122"/>
                </a:solidFill>
                <a:highlight>
                  <a:srgbClr val="FFFFFF"/>
                </a:highlight>
              </a:rPr>
              <a:t>Stok tükeneni belirliyorlar </a:t>
            </a:r>
            <a:r>
              <a:rPr lang="tr-TR" sz="1050" dirty="0" err="1">
                <a:solidFill>
                  <a:srgbClr val="202122"/>
                </a:solidFill>
                <a:highlight>
                  <a:srgbClr val="FFFFFF"/>
                </a:highlight>
              </a:rPr>
              <a:t>kanban</a:t>
            </a:r>
            <a:r>
              <a:rPr lang="tr-TR" sz="1050" dirty="0">
                <a:solidFill>
                  <a:srgbClr val="202122"/>
                </a:solidFill>
                <a:highlight>
                  <a:srgbClr val="FFFFFF"/>
                </a:highlight>
              </a:rPr>
              <a:t> </a:t>
            </a:r>
            <a:r>
              <a:rPr lang="tr-TR" sz="1050" dirty="0" err="1">
                <a:solidFill>
                  <a:srgbClr val="202122"/>
                </a:solidFill>
                <a:highlight>
                  <a:srgbClr val="FFFFFF"/>
                </a:highlight>
              </a:rPr>
              <a:t>diyolar</a:t>
            </a:r>
            <a:endParaRPr lang="tr-TR" sz="1050" dirty="0">
              <a:solidFill>
                <a:srgbClr val="202122"/>
              </a:solidFill>
              <a:highlight>
                <a:srgbClr val="FFFFFF"/>
              </a:highlight>
            </a:endParaRPr>
          </a:p>
          <a:p>
            <a:pPr marL="0" lvl="0" indent="0" algn="l" rtl="0">
              <a:lnSpc>
                <a:spcPct val="115000"/>
              </a:lnSpc>
              <a:spcBef>
                <a:spcPts val="500"/>
              </a:spcBef>
              <a:spcAft>
                <a:spcPts val="500"/>
              </a:spcAft>
              <a:buNone/>
            </a:pPr>
            <a:r>
              <a:rPr lang="tr-TR" sz="1050" dirty="0" err="1">
                <a:solidFill>
                  <a:srgbClr val="202122"/>
                </a:solidFill>
                <a:highlight>
                  <a:srgbClr val="FFFFFF"/>
                </a:highlight>
              </a:rPr>
              <a:t>Ms</a:t>
            </a:r>
            <a:r>
              <a:rPr lang="tr-TR" sz="1050" dirty="0">
                <a:solidFill>
                  <a:srgbClr val="202122"/>
                </a:solidFill>
                <a:highlight>
                  <a:srgbClr val="FFFFFF"/>
                </a:highlight>
              </a:rPr>
              <a:t> çalışanı bunu yazılımda </a:t>
            </a:r>
            <a:r>
              <a:rPr lang="tr-TR" sz="1050" dirty="0" err="1">
                <a:solidFill>
                  <a:srgbClr val="202122"/>
                </a:solidFill>
                <a:highlight>
                  <a:srgbClr val="FFFFFF"/>
                </a:highlight>
              </a:rPr>
              <a:t>kullanabilirmiyiz</a:t>
            </a:r>
            <a:endParaRPr lang="tr-TR" sz="1050" dirty="0">
              <a:solidFill>
                <a:srgbClr val="202122"/>
              </a:solidFill>
              <a:highlight>
                <a:srgbClr val="FFFFFF"/>
              </a:highlight>
            </a:endParaRPr>
          </a:p>
          <a:p>
            <a:pPr marL="0" lvl="0" indent="0" algn="l" rtl="0">
              <a:lnSpc>
                <a:spcPct val="115000"/>
              </a:lnSpc>
              <a:spcBef>
                <a:spcPts val="500"/>
              </a:spcBef>
              <a:spcAft>
                <a:spcPts val="500"/>
              </a:spcAft>
              <a:buNone/>
            </a:pPr>
            <a:r>
              <a:rPr lang="tr-TR" sz="1050" dirty="0">
                <a:solidFill>
                  <a:srgbClr val="202122"/>
                </a:solidFill>
                <a:highlight>
                  <a:srgbClr val="FFFFFF"/>
                </a:highlight>
              </a:rPr>
              <a:t>Diyor takan olmuyor</a:t>
            </a:r>
          </a:p>
          <a:p>
            <a:pPr marL="0" lvl="0" indent="0" algn="l" rtl="0">
              <a:lnSpc>
                <a:spcPct val="115000"/>
              </a:lnSpc>
              <a:spcBef>
                <a:spcPts val="500"/>
              </a:spcBef>
              <a:spcAft>
                <a:spcPts val="500"/>
              </a:spcAft>
              <a:buNone/>
            </a:pPr>
            <a:r>
              <a:rPr lang="tr-TR" sz="1050" dirty="0">
                <a:solidFill>
                  <a:srgbClr val="202122"/>
                </a:solidFill>
                <a:highlight>
                  <a:srgbClr val="FFFFFF"/>
                </a:highlight>
              </a:rPr>
              <a:t>Kitabını </a:t>
            </a:r>
            <a:r>
              <a:rPr lang="tr-TR" sz="1050" dirty="0" err="1">
                <a:solidFill>
                  <a:srgbClr val="202122"/>
                </a:solidFill>
                <a:highlight>
                  <a:srgbClr val="FFFFFF"/>
                </a:highlight>
              </a:rPr>
              <a:t>yazoıyor</a:t>
            </a:r>
            <a:r>
              <a:rPr lang="tr-TR" sz="1050" dirty="0">
                <a:solidFill>
                  <a:srgbClr val="202122"/>
                </a:solidFill>
                <a:highlight>
                  <a:srgbClr val="FFFFFF"/>
                </a:highlight>
              </a:rPr>
              <a:t> 2004 2010</a:t>
            </a:r>
          </a:p>
          <a:p>
            <a:pPr marL="0" lvl="0" indent="0" algn="l" rtl="0">
              <a:lnSpc>
                <a:spcPct val="115000"/>
              </a:lnSpc>
              <a:spcBef>
                <a:spcPts val="500"/>
              </a:spcBef>
              <a:spcAft>
                <a:spcPts val="500"/>
              </a:spcAft>
              <a:buNone/>
            </a:pPr>
            <a:r>
              <a:rPr lang="tr-TR" sz="1050" dirty="0">
                <a:solidFill>
                  <a:srgbClr val="202122"/>
                </a:solidFill>
                <a:highlight>
                  <a:srgbClr val="FFFFFF"/>
                </a:highlight>
              </a:rPr>
              <a:t>2010 dan sonra yayılmaya başlıyor</a:t>
            </a:r>
          </a:p>
          <a:p>
            <a:pPr marL="0" lvl="0" indent="0" algn="l" rtl="0">
              <a:lnSpc>
                <a:spcPct val="115000"/>
              </a:lnSpc>
              <a:spcBef>
                <a:spcPts val="500"/>
              </a:spcBef>
              <a:spcAft>
                <a:spcPts val="500"/>
              </a:spcAft>
              <a:buNone/>
            </a:pPr>
            <a:r>
              <a:rPr lang="tr-TR" sz="1050" dirty="0">
                <a:solidFill>
                  <a:srgbClr val="202122"/>
                </a:solidFill>
                <a:highlight>
                  <a:srgbClr val="FFFFFF"/>
                </a:highlight>
              </a:rPr>
              <a:t> </a:t>
            </a:r>
          </a:p>
          <a:p>
            <a:pPr marL="0" lvl="0" indent="0" algn="l" rtl="0">
              <a:lnSpc>
                <a:spcPct val="115000"/>
              </a:lnSpc>
              <a:spcBef>
                <a:spcPts val="500"/>
              </a:spcBef>
              <a:spcAft>
                <a:spcPts val="500"/>
              </a:spcAft>
              <a:buNone/>
            </a:pPr>
            <a:endParaRPr lang="tr-TR" sz="1050" dirty="0">
              <a:solidFill>
                <a:srgbClr val="202122"/>
              </a:solidFill>
              <a:highlight>
                <a:srgbClr val="FFFFFF"/>
              </a:highlight>
            </a:endParaRPr>
          </a:p>
          <a:p>
            <a:pPr marL="0" lvl="0" indent="0" algn="l" rtl="0">
              <a:lnSpc>
                <a:spcPct val="115000"/>
              </a:lnSpc>
              <a:spcBef>
                <a:spcPts val="500"/>
              </a:spcBef>
              <a:spcAft>
                <a:spcPts val="500"/>
              </a:spcAft>
              <a:buNone/>
            </a:pPr>
            <a:endParaRPr sz="1050" dirty="0">
              <a:solidFill>
                <a:srgbClr val="202122"/>
              </a:solidFill>
              <a:highlight>
                <a:srgbClr val="FFFFFF"/>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bb65961841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8" name="Google Shape;1868;gbb65961841_0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Hikayesi 1940'lara dayansa da </a:t>
            </a:r>
            <a:r>
              <a:rPr lang="tr-TR" dirty="0" err="1"/>
              <a:t>kanban'ın</a:t>
            </a:r>
            <a:r>
              <a:rPr lang="tr-TR" dirty="0"/>
              <a:t> bilgisayar teknolojisi dünyasındaki uygulaması nispeten yeni bir konudur.  2004'te David J. </a:t>
            </a:r>
            <a:r>
              <a:rPr lang="tr-TR" dirty="0" err="1"/>
              <a:t>Anderson</a:t>
            </a:r>
            <a:r>
              <a:rPr lang="tr-TR" dirty="0"/>
              <a:t>, yazılım geliştirme için </a:t>
            </a:r>
            <a:r>
              <a:rPr lang="tr-TR" dirty="0" err="1"/>
              <a:t>kanban</a:t>
            </a:r>
            <a:r>
              <a:rPr lang="tr-TR" dirty="0"/>
              <a:t> kavramını kullanma fikrini ortaya attı ve 2010'da adlı bir kitap yazdı."</a:t>
            </a:r>
            <a:r>
              <a:rPr lang="tr-TR" dirty="0" err="1"/>
              <a:t>Kanban</a:t>
            </a:r>
            <a:r>
              <a:rPr lang="tr-TR" dirty="0"/>
              <a:t>: Teknoloji İşiniz İçin Başarılı Evrimsel Değişim."</a:t>
            </a:r>
            <a:r>
              <a:rPr lang="tr-TR" dirty="0" err="1"/>
              <a:t>Kanban'ın</a:t>
            </a:r>
            <a:r>
              <a:rPr lang="tr-TR" dirty="0"/>
              <a:t> yazılım geliştirmede kullanımı David J. </a:t>
            </a:r>
            <a:r>
              <a:rPr lang="tr-TR" dirty="0" err="1"/>
              <a:t>Anderson'ın</a:t>
            </a:r>
            <a:r>
              <a:rPr lang="tr-TR" dirty="0"/>
              <a:t> denemelerinden sonra başlar.</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err="1"/>
              <a:t>Although</a:t>
            </a:r>
            <a:r>
              <a:rPr lang="tr-TR" dirty="0"/>
              <a:t> </a:t>
            </a:r>
            <a:r>
              <a:rPr lang="tr-TR" dirty="0" err="1"/>
              <a:t>its</a:t>
            </a:r>
            <a:r>
              <a:rPr lang="tr-TR" dirty="0"/>
              <a:t> </a:t>
            </a:r>
            <a:r>
              <a:rPr lang="tr-TR" dirty="0" err="1"/>
              <a:t>story</a:t>
            </a:r>
            <a:r>
              <a:rPr lang="tr-TR" dirty="0"/>
              <a:t> </a:t>
            </a:r>
            <a:r>
              <a:rPr lang="tr-TR" dirty="0" err="1"/>
              <a:t>dates</a:t>
            </a:r>
            <a:r>
              <a:rPr lang="tr-TR" dirty="0"/>
              <a:t> </a:t>
            </a:r>
            <a:r>
              <a:rPr lang="tr-TR" dirty="0" err="1"/>
              <a:t>back</a:t>
            </a:r>
            <a:r>
              <a:rPr lang="tr-TR" dirty="0"/>
              <a:t> </a:t>
            </a:r>
            <a:r>
              <a:rPr lang="tr-TR" dirty="0" err="1"/>
              <a:t>to</a:t>
            </a:r>
            <a:r>
              <a:rPr lang="tr-TR" dirty="0"/>
              <a:t> </a:t>
            </a:r>
            <a:r>
              <a:rPr lang="tr-TR" dirty="0" err="1"/>
              <a:t>the</a:t>
            </a:r>
            <a:r>
              <a:rPr lang="tr-TR" dirty="0"/>
              <a:t> 1940s, </a:t>
            </a:r>
            <a:r>
              <a:rPr lang="tr-TR" dirty="0" err="1"/>
              <a:t>the</a:t>
            </a:r>
            <a:r>
              <a:rPr lang="tr-TR" dirty="0"/>
              <a:t> </a:t>
            </a:r>
            <a:r>
              <a:rPr lang="tr-TR" dirty="0" err="1"/>
              <a:t>application</a:t>
            </a:r>
            <a:r>
              <a:rPr lang="tr-TR" dirty="0"/>
              <a:t> of </a:t>
            </a:r>
            <a:r>
              <a:rPr lang="tr-TR" dirty="0" err="1"/>
              <a:t>kanban</a:t>
            </a:r>
            <a:r>
              <a:rPr lang="tr-TR" dirty="0"/>
              <a:t> in </a:t>
            </a:r>
            <a:r>
              <a:rPr lang="tr-TR" dirty="0" err="1"/>
              <a:t>the</a:t>
            </a:r>
            <a:r>
              <a:rPr lang="tr-TR" dirty="0"/>
              <a:t> </a:t>
            </a:r>
            <a:r>
              <a:rPr lang="tr-TR" dirty="0" err="1"/>
              <a:t>world</a:t>
            </a:r>
            <a:r>
              <a:rPr lang="tr-TR" dirty="0"/>
              <a:t> of </a:t>
            </a:r>
            <a:r>
              <a:rPr lang="tr-TR" dirty="0" err="1"/>
              <a:t>computer</a:t>
            </a:r>
            <a:r>
              <a:rPr lang="tr-TR" dirty="0"/>
              <a:t> </a:t>
            </a:r>
            <a:r>
              <a:rPr lang="tr-TR" dirty="0" err="1"/>
              <a:t>technology</a:t>
            </a:r>
            <a:r>
              <a:rPr lang="tr-TR" dirty="0"/>
              <a:t> is a </a:t>
            </a:r>
            <a:r>
              <a:rPr lang="tr-TR" dirty="0" err="1"/>
              <a:t>relatively</a:t>
            </a:r>
            <a:r>
              <a:rPr lang="tr-TR" dirty="0"/>
              <a:t> </a:t>
            </a:r>
            <a:r>
              <a:rPr lang="tr-TR" dirty="0" err="1"/>
              <a:t>new</a:t>
            </a:r>
            <a:r>
              <a:rPr lang="tr-TR" dirty="0"/>
              <a:t> </a:t>
            </a:r>
            <a:r>
              <a:rPr lang="tr-TR" dirty="0" err="1"/>
              <a:t>topic</a:t>
            </a:r>
            <a:r>
              <a:rPr lang="tr-TR" dirty="0"/>
              <a:t>.</a:t>
            </a:r>
            <a:endParaRPr dirty="0"/>
          </a:p>
          <a:p>
            <a:pPr marL="0" lvl="0" indent="0" algn="l" rtl="0">
              <a:lnSpc>
                <a:spcPct val="100000"/>
              </a:lnSpc>
              <a:spcBef>
                <a:spcPts val="0"/>
              </a:spcBef>
              <a:spcAft>
                <a:spcPts val="0"/>
              </a:spcAft>
              <a:buSzPts val="1400"/>
              <a:buNone/>
            </a:pPr>
            <a:r>
              <a:rPr lang="tr-TR" dirty="0"/>
              <a:t> </a:t>
            </a:r>
            <a:r>
              <a:rPr lang="tr-TR" dirty="0" err="1"/>
              <a:t>In</a:t>
            </a:r>
            <a:r>
              <a:rPr lang="tr-TR" dirty="0"/>
              <a:t> 2004, David J. </a:t>
            </a:r>
            <a:r>
              <a:rPr lang="tr-TR" dirty="0" err="1"/>
              <a:t>Anderson</a:t>
            </a:r>
            <a:r>
              <a:rPr lang="tr-TR" dirty="0"/>
              <a:t> </a:t>
            </a:r>
            <a:r>
              <a:rPr lang="tr-TR" dirty="0" err="1"/>
              <a:t>introduced</a:t>
            </a:r>
            <a:r>
              <a:rPr lang="tr-TR" dirty="0"/>
              <a:t> </a:t>
            </a:r>
            <a:r>
              <a:rPr lang="tr-TR" dirty="0" err="1"/>
              <a:t>the</a:t>
            </a:r>
            <a:r>
              <a:rPr lang="tr-TR" dirty="0"/>
              <a:t> idea of </a:t>
            </a:r>
            <a:r>
              <a:rPr lang="tr-TR" dirty="0" err="1"/>
              <a:t>using</a:t>
            </a:r>
            <a:r>
              <a:rPr lang="tr-TR" dirty="0"/>
              <a:t> </a:t>
            </a:r>
            <a:r>
              <a:rPr lang="tr-TR" dirty="0" err="1"/>
              <a:t>the</a:t>
            </a:r>
            <a:r>
              <a:rPr lang="tr-TR" dirty="0"/>
              <a:t> </a:t>
            </a:r>
            <a:r>
              <a:rPr lang="tr-TR" dirty="0" err="1"/>
              <a:t>concept</a:t>
            </a:r>
            <a:r>
              <a:rPr lang="tr-TR" dirty="0"/>
              <a:t> of </a:t>
            </a:r>
            <a:r>
              <a:rPr lang="tr-TR" dirty="0" err="1"/>
              <a:t>kanban</a:t>
            </a:r>
            <a:r>
              <a:rPr lang="tr-TR" dirty="0"/>
              <a:t> </a:t>
            </a:r>
            <a:r>
              <a:rPr lang="tr-TR" dirty="0" err="1"/>
              <a:t>for</a:t>
            </a:r>
            <a:r>
              <a:rPr lang="tr-TR" dirty="0"/>
              <a:t> software </a:t>
            </a:r>
            <a:r>
              <a:rPr lang="tr-TR" dirty="0" err="1"/>
              <a:t>development</a:t>
            </a:r>
            <a:r>
              <a:rPr lang="tr-TR" dirty="0"/>
              <a:t>, </a:t>
            </a:r>
            <a:r>
              <a:rPr lang="tr-TR" dirty="0" err="1"/>
              <a:t>and</a:t>
            </a:r>
            <a:r>
              <a:rPr lang="tr-TR" dirty="0"/>
              <a:t> in 2010 he </a:t>
            </a:r>
            <a:r>
              <a:rPr lang="tr-TR" dirty="0" err="1"/>
              <a:t>wrote</a:t>
            </a:r>
            <a:r>
              <a:rPr lang="tr-TR" dirty="0"/>
              <a:t> a </a:t>
            </a:r>
            <a:r>
              <a:rPr lang="tr-TR" dirty="0" err="1"/>
              <a:t>book</a:t>
            </a:r>
            <a:r>
              <a:rPr lang="tr-TR" dirty="0"/>
              <a:t> </a:t>
            </a:r>
            <a:r>
              <a:rPr lang="tr-TR" dirty="0" err="1"/>
              <a:t>called</a:t>
            </a:r>
            <a:r>
              <a:rPr lang="tr-TR" dirty="0"/>
              <a:t> </a:t>
            </a:r>
            <a:endParaRPr dirty="0"/>
          </a:p>
          <a:p>
            <a:pPr marL="0" lvl="0" indent="0" algn="l" rtl="0">
              <a:lnSpc>
                <a:spcPct val="100000"/>
              </a:lnSpc>
              <a:spcBef>
                <a:spcPts val="0"/>
              </a:spcBef>
              <a:spcAft>
                <a:spcPts val="0"/>
              </a:spcAft>
              <a:buSzPts val="1400"/>
              <a:buNone/>
            </a:pPr>
            <a:r>
              <a:rPr lang="tr-TR" dirty="0"/>
              <a:t>"</a:t>
            </a:r>
            <a:r>
              <a:rPr lang="tr-TR" dirty="0" err="1"/>
              <a:t>Kanban</a:t>
            </a:r>
            <a:r>
              <a:rPr lang="tr-TR" dirty="0"/>
              <a:t>: </a:t>
            </a:r>
            <a:r>
              <a:rPr lang="tr-TR" dirty="0" err="1"/>
              <a:t>Successful</a:t>
            </a:r>
            <a:r>
              <a:rPr lang="tr-TR" dirty="0"/>
              <a:t> </a:t>
            </a:r>
            <a:r>
              <a:rPr lang="tr-TR" dirty="0" err="1"/>
              <a:t>Evolutionary</a:t>
            </a:r>
            <a:r>
              <a:rPr lang="tr-TR" dirty="0"/>
              <a:t> </a:t>
            </a:r>
            <a:r>
              <a:rPr lang="tr-TR" dirty="0" err="1"/>
              <a:t>Change</a:t>
            </a:r>
            <a:r>
              <a:rPr lang="tr-TR" dirty="0"/>
              <a:t> </a:t>
            </a:r>
            <a:r>
              <a:rPr lang="tr-TR" dirty="0" err="1"/>
              <a:t>for</a:t>
            </a:r>
            <a:r>
              <a:rPr lang="tr-TR" dirty="0"/>
              <a:t> </a:t>
            </a:r>
            <a:r>
              <a:rPr lang="tr-TR" dirty="0" err="1"/>
              <a:t>Your</a:t>
            </a:r>
            <a:r>
              <a:rPr lang="tr-TR" dirty="0"/>
              <a:t> </a:t>
            </a:r>
            <a:r>
              <a:rPr lang="tr-TR" dirty="0" err="1"/>
              <a:t>Technology</a:t>
            </a:r>
            <a:r>
              <a:rPr lang="tr-TR" dirty="0"/>
              <a:t> Business." </a:t>
            </a:r>
            <a:endParaRPr dirty="0"/>
          </a:p>
          <a:p>
            <a:pPr marL="0" lvl="0" indent="0" algn="l" rtl="0">
              <a:lnSpc>
                <a:spcPct val="100000"/>
              </a:lnSpc>
              <a:spcBef>
                <a:spcPts val="0"/>
              </a:spcBef>
              <a:spcAft>
                <a:spcPts val="0"/>
              </a:spcAft>
              <a:buSzPts val="1400"/>
              <a:buNone/>
            </a:pPr>
            <a:r>
              <a:rPr lang="tr-TR" dirty="0" err="1"/>
              <a:t>Kanban's</a:t>
            </a:r>
            <a:r>
              <a:rPr lang="tr-TR" dirty="0"/>
              <a:t> </a:t>
            </a:r>
            <a:r>
              <a:rPr lang="tr-TR" dirty="0" err="1"/>
              <a:t>use</a:t>
            </a:r>
            <a:r>
              <a:rPr lang="tr-TR" dirty="0"/>
              <a:t> in software </a:t>
            </a:r>
            <a:r>
              <a:rPr lang="tr-TR" dirty="0" err="1"/>
              <a:t>development</a:t>
            </a:r>
            <a:r>
              <a:rPr lang="tr-TR" dirty="0"/>
              <a:t> </a:t>
            </a:r>
            <a:r>
              <a:rPr lang="tr-TR" dirty="0" err="1"/>
              <a:t>begins</a:t>
            </a:r>
            <a:r>
              <a:rPr lang="tr-TR" dirty="0"/>
              <a:t> </a:t>
            </a:r>
            <a:r>
              <a:rPr lang="tr-TR" dirty="0" err="1"/>
              <a:t>after</a:t>
            </a:r>
            <a:r>
              <a:rPr lang="tr-TR" dirty="0"/>
              <a:t> David J. </a:t>
            </a:r>
            <a:r>
              <a:rPr lang="tr-TR" dirty="0" err="1"/>
              <a:t>Anderson's</a:t>
            </a:r>
            <a:r>
              <a:rPr lang="tr-TR" dirty="0"/>
              <a:t> </a:t>
            </a:r>
            <a:r>
              <a:rPr lang="tr-TR" dirty="0" err="1"/>
              <a:t>attempts</a:t>
            </a:r>
            <a:r>
              <a:rPr lang="tr-TR" dirty="0"/>
              <a:t>.</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bb65961841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5" name="Google Shape;1875;gbb65961841_0_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err="1"/>
              <a:t>Kanban'da</a:t>
            </a:r>
            <a:r>
              <a:rPr lang="en-US" dirty="0"/>
              <a:t> </a:t>
            </a:r>
            <a:r>
              <a:rPr lang="en-US" dirty="0" err="1"/>
              <a:t>yokbelirli</a:t>
            </a:r>
            <a:r>
              <a:rPr lang="en-US" dirty="0"/>
              <a:t> zaman </a:t>
            </a:r>
            <a:r>
              <a:rPr lang="en-US" dirty="0" err="1"/>
              <a:t>sınırlarıaşağıdaki</a:t>
            </a:r>
            <a:r>
              <a:rPr lang="en-US" dirty="0"/>
              <a:t> </a:t>
            </a:r>
            <a:r>
              <a:rPr lang="en-US" dirty="0" err="1"/>
              <a:t>gibi</a:t>
            </a:r>
            <a:r>
              <a:rPr lang="en-US" dirty="0"/>
              <a:t> </a:t>
            </a:r>
            <a:r>
              <a:rPr lang="en-US" dirty="0" err="1"/>
              <a:t>belirli</a:t>
            </a:r>
            <a:r>
              <a:rPr lang="en-US" dirty="0"/>
              <a:t> </a:t>
            </a:r>
            <a:r>
              <a:rPr lang="en-US" dirty="0" err="1"/>
              <a:t>tanımlanmış</a:t>
            </a:r>
            <a:r>
              <a:rPr lang="en-US" dirty="0"/>
              <a:t> roller </a:t>
            </a:r>
            <a:r>
              <a:rPr lang="en-US" dirty="0" err="1"/>
              <a:t>yoktur:ürün</a:t>
            </a:r>
            <a:r>
              <a:rPr lang="en-US" dirty="0"/>
              <a:t> </a:t>
            </a:r>
            <a:r>
              <a:rPr lang="en-US" dirty="0" err="1"/>
              <a:t>sahibi</a:t>
            </a:r>
            <a:r>
              <a:rPr lang="en-US" dirty="0"/>
              <a:t>, scrum master </a:t>
            </a:r>
            <a:r>
              <a:rPr lang="en-US" dirty="0" err="1"/>
              <a:t>veyaGeliştirme</a:t>
            </a:r>
            <a:r>
              <a:rPr lang="en-US" dirty="0"/>
              <a:t> </a:t>
            </a:r>
            <a:r>
              <a:rPr lang="en-US" dirty="0" err="1"/>
              <a:t>TakımıKanban</a:t>
            </a:r>
            <a:r>
              <a:rPr lang="en-US" dirty="0"/>
              <a:t>, </a:t>
            </a:r>
            <a:r>
              <a:rPr lang="en-US" dirty="0" err="1"/>
              <a:t>Scrum'dan</a:t>
            </a:r>
            <a:r>
              <a:rPr lang="en-US" dirty="0"/>
              <a:t> </a:t>
            </a:r>
            <a:r>
              <a:rPr lang="en-US" dirty="0" err="1"/>
              <a:t>daha</a:t>
            </a:r>
            <a:r>
              <a:rPr lang="en-US" dirty="0"/>
              <a:t> </a:t>
            </a:r>
            <a:r>
              <a:rPr lang="en-US" dirty="0" err="1"/>
              <a:t>az</a:t>
            </a:r>
            <a:r>
              <a:rPr lang="en-US" dirty="0"/>
              <a:t> </a:t>
            </a:r>
            <a:r>
              <a:rPr lang="en-US" dirty="0" err="1"/>
              <a:t>kuralcıdır.Kuruluşunuzun</a:t>
            </a:r>
            <a:r>
              <a:rPr lang="en-US" dirty="0"/>
              <a:t> </a:t>
            </a:r>
            <a:r>
              <a:rPr lang="en-US" dirty="0" err="1"/>
              <a:t>bu</a:t>
            </a:r>
            <a:r>
              <a:rPr lang="en-US" dirty="0"/>
              <a:t> </a:t>
            </a:r>
            <a:r>
              <a:rPr lang="en-US" dirty="0" err="1"/>
              <a:t>rolü</a:t>
            </a:r>
            <a:r>
              <a:rPr lang="en-US" dirty="0"/>
              <a:t> </a:t>
            </a:r>
            <a:r>
              <a:rPr lang="en-US" dirty="0" err="1"/>
              <a:t>veya</a:t>
            </a:r>
            <a:r>
              <a:rPr lang="en-US" dirty="0"/>
              <a:t> </a:t>
            </a:r>
            <a:r>
              <a:rPr lang="en-US" dirty="0" err="1"/>
              <a:t>bu</a:t>
            </a:r>
            <a:r>
              <a:rPr lang="en-US" dirty="0"/>
              <a:t> </a:t>
            </a:r>
            <a:r>
              <a:rPr lang="en-US" dirty="0" err="1"/>
              <a:t>rolü</a:t>
            </a:r>
            <a:r>
              <a:rPr lang="en-US" dirty="0"/>
              <a:t> </a:t>
            </a:r>
            <a:r>
              <a:rPr lang="en-US" dirty="0" err="1"/>
              <a:t>kullanmasını</a:t>
            </a:r>
            <a:r>
              <a:rPr lang="en-US" dirty="0"/>
              <a:t> </a:t>
            </a:r>
            <a:r>
              <a:rPr lang="en-US" dirty="0" err="1"/>
              <a:t>dikte</a:t>
            </a:r>
            <a:r>
              <a:rPr lang="en-US" dirty="0"/>
              <a:t> </a:t>
            </a:r>
            <a:r>
              <a:rPr lang="en-US" dirty="0" err="1"/>
              <a:t>etmez.şirketinize</a:t>
            </a:r>
            <a:r>
              <a:rPr lang="en-US" dirty="0"/>
              <a:t> </a:t>
            </a:r>
            <a:r>
              <a:rPr lang="en-US" dirty="0" err="1"/>
              <a:t>kalmışKanban</a:t>
            </a:r>
            <a:r>
              <a:rPr lang="en-US" dirty="0"/>
              <a:t> </a:t>
            </a:r>
            <a:r>
              <a:rPr lang="en-US" dirty="0" err="1"/>
              <a:t>ile</a:t>
            </a:r>
            <a:r>
              <a:rPr lang="en-US" dirty="0"/>
              <a:t> </a:t>
            </a:r>
            <a:r>
              <a:rPr lang="en-US" dirty="0" err="1"/>
              <a:t>farklı</a:t>
            </a:r>
            <a:r>
              <a:rPr lang="en-US" dirty="0"/>
              <a:t> </a:t>
            </a:r>
            <a:r>
              <a:rPr lang="en-US" dirty="0" err="1"/>
              <a:t>iş</a:t>
            </a:r>
            <a:r>
              <a:rPr lang="en-US" dirty="0"/>
              <a:t> </a:t>
            </a:r>
            <a:r>
              <a:rPr lang="en-US" dirty="0" err="1"/>
              <a:t>türlerini</a:t>
            </a:r>
            <a:r>
              <a:rPr lang="en-US" dirty="0"/>
              <a:t> </a:t>
            </a:r>
            <a:r>
              <a:rPr lang="en-US" dirty="0" err="1"/>
              <a:t>tek</a:t>
            </a:r>
            <a:r>
              <a:rPr lang="en-US" dirty="0"/>
              <a:t> </a:t>
            </a:r>
            <a:r>
              <a:rPr lang="en-US" dirty="0" err="1"/>
              <a:t>bir</a:t>
            </a:r>
            <a:r>
              <a:rPr lang="en-US" dirty="0"/>
              <a:t> </a:t>
            </a:r>
            <a:r>
              <a:rPr lang="en-US" dirty="0" err="1"/>
              <a:t>panoda</a:t>
            </a:r>
            <a:r>
              <a:rPr lang="en-US" dirty="0"/>
              <a:t> </a:t>
            </a:r>
            <a:r>
              <a:rPr lang="en-US" dirty="0" err="1"/>
              <a:t>halledersiniz,ve</a:t>
            </a:r>
            <a:r>
              <a:rPr lang="en-US" dirty="0"/>
              <a:t> </a:t>
            </a:r>
            <a:r>
              <a:rPr lang="en-US" dirty="0" err="1"/>
              <a:t>akışa</a:t>
            </a:r>
            <a:r>
              <a:rPr lang="en-US" dirty="0"/>
              <a:t> </a:t>
            </a:r>
            <a:r>
              <a:rPr lang="en-US" dirty="0" err="1"/>
              <a:t>ve</a:t>
            </a:r>
            <a:r>
              <a:rPr lang="en-US" dirty="0"/>
              <a:t> </a:t>
            </a:r>
            <a:r>
              <a:rPr lang="en-US" dirty="0" err="1"/>
              <a:t>görevleri</a:t>
            </a:r>
            <a:r>
              <a:rPr lang="en-US" dirty="0"/>
              <a:t> </a:t>
            </a:r>
            <a:r>
              <a:rPr lang="en-US" dirty="0" err="1"/>
              <a:t>tamamlamaya</a:t>
            </a:r>
            <a:r>
              <a:rPr lang="en-US" dirty="0"/>
              <a:t> </a:t>
            </a:r>
            <a:r>
              <a:rPr lang="en-US" dirty="0" err="1"/>
              <a:t>odaklanıyorsunuz</a:t>
            </a:r>
            <a:endParaRPr lang="tr-TR" dirty="0"/>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err="1"/>
              <a:t>In</a:t>
            </a:r>
            <a:r>
              <a:rPr lang="tr-TR" dirty="0"/>
              <a:t> </a:t>
            </a:r>
            <a:r>
              <a:rPr lang="tr-TR" dirty="0" err="1"/>
              <a:t>Kanban</a:t>
            </a:r>
            <a:r>
              <a:rPr lang="tr-TR" dirty="0"/>
              <a:t> </a:t>
            </a:r>
            <a:r>
              <a:rPr lang="tr-TR" dirty="0" err="1"/>
              <a:t>there</a:t>
            </a:r>
            <a:r>
              <a:rPr lang="tr-TR" dirty="0"/>
              <a:t> is </a:t>
            </a:r>
            <a:r>
              <a:rPr lang="tr-TR" dirty="0" err="1"/>
              <a:t>no</a:t>
            </a:r>
            <a:r>
              <a:rPr lang="tr-TR" dirty="0"/>
              <a:t> </a:t>
            </a:r>
            <a:endParaRPr dirty="0"/>
          </a:p>
          <a:p>
            <a:pPr marL="457200" lvl="0" indent="-352425" algn="l" rtl="0">
              <a:lnSpc>
                <a:spcPct val="115000"/>
              </a:lnSpc>
              <a:spcBef>
                <a:spcPts val="0"/>
              </a:spcBef>
              <a:spcAft>
                <a:spcPts val="0"/>
              </a:spcAft>
              <a:buClr>
                <a:srgbClr val="212529"/>
              </a:buClr>
              <a:buSzPts val="1950"/>
              <a:buChar char="●"/>
            </a:pPr>
            <a:r>
              <a:rPr lang="tr-TR" sz="1950" dirty="0" err="1">
                <a:solidFill>
                  <a:srgbClr val="212529"/>
                </a:solidFill>
                <a:highlight>
                  <a:schemeClr val="lt1"/>
                </a:highlight>
              </a:rPr>
              <a:t>certain</a:t>
            </a:r>
            <a:r>
              <a:rPr lang="tr-TR" sz="1950" dirty="0">
                <a:solidFill>
                  <a:srgbClr val="212529"/>
                </a:solidFill>
                <a:highlight>
                  <a:schemeClr val="lt1"/>
                </a:highlight>
              </a:rPr>
              <a:t> time </a:t>
            </a:r>
            <a:r>
              <a:rPr lang="tr-TR" sz="1950" dirty="0" err="1">
                <a:solidFill>
                  <a:srgbClr val="212529"/>
                </a:solidFill>
                <a:highlight>
                  <a:schemeClr val="lt1"/>
                </a:highlight>
              </a:rPr>
              <a:t>limits</a:t>
            </a:r>
            <a:r>
              <a:rPr lang="tr-TR" sz="1950" dirty="0">
                <a:solidFill>
                  <a:srgbClr val="212529"/>
                </a:solidFill>
                <a:highlight>
                  <a:schemeClr val="lt1"/>
                </a:highlight>
              </a:rPr>
              <a:t> </a:t>
            </a:r>
            <a:endParaRPr sz="1950" dirty="0">
              <a:solidFill>
                <a:srgbClr val="212529"/>
              </a:solidFill>
              <a:highlight>
                <a:schemeClr val="lt1"/>
              </a:highlight>
            </a:endParaRPr>
          </a:p>
          <a:p>
            <a:pPr marL="0" lvl="0" indent="0" algn="l" rtl="0">
              <a:lnSpc>
                <a:spcPct val="115000"/>
              </a:lnSpc>
              <a:spcBef>
                <a:spcPts val="1200"/>
              </a:spcBef>
              <a:spcAft>
                <a:spcPts val="0"/>
              </a:spcAft>
              <a:buNone/>
            </a:pPr>
            <a:r>
              <a:rPr lang="tr-TR" sz="1950" dirty="0" err="1">
                <a:solidFill>
                  <a:srgbClr val="212529"/>
                </a:solidFill>
                <a:highlight>
                  <a:schemeClr val="lt1"/>
                </a:highlight>
              </a:rPr>
              <a:t>there</a:t>
            </a:r>
            <a:r>
              <a:rPr lang="tr-TR" sz="1950" dirty="0">
                <a:solidFill>
                  <a:srgbClr val="212529"/>
                </a:solidFill>
                <a:highlight>
                  <a:schemeClr val="lt1"/>
                </a:highlight>
              </a:rPr>
              <a:t> is </a:t>
            </a:r>
            <a:r>
              <a:rPr lang="tr-TR" sz="1950" dirty="0" err="1">
                <a:solidFill>
                  <a:srgbClr val="212529"/>
                </a:solidFill>
                <a:highlight>
                  <a:schemeClr val="lt1"/>
                </a:highlight>
              </a:rPr>
              <a:t>no</a:t>
            </a:r>
            <a:r>
              <a:rPr lang="tr-TR" sz="1950" dirty="0">
                <a:solidFill>
                  <a:srgbClr val="212529"/>
                </a:solidFill>
                <a:highlight>
                  <a:schemeClr val="lt1"/>
                </a:highlight>
              </a:rPr>
              <a:t> </a:t>
            </a:r>
            <a:r>
              <a:rPr lang="tr-TR" sz="1950" dirty="0" err="1">
                <a:solidFill>
                  <a:srgbClr val="212529"/>
                </a:solidFill>
                <a:highlight>
                  <a:schemeClr val="lt1"/>
                </a:highlight>
              </a:rPr>
              <a:t>certain</a:t>
            </a:r>
            <a:r>
              <a:rPr lang="tr-TR" sz="1950" dirty="0">
                <a:solidFill>
                  <a:srgbClr val="212529"/>
                </a:solidFill>
                <a:highlight>
                  <a:schemeClr val="lt1"/>
                </a:highlight>
              </a:rPr>
              <a:t> </a:t>
            </a:r>
            <a:r>
              <a:rPr lang="tr-TR" sz="1950" dirty="0" err="1">
                <a:solidFill>
                  <a:srgbClr val="212529"/>
                </a:solidFill>
                <a:highlight>
                  <a:schemeClr val="lt1"/>
                </a:highlight>
              </a:rPr>
              <a:t>described</a:t>
            </a:r>
            <a:r>
              <a:rPr lang="tr-TR" sz="1950" dirty="0">
                <a:solidFill>
                  <a:srgbClr val="212529"/>
                </a:solidFill>
                <a:highlight>
                  <a:schemeClr val="lt1"/>
                </a:highlight>
              </a:rPr>
              <a:t> </a:t>
            </a:r>
            <a:r>
              <a:rPr lang="tr-TR" sz="1950" dirty="0" err="1">
                <a:solidFill>
                  <a:srgbClr val="212529"/>
                </a:solidFill>
                <a:highlight>
                  <a:schemeClr val="lt1"/>
                </a:highlight>
              </a:rPr>
              <a:t>roles</a:t>
            </a:r>
            <a:r>
              <a:rPr lang="tr-TR" sz="1950" dirty="0">
                <a:solidFill>
                  <a:srgbClr val="212529"/>
                </a:solidFill>
                <a:highlight>
                  <a:schemeClr val="lt1"/>
                </a:highlight>
              </a:rPr>
              <a:t> </a:t>
            </a:r>
            <a:r>
              <a:rPr lang="tr-TR" sz="1950" dirty="0" err="1">
                <a:solidFill>
                  <a:srgbClr val="212529"/>
                </a:solidFill>
                <a:highlight>
                  <a:schemeClr val="lt1"/>
                </a:highlight>
              </a:rPr>
              <a:t>like</a:t>
            </a:r>
            <a:r>
              <a:rPr lang="tr-TR" sz="1950" dirty="0">
                <a:solidFill>
                  <a:srgbClr val="212529"/>
                </a:solidFill>
                <a:highlight>
                  <a:schemeClr val="lt1"/>
                </a:highlight>
              </a:rPr>
              <a:t> :</a:t>
            </a:r>
            <a:endParaRPr sz="1950" dirty="0">
              <a:solidFill>
                <a:srgbClr val="212529"/>
              </a:solidFill>
              <a:highlight>
                <a:schemeClr val="lt1"/>
              </a:highlight>
            </a:endParaRPr>
          </a:p>
          <a:p>
            <a:pPr marL="0" lvl="0" indent="0" algn="l" rtl="0">
              <a:lnSpc>
                <a:spcPct val="115000"/>
              </a:lnSpc>
              <a:spcBef>
                <a:spcPts val="1200"/>
              </a:spcBef>
              <a:spcAft>
                <a:spcPts val="0"/>
              </a:spcAft>
              <a:buNone/>
            </a:pPr>
            <a:r>
              <a:rPr lang="tr-TR" sz="1950" dirty="0" err="1">
                <a:solidFill>
                  <a:srgbClr val="212529"/>
                </a:solidFill>
                <a:highlight>
                  <a:schemeClr val="lt1"/>
                </a:highlight>
              </a:rPr>
              <a:t>product</a:t>
            </a:r>
            <a:r>
              <a:rPr lang="tr-TR" sz="1950" dirty="0">
                <a:solidFill>
                  <a:srgbClr val="212529"/>
                </a:solidFill>
                <a:highlight>
                  <a:schemeClr val="lt1"/>
                </a:highlight>
              </a:rPr>
              <a:t> </a:t>
            </a:r>
            <a:r>
              <a:rPr lang="tr-TR" sz="1950" dirty="0" err="1">
                <a:solidFill>
                  <a:srgbClr val="212529"/>
                </a:solidFill>
                <a:highlight>
                  <a:schemeClr val="lt1"/>
                </a:highlight>
              </a:rPr>
              <a:t>owner</a:t>
            </a:r>
            <a:r>
              <a:rPr lang="tr-TR" sz="1950" dirty="0">
                <a:solidFill>
                  <a:srgbClr val="212529"/>
                </a:solidFill>
                <a:highlight>
                  <a:schemeClr val="lt1"/>
                </a:highlight>
              </a:rPr>
              <a:t>, </a:t>
            </a:r>
            <a:r>
              <a:rPr lang="tr-TR" sz="1950" dirty="0" err="1">
                <a:solidFill>
                  <a:srgbClr val="212529"/>
                </a:solidFill>
                <a:highlight>
                  <a:schemeClr val="lt1"/>
                </a:highlight>
              </a:rPr>
              <a:t>scrum</a:t>
            </a:r>
            <a:r>
              <a:rPr lang="tr-TR" sz="1950" dirty="0">
                <a:solidFill>
                  <a:srgbClr val="212529"/>
                </a:solidFill>
                <a:highlight>
                  <a:schemeClr val="lt1"/>
                </a:highlight>
              </a:rPr>
              <a:t> </a:t>
            </a:r>
            <a:r>
              <a:rPr lang="tr-TR" sz="1950" dirty="0" err="1">
                <a:solidFill>
                  <a:srgbClr val="212529"/>
                </a:solidFill>
                <a:highlight>
                  <a:schemeClr val="lt1"/>
                </a:highlight>
              </a:rPr>
              <a:t>master</a:t>
            </a:r>
            <a:r>
              <a:rPr lang="tr-TR" sz="1950" dirty="0">
                <a:solidFill>
                  <a:srgbClr val="212529"/>
                </a:solidFill>
                <a:highlight>
                  <a:schemeClr val="lt1"/>
                </a:highlight>
              </a:rPr>
              <a:t> </a:t>
            </a:r>
            <a:r>
              <a:rPr lang="tr-TR" sz="1950" dirty="0" err="1">
                <a:solidFill>
                  <a:srgbClr val="212529"/>
                </a:solidFill>
                <a:highlight>
                  <a:schemeClr val="lt1"/>
                </a:highlight>
              </a:rPr>
              <a:t>or</a:t>
            </a:r>
            <a:r>
              <a:rPr lang="tr-TR" sz="1950" dirty="0">
                <a:solidFill>
                  <a:srgbClr val="212529"/>
                </a:solidFill>
                <a:highlight>
                  <a:schemeClr val="lt1"/>
                </a:highlight>
              </a:rPr>
              <a:t> </a:t>
            </a:r>
            <a:endParaRPr sz="1950" dirty="0">
              <a:solidFill>
                <a:srgbClr val="212529"/>
              </a:solidFill>
              <a:highlight>
                <a:schemeClr val="lt1"/>
              </a:highlight>
            </a:endParaRPr>
          </a:p>
          <a:p>
            <a:pPr marL="0" lvl="0" indent="0" algn="l" rtl="0">
              <a:lnSpc>
                <a:spcPct val="115000"/>
              </a:lnSpc>
              <a:spcBef>
                <a:spcPts val="1200"/>
              </a:spcBef>
              <a:spcAft>
                <a:spcPts val="0"/>
              </a:spcAft>
              <a:buNone/>
            </a:pPr>
            <a:r>
              <a:rPr lang="tr-TR" sz="1950" dirty="0" err="1">
                <a:solidFill>
                  <a:srgbClr val="212529"/>
                </a:solidFill>
                <a:highlight>
                  <a:schemeClr val="lt1"/>
                </a:highlight>
              </a:rPr>
              <a:t>development</a:t>
            </a:r>
            <a:r>
              <a:rPr lang="tr-TR" sz="1950" dirty="0">
                <a:solidFill>
                  <a:srgbClr val="212529"/>
                </a:solidFill>
                <a:highlight>
                  <a:schemeClr val="lt1"/>
                </a:highlight>
              </a:rPr>
              <a:t> </a:t>
            </a:r>
            <a:r>
              <a:rPr lang="tr-TR" sz="1950" dirty="0" err="1">
                <a:solidFill>
                  <a:srgbClr val="212529"/>
                </a:solidFill>
                <a:highlight>
                  <a:schemeClr val="lt1"/>
                </a:highlight>
              </a:rPr>
              <a:t>team</a:t>
            </a:r>
            <a:endParaRPr sz="1950" dirty="0">
              <a:solidFill>
                <a:srgbClr val="212529"/>
              </a:solidFill>
              <a:highlight>
                <a:schemeClr val="lt1"/>
              </a:highlight>
            </a:endParaRPr>
          </a:p>
          <a:p>
            <a:pPr marL="0" lvl="0" indent="0" algn="l" rtl="0">
              <a:lnSpc>
                <a:spcPct val="115000"/>
              </a:lnSpc>
              <a:spcBef>
                <a:spcPts val="1200"/>
              </a:spcBef>
              <a:spcAft>
                <a:spcPts val="0"/>
              </a:spcAft>
              <a:buNone/>
            </a:pPr>
            <a:r>
              <a:rPr lang="tr-TR" sz="1200" dirty="0" err="1">
                <a:solidFill>
                  <a:srgbClr val="202124"/>
                </a:solidFill>
                <a:highlight>
                  <a:srgbClr val="FFFFFF"/>
                </a:highlight>
              </a:rPr>
              <a:t>Kanban</a:t>
            </a:r>
            <a:r>
              <a:rPr lang="tr-TR" sz="1200" dirty="0">
                <a:solidFill>
                  <a:srgbClr val="202124"/>
                </a:solidFill>
                <a:highlight>
                  <a:srgbClr val="FFFFFF"/>
                </a:highlight>
              </a:rPr>
              <a:t> </a:t>
            </a:r>
            <a:r>
              <a:rPr lang="tr-TR" sz="1200" b="1" dirty="0">
                <a:solidFill>
                  <a:srgbClr val="202124"/>
                </a:solidFill>
                <a:highlight>
                  <a:srgbClr val="FFFFFF"/>
                </a:highlight>
              </a:rPr>
              <a:t>is </a:t>
            </a:r>
            <a:r>
              <a:rPr lang="tr-TR" sz="1200" b="1" dirty="0" err="1">
                <a:solidFill>
                  <a:srgbClr val="202124"/>
                </a:solidFill>
                <a:highlight>
                  <a:srgbClr val="FFFFFF"/>
                </a:highlight>
              </a:rPr>
              <a:t>less</a:t>
            </a:r>
            <a:r>
              <a:rPr lang="tr-TR" sz="1200" b="1" dirty="0">
                <a:solidFill>
                  <a:srgbClr val="202124"/>
                </a:solidFill>
                <a:highlight>
                  <a:srgbClr val="FFFFFF"/>
                </a:highlight>
              </a:rPr>
              <a:t> </a:t>
            </a:r>
            <a:r>
              <a:rPr lang="tr-TR" sz="1200" b="1" dirty="0" err="1">
                <a:solidFill>
                  <a:srgbClr val="202124"/>
                </a:solidFill>
                <a:highlight>
                  <a:srgbClr val="FFFFFF"/>
                </a:highlight>
              </a:rPr>
              <a:t>prescriptive</a:t>
            </a:r>
            <a:r>
              <a:rPr lang="tr-TR" sz="1200" b="1" dirty="0">
                <a:solidFill>
                  <a:srgbClr val="202124"/>
                </a:solidFill>
                <a:highlight>
                  <a:srgbClr val="FFFFFF"/>
                </a:highlight>
              </a:rPr>
              <a:t> </a:t>
            </a:r>
            <a:r>
              <a:rPr lang="tr-TR" sz="1200" b="1" dirty="0" err="1">
                <a:solidFill>
                  <a:srgbClr val="202124"/>
                </a:solidFill>
                <a:highlight>
                  <a:srgbClr val="FFFFFF"/>
                </a:highlight>
              </a:rPr>
              <a:t>than</a:t>
            </a:r>
            <a:r>
              <a:rPr lang="tr-TR" sz="1200" b="1" dirty="0">
                <a:solidFill>
                  <a:srgbClr val="202124"/>
                </a:solidFill>
                <a:highlight>
                  <a:srgbClr val="FFFFFF"/>
                </a:highlight>
              </a:rPr>
              <a:t> Scrum.</a:t>
            </a:r>
            <a:endParaRPr sz="1200" b="1" dirty="0">
              <a:solidFill>
                <a:srgbClr val="202124"/>
              </a:solidFill>
              <a:highlight>
                <a:srgbClr val="FFFFFF"/>
              </a:highlight>
            </a:endParaRPr>
          </a:p>
          <a:p>
            <a:pPr marL="0" lvl="0" indent="0" algn="l" rtl="0">
              <a:lnSpc>
                <a:spcPct val="115000"/>
              </a:lnSpc>
              <a:spcBef>
                <a:spcPts val="1200"/>
              </a:spcBef>
              <a:spcAft>
                <a:spcPts val="0"/>
              </a:spcAft>
              <a:buNone/>
            </a:pPr>
            <a:r>
              <a:rPr lang="tr-TR" sz="1200" b="1" dirty="0" err="1">
                <a:solidFill>
                  <a:srgbClr val="202124"/>
                </a:solidFill>
                <a:highlight>
                  <a:srgbClr val="FFFFFF"/>
                </a:highlight>
              </a:rPr>
              <a:t>It</a:t>
            </a:r>
            <a:r>
              <a:rPr lang="tr-TR" sz="1200" b="1" dirty="0">
                <a:solidFill>
                  <a:srgbClr val="202124"/>
                </a:solidFill>
                <a:highlight>
                  <a:srgbClr val="FFFFFF"/>
                </a:highlight>
              </a:rPr>
              <a:t> </a:t>
            </a:r>
            <a:r>
              <a:rPr lang="tr-TR" sz="1200" b="1" dirty="0" err="1">
                <a:solidFill>
                  <a:srgbClr val="202124"/>
                </a:solidFill>
                <a:highlight>
                  <a:srgbClr val="FFFFFF"/>
                </a:highlight>
              </a:rPr>
              <a:t>does</a:t>
            </a:r>
            <a:r>
              <a:rPr lang="tr-TR" sz="1200" b="1" dirty="0">
                <a:solidFill>
                  <a:srgbClr val="202124"/>
                </a:solidFill>
                <a:highlight>
                  <a:srgbClr val="FFFFFF"/>
                </a:highlight>
              </a:rPr>
              <a:t> not </a:t>
            </a:r>
            <a:r>
              <a:rPr lang="tr-TR" sz="1200" b="1" dirty="0" err="1">
                <a:solidFill>
                  <a:srgbClr val="202124"/>
                </a:solidFill>
                <a:highlight>
                  <a:srgbClr val="FFFFFF"/>
                </a:highlight>
              </a:rPr>
              <a:t>dictate</a:t>
            </a:r>
            <a:r>
              <a:rPr lang="tr-TR" sz="1200" b="1" dirty="0">
                <a:solidFill>
                  <a:srgbClr val="202124"/>
                </a:solidFill>
                <a:highlight>
                  <a:srgbClr val="FFFFFF"/>
                </a:highlight>
              </a:rPr>
              <a:t> </a:t>
            </a:r>
            <a:r>
              <a:rPr lang="tr-TR" sz="1200" b="1" dirty="0" err="1">
                <a:solidFill>
                  <a:srgbClr val="202124"/>
                </a:solidFill>
                <a:highlight>
                  <a:srgbClr val="FFFFFF"/>
                </a:highlight>
              </a:rPr>
              <a:t>your</a:t>
            </a:r>
            <a:r>
              <a:rPr lang="tr-TR" sz="1200" b="1" dirty="0">
                <a:solidFill>
                  <a:srgbClr val="202124"/>
                </a:solidFill>
                <a:highlight>
                  <a:srgbClr val="FFFFFF"/>
                </a:highlight>
              </a:rPr>
              <a:t> </a:t>
            </a:r>
            <a:r>
              <a:rPr lang="tr-TR" sz="1200" b="1" dirty="0" err="1">
                <a:solidFill>
                  <a:srgbClr val="202124"/>
                </a:solidFill>
                <a:highlight>
                  <a:srgbClr val="FFFFFF"/>
                </a:highlight>
              </a:rPr>
              <a:t>organization</a:t>
            </a:r>
            <a:r>
              <a:rPr lang="tr-TR" sz="1200" b="1" dirty="0">
                <a:solidFill>
                  <a:srgbClr val="202124"/>
                </a:solidFill>
                <a:highlight>
                  <a:srgbClr val="FFFFFF"/>
                </a:highlight>
              </a:rPr>
              <a:t> </a:t>
            </a:r>
            <a:r>
              <a:rPr lang="tr-TR" sz="1200" b="1" dirty="0" err="1">
                <a:solidFill>
                  <a:srgbClr val="202124"/>
                </a:solidFill>
                <a:highlight>
                  <a:srgbClr val="FFFFFF"/>
                </a:highlight>
              </a:rPr>
              <a:t>to</a:t>
            </a:r>
            <a:r>
              <a:rPr lang="tr-TR" sz="1200" b="1" dirty="0">
                <a:solidFill>
                  <a:srgbClr val="202124"/>
                </a:solidFill>
                <a:highlight>
                  <a:srgbClr val="FFFFFF"/>
                </a:highlight>
              </a:rPr>
              <a:t> </a:t>
            </a:r>
            <a:r>
              <a:rPr lang="tr-TR" sz="1200" b="1" dirty="0" err="1">
                <a:solidFill>
                  <a:srgbClr val="202124"/>
                </a:solidFill>
                <a:highlight>
                  <a:srgbClr val="FFFFFF"/>
                </a:highlight>
              </a:rPr>
              <a:t>use</a:t>
            </a:r>
            <a:r>
              <a:rPr lang="tr-TR" sz="1200" b="1" dirty="0">
                <a:solidFill>
                  <a:srgbClr val="202124"/>
                </a:solidFill>
                <a:highlight>
                  <a:srgbClr val="FFFFFF"/>
                </a:highlight>
              </a:rPr>
              <a:t> </a:t>
            </a:r>
            <a:r>
              <a:rPr lang="tr-TR" sz="1200" b="1" dirty="0" err="1">
                <a:solidFill>
                  <a:srgbClr val="202124"/>
                </a:solidFill>
                <a:highlight>
                  <a:srgbClr val="FFFFFF"/>
                </a:highlight>
              </a:rPr>
              <a:t>this</a:t>
            </a:r>
            <a:r>
              <a:rPr lang="tr-TR" sz="1200" b="1" dirty="0">
                <a:solidFill>
                  <a:srgbClr val="202124"/>
                </a:solidFill>
                <a:highlight>
                  <a:srgbClr val="FFFFFF"/>
                </a:highlight>
              </a:rPr>
              <a:t> role </a:t>
            </a:r>
            <a:r>
              <a:rPr lang="tr-TR" sz="1200" b="1" dirty="0" err="1">
                <a:solidFill>
                  <a:srgbClr val="202124"/>
                </a:solidFill>
                <a:highlight>
                  <a:srgbClr val="FFFFFF"/>
                </a:highlight>
              </a:rPr>
              <a:t>or</a:t>
            </a:r>
            <a:r>
              <a:rPr lang="tr-TR" sz="1200" b="1" dirty="0">
                <a:solidFill>
                  <a:srgbClr val="202124"/>
                </a:solidFill>
                <a:highlight>
                  <a:srgbClr val="FFFFFF"/>
                </a:highlight>
              </a:rPr>
              <a:t> </a:t>
            </a:r>
            <a:r>
              <a:rPr lang="tr-TR" sz="1200" b="1" dirty="0" err="1">
                <a:solidFill>
                  <a:srgbClr val="202124"/>
                </a:solidFill>
                <a:highlight>
                  <a:srgbClr val="FFFFFF"/>
                </a:highlight>
              </a:rPr>
              <a:t>that</a:t>
            </a:r>
            <a:r>
              <a:rPr lang="tr-TR" sz="1200" b="1" dirty="0">
                <a:solidFill>
                  <a:srgbClr val="202124"/>
                </a:solidFill>
                <a:highlight>
                  <a:srgbClr val="FFFFFF"/>
                </a:highlight>
              </a:rPr>
              <a:t> role.</a:t>
            </a:r>
            <a:endParaRPr sz="1200" b="1" dirty="0">
              <a:solidFill>
                <a:srgbClr val="202124"/>
              </a:solidFill>
              <a:highlight>
                <a:srgbClr val="FFFFFF"/>
              </a:highlight>
            </a:endParaRPr>
          </a:p>
          <a:p>
            <a:pPr marL="0" lvl="0" indent="0" algn="l" rtl="0">
              <a:lnSpc>
                <a:spcPct val="115000"/>
              </a:lnSpc>
              <a:spcBef>
                <a:spcPts val="1200"/>
              </a:spcBef>
              <a:spcAft>
                <a:spcPts val="0"/>
              </a:spcAft>
              <a:buNone/>
            </a:pPr>
            <a:r>
              <a:rPr lang="tr-TR" sz="1200" b="1" dirty="0" err="1">
                <a:solidFill>
                  <a:srgbClr val="202124"/>
                </a:solidFill>
                <a:highlight>
                  <a:srgbClr val="FFFFFF"/>
                </a:highlight>
              </a:rPr>
              <a:t>It</a:t>
            </a:r>
            <a:r>
              <a:rPr lang="tr-TR" sz="1200" b="1" dirty="0">
                <a:solidFill>
                  <a:srgbClr val="202124"/>
                </a:solidFill>
                <a:highlight>
                  <a:srgbClr val="FFFFFF"/>
                </a:highlight>
              </a:rPr>
              <a:t> is </a:t>
            </a:r>
            <a:r>
              <a:rPr lang="tr-TR" sz="1200" b="1" dirty="0" err="1">
                <a:solidFill>
                  <a:srgbClr val="202124"/>
                </a:solidFill>
                <a:highlight>
                  <a:srgbClr val="FFFFFF"/>
                </a:highlight>
              </a:rPr>
              <a:t>up</a:t>
            </a:r>
            <a:r>
              <a:rPr lang="tr-TR" sz="1200" b="1" dirty="0">
                <a:solidFill>
                  <a:srgbClr val="202124"/>
                </a:solidFill>
                <a:highlight>
                  <a:srgbClr val="FFFFFF"/>
                </a:highlight>
              </a:rPr>
              <a:t> </a:t>
            </a:r>
            <a:r>
              <a:rPr lang="tr-TR" sz="1200" b="1" dirty="0" err="1">
                <a:solidFill>
                  <a:srgbClr val="202124"/>
                </a:solidFill>
                <a:highlight>
                  <a:srgbClr val="FFFFFF"/>
                </a:highlight>
              </a:rPr>
              <a:t>to</a:t>
            </a:r>
            <a:r>
              <a:rPr lang="tr-TR" sz="1200" b="1" dirty="0">
                <a:solidFill>
                  <a:srgbClr val="202124"/>
                </a:solidFill>
                <a:highlight>
                  <a:srgbClr val="FFFFFF"/>
                </a:highlight>
              </a:rPr>
              <a:t> </a:t>
            </a:r>
            <a:r>
              <a:rPr lang="tr-TR" sz="1200" b="1" dirty="0" err="1">
                <a:solidFill>
                  <a:srgbClr val="202124"/>
                </a:solidFill>
                <a:highlight>
                  <a:srgbClr val="FFFFFF"/>
                </a:highlight>
              </a:rPr>
              <a:t>your</a:t>
            </a:r>
            <a:r>
              <a:rPr lang="tr-TR" sz="1200" b="1" dirty="0">
                <a:solidFill>
                  <a:srgbClr val="202124"/>
                </a:solidFill>
                <a:highlight>
                  <a:srgbClr val="FFFFFF"/>
                </a:highlight>
              </a:rPr>
              <a:t> </a:t>
            </a:r>
            <a:r>
              <a:rPr lang="tr-TR" sz="1200" b="1" dirty="0" err="1">
                <a:solidFill>
                  <a:srgbClr val="202124"/>
                </a:solidFill>
                <a:highlight>
                  <a:srgbClr val="FFFFFF"/>
                </a:highlight>
              </a:rPr>
              <a:t>company</a:t>
            </a:r>
            <a:endParaRPr sz="1200" b="1" dirty="0">
              <a:solidFill>
                <a:srgbClr val="202124"/>
              </a:solidFill>
              <a:highlight>
                <a:srgbClr val="FFFFFF"/>
              </a:highlight>
            </a:endParaRPr>
          </a:p>
          <a:p>
            <a:pPr marL="0" lvl="0" indent="0" algn="l" rtl="0">
              <a:lnSpc>
                <a:spcPct val="115000"/>
              </a:lnSpc>
              <a:spcBef>
                <a:spcPts val="1200"/>
              </a:spcBef>
              <a:spcAft>
                <a:spcPts val="0"/>
              </a:spcAft>
              <a:buNone/>
            </a:pPr>
            <a:endParaRPr sz="1200" b="1" dirty="0">
              <a:solidFill>
                <a:srgbClr val="202124"/>
              </a:solidFill>
              <a:highlight>
                <a:srgbClr val="FFFFFF"/>
              </a:highlight>
            </a:endParaRPr>
          </a:p>
          <a:p>
            <a:pPr marL="0" lvl="0" indent="0" algn="l" rtl="0">
              <a:lnSpc>
                <a:spcPct val="115000"/>
              </a:lnSpc>
              <a:spcBef>
                <a:spcPts val="1200"/>
              </a:spcBef>
              <a:spcAft>
                <a:spcPts val="0"/>
              </a:spcAft>
              <a:buNone/>
            </a:pPr>
            <a:r>
              <a:rPr lang="tr-TR" sz="1500" dirty="0" err="1">
                <a:solidFill>
                  <a:srgbClr val="454545"/>
                </a:solidFill>
                <a:highlight>
                  <a:srgbClr val="FFFFFF"/>
                </a:highlight>
                <a:latin typeface="Times New Roman"/>
                <a:ea typeface="Times New Roman"/>
                <a:cs typeface="Times New Roman"/>
                <a:sym typeface="Times New Roman"/>
              </a:rPr>
              <a:t>With</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Kanban</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you</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handle</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different</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types</a:t>
            </a:r>
            <a:r>
              <a:rPr lang="tr-TR" sz="1500" dirty="0">
                <a:solidFill>
                  <a:srgbClr val="454545"/>
                </a:solidFill>
                <a:highlight>
                  <a:srgbClr val="FFFFFF"/>
                </a:highlight>
                <a:latin typeface="Times New Roman"/>
                <a:ea typeface="Times New Roman"/>
                <a:cs typeface="Times New Roman"/>
                <a:sym typeface="Times New Roman"/>
              </a:rPr>
              <a:t> of </a:t>
            </a:r>
            <a:r>
              <a:rPr lang="tr-TR" sz="1500" dirty="0" err="1">
                <a:solidFill>
                  <a:srgbClr val="454545"/>
                </a:solidFill>
                <a:highlight>
                  <a:srgbClr val="FFFFFF"/>
                </a:highlight>
                <a:latin typeface="Times New Roman"/>
                <a:ea typeface="Times New Roman"/>
                <a:cs typeface="Times New Roman"/>
                <a:sym typeface="Times New Roman"/>
              </a:rPr>
              <a:t>work</a:t>
            </a:r>
            <a:r>
              <a:rPr lang="tr-TR" sz="1500" dirty="0">
                <a:solidFill>
                  <a:srgbClr val="454545"/>
                </a:solidFill>
                <a:highlight>
                  <a:srgbClr val="FFFFFF"/>
                </a:highlight>
                <a:latin typeface="Times New Roman"/>
                <a:ea typeface="Times New Roman"/>
                <a:cs typeface="Times New Roman"/>
                <a:sym typeface="Times New Roman"/>
              </a:rPr>
              <a:t> in </a:t>
            </a:r>
            <a:r>
              <a:rPr lang="tr-TR" sz="1500" dirty="0" err="1">
                <a:solidFill>
                  <a:srgbClr val="454545"/>
                </a:solidFill>
                <a:highlight>
                  <a:srgbClr val="FFFFFF"/>
                </a:highlight>
                <a:latin typeface="Times New Roman"/>
                <a:ea typeface="Times New Roman"/>
                <a:cs typeface="Times New Roman"/>
                <a:sym typeface="Times New Roman"/>
              </a:rPr>
              <a:t>one</a:t>
            </a:r>
            <a:r>
              <a:rPr lang="tr-TR" sz="1500" dirty="0">
                <a:solidFill>
                  <a:srgbClr val="454545"/>
                </a:solidFill>
                <a:highlight>
                  <a:srgbClr val="FFFFFF"/>
                </a:highlight>
                <a:latin typeface="Times New Roman"/>
                <a:ea typeface="Times New Roman"/>
                <a:cs typeface="Times New Roman"/>
                <a:sym typeface="Times New Roman"/>
              </a:rPr>
              <a:t> board, </a:t>
            </a:r>
            <a:endParaRPr sz="1500" dirty="0">
              <a:solidFill>
                <a:srgbClr val="454545"/>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tr-TR" sz="1500" dirty="0" err="1">
                <a:solidFill>
                  <a:srgbClr val="454545"/>
                </a:solidFill>
                <a:highlight>
                  <a:srgbClr val="FFFFFF"/>
                </a:highlight>
                <a:latin typeface="Times New Roman"/>
                <a:ea typeface="Times New Roman"/>
                <a:cs typeface="Times New Roman"/>
                <a:sym typeface="Times New Roman"/>
              </a:rPr>
              <a:t>and</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you</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focus</a:t>
            </a:r>
            <a:r>
              <a:rPr lang="tr-TR" sz="1500" dirty="0">
                <a:solidFill>
                  <a:srgbClr val="454545"/>
                </a:solidFill>
                <a:highlight>
                  <a:srgbClr val="FFFFFF"/>
                </a:highlight>
                <a:latin typeface="Times New Roman"/>
                <a:ea typeface="Times New Roman"/>
                <a:cs typeface="Times New Roman"/>
                <a:sym typeface="Times New Roman"/>
              </a:rPr>
              <a:t> on </a:t>
            </a:r>
            <a:r>
              <a:rPr lang="tr-TR" sz="1500" dirty="0" err="1">
                <a:solidFill>
                  <a:srgbClr val="454545"/>
                </a:solidFill>
                <a:highlight>
                  <a:srgbClr val="FFFFFF"/>
                </a:highlight>
                <a:latin typeface="Times New Roman"/>
                <a:ea typeface="Times New Roman"/>
                <a:cs typeface="Times New Roman"/>
                <a:sym typeface="Times New Roman"/>
              </a:rPr>
              <a:t>the</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flow</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and</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completing</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the</a:t>
            </a:r>
            <a:r>
              <a:rPr lang="tr-TR" sz="1500" dirty="0">
                <a:solidFill>
                  <a:srgbClr val="454545"/>
                </a:solidFill>
                <a:highlight>
                  <a:srgbClr val="FFFFFF"/>
                </a:highlight>
                <a:latin typeface="Times New Roman"/>
                <a:ea typeface="Times New Roman"/>
                <a:cs typeface="Times New Roman"/>
                <a:sym typeface="Times New Roman"/>
              </a:rPr>
              <a:t> </a:t>
            </a:r>
            <a:r>
              <a:rPr lang="tr-TR" sz="1500" dirty="0" err="1">
                <a:solidFill>
                  <a:srgbClr val="454545"/>
                </a:solidFill>
                <a:highlight>
                  <a:srgbClr val="FFFFFF"/>
                </a:highlight>
                <a:latin typeface="Times New Roman"/>
                <a:ea typeface="Times New Roman"/>
                <a:cs typeface="Times New Roman"/>
                <a:sym typeface="Times New Roman"/>
              </a:rPr>
              <a:t>tasks</a:t>
            </a:r>
            <a:endParaRPr sz="1500" dirty="0">
              <a:solidFill>
                <a:srgbClr val="454545"/>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500" dirty="0">
              <a:solidFill>
                <a:srgbClr val="454545"/>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b65961841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6" name="Google Shape;1876;gbb65961841_0_5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Kanban</a:t>
            </a:r>
            <a:r>
              <a:rPr lang="tr-TR" dirty="0"/>
              <a:t> panosu, </a:t>
            </a:r>
            <a:r>
              <a:rPr lang="tr-TR" dirty="0" err="1"/>
              <a:t>kanban</a:t>
            </a:r>
            <a:r>
              <a:rPr lang="tr-TR" dirty="0"/>
              <a:t> için her şey demektir.</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err="1"/>
              <a:t>Kanban</a:t>
            </a:r>
            <a:r>
              <a:rPr lang="tr-TR" dirty="0"/>
              <a:t> board </a:t>
            </a:r>
            <a:r>
              <a:rPr lang="tr-TR" dirty="0" err="1"/>
              <a:t>means</a:t>
            </a:r>
            <a:r>
              <a:rPr lang="tr-TR" dirty="0"/>
              <a:t> </a:t>
            </a:r>
            <a:r>
              <a:rPr lang="tr-TR" dirty="0" err="1"/>
              <a:t>everything</a:t>
            </a:r>
            <a:r>
              <a:rPr lang="tr-TR" dirty="0"/>
              <a:t> </a:t>
            </a:r>
            <a:r>
              <a:rPr lang="tr-TR" dirty="0" err="1"/>
              <a:t>for</a:t>
            </a:r>
            <a:r>
              <a:rPr lang="tr-TR" dirty="0"/>
              <a:t> </a:t>
            </a:r>
            <a:r>
              <a:rPr lang="tr-TR" dirty="0" err="1"/>
              <a:t>kanban</a:t>
            </a:r>
            <a:r>
              <a:rPr lang="tr-TR" dirty="0"/>
              <a:t>.</a:t>
            </a:r>
            <a:endParaRPr dirty="0"/>
          </a:p>
        </p:txBody>
      </p:sp>
    </p:spTree>
    <p:extLst>
      <p:ext uri="{BB962C8B-B14F-4D97-AF65-F5344CB8AC3E}">
        <p14:creationId xmlns:p14="http://schemas.microsoft.com/office/powerpoint/2010/main" val="22808521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bb65961841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8" name="Google Shape;1988;gbb65961841_0_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60000"/>
              </a:lnSpc>
              <a:spcBef>
                <a:spcPts val="0"/>
              </a:spcBef>
              <a:spcAft>
                <a:spcPts val="0"/>
              </a:spcAft>
              <a:buClr>
                <a:schemeClr val="dk1"/>
              </a:buClr>
              <a:buSzPts val="1100"/>
              <a:buFont typeface="Arial"/>
              <a:buNone/>
            </a:pPr>
            <a:r>
              <a:rPr lang="tr-TR" sz="1050" dirty="0" err="1">
                <a:solidFill>
                  <a:schemeClr val="dk1"/>
                </a:solidFill>
                <a:highlight>
                  <a:srgbClr val="FFFFFF"/>
                </a:highlight>
              </a:rPr>
              <a:t>Kanban</a:t>
            </a:r>
            <a:r>
              <a:rPr lang="tr-TR" sz="1050" dirty="0">
                <a:solidFill>
                  <a:schemeClr val="dk1"/>
                </a:solidFill>
                <a:highlight>
                  <a:srgbClr val="FFFFFF"/>
                </a:highlight>
              </a:rPr>
              <a:t> panosu, iş akışı görselleştirme için bir araçtır. İş akışınızı ve görevlerinizi bir </a:t>
            </a:r>
            <a:r>
              <a:rPr lang="tr-TR" sz="1050" dirty="0" err="1">
                <a:solidFill>
                  <a:schemeClr val="dk1"/>
                </a:solidFill>
                <a:highlight>
                  <a:srgbClr val="FFFFFF"/>
                </a:highlight>
              </a:rPr>
              <a:t>Kanban</a:t>
            </a:r>
            <a:r>
              <a:rPr lang="tr-TR" sz="1050" dirty="0">
                <a:solidFill>
                  <a:schemeClr val="dk1"/>
                </a:solidFill>
                <a:highlight>
                  <a:srgbClr val="FFFFFF"/>
                </a:highlight>
              </a:rPr>
              <a:t> panosunda görselleştirmek, süreçlerinizi daha iyi anlamanıza ve iş yükünüz hakkında bir genel bakış elde etmenize yardımcı olur. Bu yeni şeffaflık düzeyiyle, sorunlu çalışma aşamalarını hızla belirleyeceksiniz, </a:t>
            </a:r>
            <a:r>
              <a:rPr lang="tr-TR" sz="1050" dirty="0" err="1">
                <a:solidFill>
                  <a:schemeClr val="dk1"/>
                </a:solidFill>
                <a:highlight>
                  <a:srgbClr val="FFFFFF"/>
                </a:highlight>
              </a:rPr>
              <a:t>Kanban</a:t>
            </a:r>
            <a:r>
              <a:rPr lang="tr-TR" sz="1050" dirty="0">
                <a:solidFill>
                  <a:schemeClr val="dk1"/>
                </a:solidFill>
                <a:highlight>
                  <a:srgbClr val="FFFFFF"/>
                </a:highlight>
              </a:rPr>
              <a:t> panoları, iş öğelerini temsil etmek için kartları ve sürecin her aşamasını temsil etmek için sütunları kullanarak bir sürecin çeşitli aşamalarındaki işi görsel olarak tasvir eder. İlerlemeyi göstermek ve işi gerçekleştiren ekipleri koordine etmeye yardımcı olmak için kartlar soldan sağa hareket ettirilir. Bu, slaytta gördüğünüz </a:t>
            </a:r>
            <a:r>
              <a:rPr lang="tr-TR" sz="1050" dirty="0" err="1">
                <a:solidFill>
                  <a:schemeClr val="dk1"/>
                </a:solidFill>
                <a:highlight>
                  <a:srgbClr val="FFFFFF"/>
                </a:highlight>
              </a:rPr>
              <a:t>kanban</a:t>
            </a:r>
            <a:r>
              <a:rPr lang="tr-TR" sz="1050" dirty="0">
                <a:solidFill>
                  <a:schemeClr val="dk1"/>
                </a:solidFill>
                <a:highlight>
                  <a:srgbClr val="FFFFFF"/>
                </a:highlight>
              </a:rPr>
              <a:t> panosu. O çok basit. Şimdi tahtayı bu derste ne yaptığımız, ne yaptığımız ve ne yapacağımızla doldurmanızı istiyorum.</a:t>
            </a:r>
          </a:p>
          <a:p>
            <a:pPr marL="0" lvl="0" indent="0" algn="just" rtl="0">
              <a:lnSpc>
                <a:spcPct val="160000"/>
              </a:lnSpc>
              <a:spcBef>
                <a:spcPts val="0"/>
              </a:spcBef>
              <a:spcAft>
                <a:spcPts val="0"/>
              </a:spcAft>
              <a:buClr>
                <a:schemeClr val="dk1"/>
              </a:buClr>
              <a:buSzPts val="1100"/>
              <a:buFont typeface="Arial"/>
              <a:buNone/>
            </a:pPr>
            <a:endParaRPr lang="tr-TR" sz="1050" dirty="0">
              <a:solidFill>
                <a:schemeClr val="dk1"/>
              </a:solidFill>
              <a:highlight>
                <a:srgbClr val="FFFFFF"/>
              </a:highlight>
            </a:endParaRPr>
          </a:p>
          <a:p>
            <a:pPr marL="0" lvl="0" indent="0" algn="just" rtl="0">
              <a:lnSpc>
                <a:spcPct val="160000"/>
              </a:lnSpc>
              <a:spcBef>
                <a:spcPts val="0"/>
              </a:spcBef>
              <a:spcAft>
                <a:spcPts val="0"/>
              </a:spcAft>
              <a:buClr>
                <a:schemeClr val="dk1"/>
              </a:buClr>
              <a:buSzPts val="1100"/>
              <a:buFont typeface="Arial"/>
              <a:buNone/>
            </a:pPr>
            <a:r>
              <a:rPr lang="tr-TR" sz="1050" dirty="0">
                <a:solidFill>
                  <a:schemeClr val="dk1"/>
                </a:solidFill>
                <a:highlight>
                  <a:srgbClr val="FFFFFF"/>
                </a:highlight>
              </a:rPr>
              <a:t>A </a:t>
            </a:r>
            <a:r>
              <a:rPr lang="tr-TR" sz="1050" dirty="0" err="1">
                <a:solidFill>
                  <a:schemeClr val="dk1"/>
                </a:solidFill>
                <a:highlight>
                  <a:srgbClr val="FFFFFF"/>
                </a:highlight>
              </a:rPr>
              <a:t>Kanban</a:t>
            </a:r>
            <a:r>
              <a:rPr lang="tr-TR" sz="1050" dirty="0">
                <a:solidFill>
                  <a:schemeClr val="dk1"/>
                </a:solidFill>
                <a:highlight>
                  <a:srgbClr val="FFFFFF"/>
                </a:highlight>
              </a:rPr>
              <a:t> board is a </a:t>
            </a:r>
            <a:r>
              <a:rPr lang="tr-TR" sz="1050" dirty="0" err="1">
                <a:solidFill>
                  <a:schemeClr val="dk1"/>
                </a:solidFill>
                <a:highlight>
                  <a:srgbClr val="FFFFFF"/>
                </a:highlight>
              </a:rPr>
              <a:t>tool</a:t>
            </a:r>
            <a:r>
              <a:rPr lang="tr-TR" sz="1050" dirty="0">
                <a:solidFill>
                  <a:schemeClr val="dk1"/>
                </a:solidFill>
                <a:highlight>
                  <a:srgbClr val="FFFFFF"/>
                </a:highlight>
              </a:rPr>
              <a:t> </a:t>
            </a:r>
            <a:r>
              <a:rPr lang="tr-TR" sz="1050" dirty="0" err="1">
                <a:solidFill>
                  <a:schemeClr val="dk1"/>
                </a:solidFill>
                <a:highlight>
                  <a:srgbClr val="FFFFFF"/>
                </a:highlight>
              </a:rPr>
              <a:t>for</a:t>
            </a:r>
            <a:r>
              <a:rPr lang="tr-TR" sz="1050" dirty="0">
                <a:solidFill>
                  <a:schemeClr val="dk1"/>
                </a:solidFill>
                <a:highlight>
                  <a:srgbClr val="FFFFFF"/>
                </a:highlight>
              </a:rPr>
              <a:t> </a:t>
            </a:r>
            <a:r>
              <a:rPr lang="tr-TR" sz="1050" dirty="0" err="1">
                <a:solidFill>
                  <a:schemeClr val="dk1"/>
                </a:solidFill>
                <a:highlight>
                  <a:srgbClr val="FFFFFF"/>
                </a:highlight>
              </a:rPr>
              <a:t>workflow</a:t>
            </a:r>
            <a:r>
              <a:rPr lang="tr-TR" sz="1050" dirty="0">
                <a:solidFill>
                  <a:schemeClr val="dk1"/>
                </a:solidFill>
                <a:highlight>
                  <a:srgbClr val="FFFFFF"/>
                </a:highlight>
              </a:rPr>
              <a:t> </a:t>
            </a:r>
            <a:r>
              <a:rPr lang="tr-TR" sz="1050" dirty="0" err="1">
                <a:solidFill>
                  <a:schemeClr val="dk1"/>
                </a:solidFill>
                <a:highlight>
                  <a:srgbClr val="FFFFFF"/>
                </a:highlight>
              </a:rPr>
              <a:t>visualization</a:t>
            </a:r>
            <a:r>
              <a:rPr lang="tr-TR" sz="1050" dirty="0">
                <a:solidFill>
                  <a:schemeClr val="dk1"/>
                </a:solidFill>
                <a:highlight>
                  <a:srgbClr val="FFFFFF"/>
                </a:highlight>
              </a:rPr>
              <a:t>.</a:t>
            </a:r>
            <a:endParaRPr sz="1050" dirty="0">
              <a:solidFill>
                <a:schemeClr val="dk1"/>
              </a:solidFill>
              <a:highlight>
                <a:srgbClr val="FFFFFF"/>
              </a:highlight>
            </a:endParaRPr>
          </a:p>
          <a:p>
            <a:pPr marL="0" lvl="0" indent="0" algn="just" rtl="0">
              <a:lnSpc>
                <a:spcPct val="160000"/>
              </a:lnSpc>
              <a:spcBef>
                <a:spcPts val="0"/>
              </a:spcBef>
              <a:spcAft>
                <a:spcPts val="0"/>
              </a:spcAft>
              <a:buNone/>
            </a:pPr>
            <a:r>
              <a:rPr lang="tr-TR" sz="1050" dirty="0" err="1">
                <a:solidFill>
                  <a:schemeClr val="dk1"/>
                </a:solidFill>
                <a:highlight>
                  <a:srgbClr val="FFFFFF"/>
                </a:highlight>
              </a:rPr>
              <a:t>Visualizing</a:t>
            </a:r>
            <a:r>
              <a:rPr lang="tr-TR" sz="1050" dirty="0">
                <a:solidFill>
                  <a:schemeClr val="dk1"/>
                </a:solidFill>
                <a:highlight>
                  <a:srgbClr val="FFFFFF"/>
                </a:highlight>
              </a:rPr>
              <a:t> </a:t>
            </a:r>
            <a:r>
              <a:rPr lang="tr-TR" sz="1050" dirty="0" err="1">
                <a:solidFill>
                  <a:schemeClr val="dk1"/>
                </a:solidFill>
                <a:highlight>
                  <a:srgbClr val="FFFFFF"/>
                </a:highlight>
              </a:rPr>
              <a:t>your</a:t>
            </a:r>
            <a:r>
              <a:rPr lang="tr-TR" sz="1050" dirty="0">
                <a:solidFill>
                  <a:schemeClr val="dk1"/>
                </a:solidFill>
                <a:highlight>
                  <a:srgbClr val="FFFFFF"/>
                </a:highlight>
              </a:rPr>
              <a:t> </a:t>
            </a:r>
            <a:r>
              <a:rPr lang="tr-TR" sz="1050" dirty="0" err="1">
                <a:solidFill>
                  <a:schemeClr val="dk1"/>
                </a:solidFill>
                <a:highlight>
                  <a:srgbClr val="FFFFFF"/>
                </a:highlight>
              </a:rPr>
              <a:t>workflow</a:t>
            </a:r>
            <a:r>
              <a:rPr lang="tr-TR" sz="1050" dirty="0">
                <a:solidFill>
                  <a:schemeClr val="dk1"/>
                </a:solidFill>
                <a:highlight>
                  <a:srgbClr val="FFFFFF"/>
                </a:highlight>
              </a:rPr>
              <a:t> </a:t>
            </a:r>
            <a:r>
              <a:rPr lang="tr-TR" sz="1050" dirty="0" err="1">
                <a:solidFill>
                  <a:schemeClr val="dk1"/>
                </a:solidFill>
                <a:highlight>
                  <a:srgbClr val="FFFFFF"/>
                </a:highlight>
              </a:rPr>
              <a:t>and</a:t>
            </a:r>
            <a:r>
              <a:rPr lang="tr-TR" sz="1050" dirty="0">
                <a:solidFill>
                  <a:schemeClr val="dk1"/>
                </a:solidFill>
                <a:highlight>
                  <a:srgbClr val="FFFFFF"/>
                </a:highlight>
              </a:rPr>
              <a:t> </a:t>
            </a:r>
            <a:r>
              <a:rPr lang="tr-TR" sz="1050" dirty="0" err="1">
                <a:solidFill>
                  <a:schemeClr val="dk1"/>
                </a:solidFill>
                <a:highlight>
                  <a:srgbClr val="FFFFFF"/>
                </a:highlight>
              </a:rPr>
              <a:t>tasks</a:t>
            </a:r>
            <a:r>
              <a:rPr lang="tr-TR" sz="1050" dirty="0">
                <a:solidFill>
                  <a:schemeClr val="dk1"/>
                </a:solidFill>
                <a:highlight>
                  <a:srgbClr val="FFFFFF"/>
                </a:highlight>
              </a:rPr>
              <a:t> on a  </a:t>
            </a:r>
            <a:r>
              <a:rPr lang="tr-TR" sz="1050" dirty="0" err="1">
                <a:solidFill>
                  <a:schemeClr val="dk1"/>
                </a:solidFill>
                <a:highlight>
                  <a:srgbClr val="FFFFFF"/>
                </a:highlight>
              </a:rPr>
              <a:t>Kanban</a:t>
            </a:r>
            <a:r>
              <a:rPr lang="tr-TR" sz="1050" dirty="0">
                <a:solidFill>
                  <a:schemeClr val="dk1"/>
                </a:solidFill>
                <a:highlight>
                  <a:srgbClr val="FFFFFF"/>
                </a:highlight>
              </a:rPr>
              <a:t> board </a:t>
            </a:r>
            <a:r>
              <a:rPr lang="tr-TR" sz="1050" dirty="0" err="1">
                <a:solidFill>
                  <a:schemeClr val="dk1"/>
                </a:solidFill>
                <a:highlight>
                  <a:srgbClr val="FFFFFF"/>
                </a:highlight>
              </a:rPr>
              <a:t>helps</a:t>
            </a:r>
            <a:r>
              <a:rPr lang="tr-TR" sz="1050" dirty="0">
                <a:solidFill>
                  <a:schemeClr val="dk1"/>
                </a:solidFill>
                <a:highlight>
                  <a:srgbClr val="FFFFFF"/>
                </a:highlight>
              </a:rPr>
              <a:t> </a:t>
            </a:r>
            <a:r>
              <a:rPr lang="tr-TR" sz="1050" dirty="0" err="1">
                <a:solidFill>
                  <a:schemeClr val="dk1"/>
                </a:solidFill>
                <a:highlight>
                  <a:srgbClr val="FFFFFF"/>
                </a:highlight>
              </a:rPr>
              <a:t>you</a:t>
            </a:r>
            <a:r>
              <a:rPr lang="tr-TR" sz="1050" dirty="0">
                <a:solidFill>
                  <a:schemeClr val="dk1"/>
                </a:solidFill>
                <a:highlight>
                  <a:srgbClr val="FFFFFF"/>
                </a:highlight>
              </a:rPr>
              <a:t> </a:t>
            </a:r>
            <a:r>
              <a:rPr lang="tr-TR" sz="1050" dirty="0" err="1">
                <a:solidFill>
                  <a:schemeClr val="dk1"/>
                </a:solidFill>
                <a:highlight>
                  <a:srgbClr val="FFFFFF"/>
                </a:highlight>
              </a:rPr>
              <a:t>better</a:t>
            </a:r>
            <a:r>
              <a:rPr lang="tr-TR" sz="1050" dirty="0">
                <a:solidFill>
                  <a:schemeClr val="dk1"/>
                </a:solidFill>
                <a:highlight>
                  <a:srgbClr val="FFFFFF"/>
                </a:highlight>
              </a:rPr>
              <a:t> </a:t>
            </a:r>
            <a:r>
              <a:rPr lang="tr-TR" sz="1050" dirty="0" err="1">
                <a:solidFill>
                  <a:schemeClr val="dk1"/>
                </a:solidFill>
                <a:highlight>
                  <a:srgbClr val="FFFFFF"/>
                </a:highlight>
              </a:rPr>
              <a:t>understand</a:t>
            </a:r>
            <a:r>
              <a:rPr lang="tr-TR" sz="1050" dirty="0">
                <a:solidFill>
                  <a:schemeClr val="dk1"/>
                </a:solidFill>
                <a:highlight>
                  <a:srgbClr val="FFFFFF"/>
                </a:highlight>
              </a:rPr>
              <a:t> </a:t>
            </a:r>
            <a:r>
              <a:rPr lang="tr-TR" sz="1050" dirty="0" err="1">
                <a:solidFill>
                  <a:schemeClr val="dk1"/>
                </a:solidFill>
                <a:highlight>
                  <a:srgbClr val="FFFFFF"/>
                </a:highlight>
              </a:rPr>
              <a:t>your</a:t>
            </a:r>
            <a:r>
              <a:rPr lang="tr-TR" sz="1050" dirty="0">
                <a:solidFill>
                  <a:schemeClr val="dk1"/>
                </a:solidFill>
                <a:highlight>
                  <a:srgbClr val="FFFFFF"/>
                </a:highlight>
              </a:rPr>
              <a:t> </a:t>
            </a:r>
            <a:r>
              <a:rPr lang="tr-TR" sz="1050" dirty="0" err="1">
                <a:solidFill>
                  <a:schemeClr val="dk1"/>
                </a:solidFill>
                <a:highlight>
                  <a:srgbClr val="FFFFFF"/>
                </a:highlight>
              </a:rPr>
              <a:t>processes</a:t>
            </a:r>
            <a:r>
              <a:rPr lang="tr-TR" sz="1050" dirty="0">
                <a:solidFill>
                  <a:schemeClr val="dk1"/>
                </a:solidFill>
                <a:highlight>
                  <a:srgbClr val="FFFFFF"/>
                </a:highlight>
              </a:rPr>
              <a:t> </a:t>
            </a:r>
            <a:r>
              <a:rPr lang="tr-TR" sz="1050" dirty="0" err="1">
                <a:solidFill>
                  <a:schemeClr val="dk1"/>
                </a:solidFill>
                <a:highlight>
                  <a:srgbClr val="FFFFFF"/>
                </a:highlight>
              </a:rPr>
              <a:t>and</a:t>
            </a:r>
            <a:r>
              <a:rPr lang="tr-TR" sz="1050" dirty="0">
                <a:solidFill>
                  <a:schemeClr val="dk1"/>
                </a:solidFill>
                <a:highlight>
                  <a:srgbClr val="FFFFFF"/>
                </a:highlight>
              </a:rPr>
              <a:t> </a:t>
            </a:r>
            <a:r>
              <a:rPr lang="tr-TR" sz="1050" dirty="0" err="1">
                <a:solidFill>
                  <a:schemeClr val="dk1"/>
                </a:solidFill>
                <a:highlight>
                  <a:srgbClr val="FFFFFF"/>
                </a:highlight>
              </a:rPr>
              <a:t>gain</a:t>
            </a:r>
            <a:r>
              <a:rPr lang="tr-TR" sz="1050" dirty="0">
                <a:solidFill>
                  <a:schemeClr val="dk1"/>
                </a:solidFill>
                <a:highlight>
                  <a:srgbClr val="FFFFFF"/>
                </a:highlight>
              </a:rPr>
              <a:t> an </a:t>
            </a:r>
            <a:r>
              <a:rPr lang="tr-TR" sz="1050" dirty="0" err="1">
                <a:solidFill>
                  <a:schemeClr val="dk1"/>
                </a:solidFill>
                <a:highlight>
                  <a:srgbClr val="FFFFFF"/>
                </a:highlight>
              </a:rPr>
              <a:t>overview</a:t>
            </a:r>
            <a:r>
              <a:rPr lang="tr-TR" sz="1050" dirty="0">
                <a:solidFill>
                  <a:schemeClr val="dk1"/>
                </a:solidFill>
                <a:highlight>
                  <a:srgbClr val="FFFFFF"/>
                </a:highlight>
              </a:rPr>
              <a:t> of </a:t>
            </a:r>
            <a:r>
              <a:rPr lang="tr-TR" sz="1050" dirty="0" err="1">
                <a:solidFill>
                  <a:schemeClr val="dk1"/>
                </a:solidFill>
                <a:highlight>
                  <a:srgbClr val="FFFFFF"/>
                </a:highlight>
              </a:rPr>
              <a:t>your</a:t>
            </a:r>
            <a:r>
              <a:rPr lang="tr-TR" sz="1050" dirty="0">
                <a:solidFill>
                  <a:schemeClr val="dk1"/>
                </a:solidFill>
                <a:highlight>
                  <a:srgbClr val="FFFFFF"/>
                </a:highlight>
              </a:rPr>
              <a:t> </a:t>
            </a:r>
            <a:r>
              <a:rPr lang="tr-TR" sz="1050" dirty="0" err="1">
                <a:solidFill>
                  <a:schemeClr val="dk1"/>
                </a:solidFill>
                <a:highlight>
                  <a:srgbClr val="FFFFFF"/>
                </a:highlight>
              </a:rPr>
              <a:t>workload</a:t>
            </a:r>
            <a:r>
              <a:rPr lang="tr-TR" sz="1050" dirty="0">
                <a:solidFill>
                  <a:schemeClr val="dk1"/>
                </a:solidFill>
                <a:highlight>
                  <a:srgbClr val="FFFFFF"/>
                </a:highlight>
              </a:rPr>
              <a:t>. </a:t>
            </a:r>
            <a:endParaRPr sz="1050" dirty="0">
              <a:solidFill>
                <a:schemeClr val="dk1"/>
              </a:solidFill>
              <a:highlight>
                <a:srgbClr val="FFFFFF"/>
              </a:highlight>
            </a:endParaRPr>
          </a:p>
          <a:p>
            <a:pPr marL="0" lvl="0" indent="0" algn="just" rtl="0">
              <a:lnSpc>
                <a:spcPct val="160000"/>
              </a:lnSpc>
              <a:spcBef>
                <a:spcPts val="0"/>
              </a:spcBef>
              <a:spcAft>
                <a:spcPts val="0"/>
              </a:spcAft>
              <a:buNone/>
            </a:pPr>
            <a:r>
              <a:rPr lang="tr-TR" sz="1050" dirty="0" err="1">
                <a:solidFill>
                  <a:schemeClr val="dk1"/>
                </a:solidFill>
                <a:highlight>
                  <a:srgbClr val="FFFFFF"/>
                </a:highlight>
              </a:rPr>
              <a:t>With</a:t>
            </a:r>
            <a:r>
              <a:rPr lang="tr-TR" sz="1050" dirty="0">
                <a:solidFill>
                  <a:schemeClr val="dk1"/>
                </a:solidFill>
                <a:highlight>
                  <a:srgbClr val="FFFFFF"/>
                </a:highlight>
              </a:rPr>
              <a:t> </a:t>
            </a:r>
            <a:r>
              <a:rPr lang="tr-TR" sz="1050" dirty="0" err="1">
                <a:solidFill>
                  <a:schemeClr val="dk1"/>
                </a:solidFill>
                <a:highlight>
                  <a:srgbClr val="FFFFFF"/>
                </a:highlight>
              </a:rPr>
              <a:t>this</a:t>
            </a:r>
            <a:r>
              <a:rPr lang="tr-TR" sz="1050" dirty="0">
                <a:solidFill>
                  <a:schemeClr val="dk1"/>
                </a:solidFill>
                <a:highlight>
                  <a:srgbClr val="FFFFFF"/>
                </a:highlight>
              </a:rPr>
              <a:t> </a:t>
            </a:r>
            <a:r>
              <a:rPr lang="tr-TR" sz="1050" dirty="0" err="1">
                <a:solidFill>
                  <a:schemeClr val="dk1"/>
                </a:solidFill>
                <a:highlight>
                  <a:srgbClr val="FFFFFF"/>
                </a:highlight>
              </a:rPr>
              <a:t>new</a:t>
            </a:r>
            <a:r>
              <a:rPr lang="tr-TR" sz="1050" dirty="0">
                <a:solidFill>
                  <a:schemeClr val="dk1"/>
                </a:solidFill>
                <a:highlight>
                  <a:srgbClr val="FFFFFF"/>
                </a:highlight>
              </a:rPr>
              <a:t> </a:t>
            </a:r>
            <a:r>
              <a:rPr lang="tr-TR" sz="1050" dirty="0" err="1">
                <a:solidFill>
                  <a:schemeClr val="dk1"/>
                </a:solidFill>
                <a:highlight>
                  <a:srgbClr val="FFFFFF"/>
                </a:highlight>
              </a:rPr>
              <a:t>level</a:t>
            </a:r>
            <a:r>
              <a:rPr lang="tr-TR" sz="1050" dirty="0">
                <a:solidFill>
                  <a:schemeClr val="dk1"/>
                </a:solidFill>
                <a:highlight>
                  <a:srgbClr val="FFFFFF"/>
                </a:highlight>
              </a:rPr>
              <a:t> of </a:t>
            </a:r>
            <a:r>
              <a:rPr lang="tr-TR" sz="1050" dirty="0" err="1">
                <a:solidFill>
                  <a:schemeClr val="dk1"/>
                </a:solidFill>
                <a:highlight>
                  <a:srgbClr val="FFFFFF"/>
                </a:highlight>
              </a:rPr>
              <a:t>transparency</a:t>
            </a:r>
            <a:r>
              <a:rPr lang="tr-TR" sz="1050" dirty="0">
                <a:solidFill>
                  <a:schemeClr val="dk1"/>
                </a:solidFill>
                <a:highlight>
                  <a:srgbClr val="FFFFFF"/>
                </a:highlight>
              </a:rPr>
              <a:t>, </a:t>
            </a:r>
            <a:r>
              <a:rPr lang="tr-TR" sz="1050" dirty="0" err="1">
                <a:solidFill>
                  <a:schemeClr val="dk1"/>
                </a:solidFill>
                <a:highlight>
                  <a:srgbClr val="FFFFFF"/>
                </a:highlight>
              </a:rPr>
              <a:t>you</a:t>
            </a:r>
            <a:r>
              <a:rPr lang="tr-TR" sz="1050" dirty="0">
                <a:solidFill>
                  <a:schemeClr val="dk1"/>
                </a:solidFill>
                <a:highlight>
                  <a:srgbClr val="FFFFFF"/>
                </a:highlight>
              </a:rPr>
              <a:t> </a:t>
            </a:r>
            <a:r>
              <a:rPr lang="tr-TR" sz="1050" dirty="0" err="1">
                <a:solidFill>
                  <a:schemeClr val="dk1"/>
                </a:solidFill>
                <a:highlight>
                  <a:srgbClr val="FFFFFF"/>
                </a:highlight>
              </a:rPr>
              <a:t>will</a:t>
            </a:r>
            <a:r>
              <a:rPr lang="tr-TR" sz="1050" dirty="0">
                <a:solidFill>
                  <a:schemeClr val="dk1"/>
                </a:solidFill>
                <a:highlight>
                  <a:srgbClr val="FFFFFF"/>
                </a:highlight>
              </a:rPr>
              <a:t> </a:t>
            </a:r>
            <a:r>
              <a:rPr lang="tr-TR" sz="1050" dirty="0" err="1">
                <a:solidFill>
                  <a:schemeClr val="dk1"/>
                </a:solidFill>
                <a:highlight>
                  <a:srgbClr val="FFFFFF"/>
                </a:highlight>
              </a:rPr>
              <a:t>quickly</a:t>
            </a:r>
            <a:r>
              <a:rPr lang="tr-TR" sz="1050" dirty="0">
                <a:solidFill>
                  <a:schemeClr val="dk1"/>
                </a:solidFill>
                <a:highlight>
                  <a:srgbClr val="FFFFFF"/>
                </a:highlight>
              </a:rPr>
              <a:t> </a:t>
            </a:r>
            <a:r>
              <a:rPr lang="tr-TR" sz="1050" dirty="0" err="1">
                <a:solidFill>
                  <a:schemeClr val="dk1"/>
                </a:solidFill>
                <a:highlight>
                  <a:srgbClr val="FFFFFF"/>
                </a:highlight>
              </a:rPr>
              <a:t>identify</a:t>
            </a:r>
            <a:r>
              <a:rPr lang="tr-TR" sz="1050" dirty="0">
                <a:solidFill>
                  <a:schemeClr val="dk1"/>
                </a:solidFill>
                <a:highlight>
                  <a:srgbClr val="FFFFFF"/>
                </a:highlight>
              </a:rPr>
              <a:t> </a:t>
            </a:r>
            <a:r>
              <a:rPr lang="tr-TR" sz="1050" dirty="0" err="1">
                <a:solidFill>
                  <a:schemeClr val="dk1"/>
                </a:solidFill>
                <a:highlight>
                  <a:srgbClr val="FFFFFF"/>
                </a:highlight>
              </a:rPr>
              <a:t>problematic</a:t>
            </a:r>
            <a:r>
              <a:rPr lang="tr-TR" sz="1050" dirty="0">
                <a:solidFill>
                  <a:schemeClr val="dk1"/>
                </a:solidFill>
                <a:highlight>
                  <a:srgbClr val="FFFFFF"/>
                </a:highlight>
              </a:rPr>
              <a:t> </a:t>
            </a:r>
            <a:r>
              <a:rPr lang="tr-TR" sz="1050" dirty="0" err="1">
                <a:solidFill>
                  <a:schemeClr val="dk1"/>
                </a:solidFill>
                <a:highlight>
                  <a:srgbClr val="FFFFFF"/>
                </a:highlight>
              </a:rPr>
              <a:t>work</a:t>
            </a:r>
            <a:r>
              <a:rPr lang="tr-TR" sz="1050" dirty="0">
                <a:solidFill>
                  <a:schemeClr val="dk1"/>
                </a:solidFill>
                <a:highlight>
                  <a:srgbClr val="FFFFFF"/>
                </a:highlight>
              </a:rPr>
              <a:t> </a:t>
            </a:r>
            <a:r>
              <a:rPr lang="tr-TR" sz="1050" dirty="0" err="1">
                <a:solidFill>
                  <a:schemeClr val="dk1"/>
                </a:solidFill>
                <a:highlight>
                  <a:srgbClr val="FFFFFF"/>
                </a:highlight>
              </a:rPr>
              <a:t>stages</a:t>
            </a:r>
            <a:r>
              <a:rPr lang="tr-TR" sz="1050" dirty="0">
                <a:solidFill>
                  <a:schemeClr val="dk1"/>
                </a:solidFill>
                <a:highlight>
                  <a:srgbClr val="FFFFFF"/>
                </a:highlight>
              </a:rPr>
              <a:t>, </a:t>
            </a:r>
            <a:endParaRPr sz="1050" dirty="0">
              <a:solidFill>
                <a:schemeClr val="dk1"/>
              </a:solidFill>
              <a:highlight>
                <a:srgbClr val="FFFFFF"/>
              </a:highlight>
            </a:endParaRPr>
          </a:p>
          <a:p>
            <a:pPr marL="0" lvl="0" indent="0" algn="just" rtl="0">
              <a:lnSpc>
                <a:spcPct val="160000"/>
              </a:lnSpc>
              <a:spcBef>
                <a:spcPts val="0"/>
              </a:spcBef>
              <a:spcAft>
                <a:spcPts val="0"/>
              </a:spcAft>
              <a:buNone/>
            </a:pPr>
            <a:r>
              <a:rPr lang="tr-TR" sz="1050" dirty="0" err="1">
                <a:solidFill>
                  <a:srgbClr val="202122"/>
                </a:solidFill>
                <a:highlight>
                  <a:srgbClr val="FFFFFF"/>
                </a:highlight>
              </a:rPr>
              <a:t>Kanban</a:t>
            </a:r>
            <a:r>
              <a:rPr lang="tr-TR" sz="1050" dirty="0">
                <a:solidFill>
                  <a:srgbClr val="202122"/>
                </a:solidFill>
                <a:highlight>
                  <a:srgbClr val="FFFFFF"/>
                </a:highlight>
              </a:rPr>
              <a:t> </a:t>
            </a:r>
            <a:r>
              <a:rPr lang="tr-TR" sz="1050" dirty="0" err="1">
                <a:solidFill>
                  <a:srgbClr val="202122"/>
                </a:solidFill>
                <a:highlight>
                  <a:srgbClr val="FFFFFF"/>
                </a:highlight>
              </a:rPr>
              <a:t>boards</a:t>
            </a:r>
            <a:r>
              <a:rPr lang="tr-TR" sz="1050" dirty="0">
                <a:solidFill>
                  <a:srgbClr val="202122"/>
                </a:solidFill>
                <a:highlight>
                  <a:srgbClr val="FFFFFF"/>
                </a:highlight>
              </a:rPr>
              <a:t> </a:t>
            </a:r>
            <a:r>
              <a:rPr lang="tr-TR" sz="1050" dirty="0" err="1">
                <a:solidFill>
                  <a:srgbClr val="202122"/>
                </a:solidFill>
                <a:highlight>
                  <a:srgbClr val="FFFFFF"/>
                </a:highlight>
              </a:rPr>
              <a:t>visually</a:t>
            </a:r>
            <a:r>
              <a:rPr lang="tr-TR" sz="1050" dirty="0">
                <a:solidFill>
                  <a:srgbClr val="202122"/>
                </a:solidFill>
                <a:highlight>
                  <a:srgbClr val="FFFFFF"/>
                </a:highlight>
              </a:rPr>
              <a:t> </a:t>
            </a:r>
            <a:r>
              <a:rPr lang="tr-TR" sz="1050" dirty="0" err="1">
                <a:solidFill>
                  <a:srgbClr val="202122"/>
                </a:solidFill>
                <a:highlight>
                  <a:srgbClr val="FFFFFF"/>
                </a:highlight>
              </a:rPr>
              <a:t>depict</a:t>
            </a:r>
            <a:r>
              <a:rPr lang="tr-TR" sz="1050" dirty="0">
                <a:solidFill>
                  <a:srgbClr val="202122"/>
                </a:solidFill>
                <a:highlight>
                  <a:srgbClr val="FFFFFF"/>
                </a:highlight>
              </a:rPr>
              <a:t> </a:t>
            </a:r>
            <a:r>
              <a:rPr lang="tr-TR" sz="1050" dirty="0" err="1">
                <a:solidFill>
                  <a:srgbClr val="202122"/>
                </a:solidFill>
                <a:highlight>
                  <a:srgbClr val="FFFFFF"/>
                </a:highlight>
              </a:rPr>
              <a:t>work</a:t>
            </a:r>
            <a:r>
              <a:rPr lang="tr-TR" sz="1050" dirty="0">
                <a:solidFill>
                  <a:srgbClr val="202122"/>
                </a:solidFill>
                <a:highlight>
                  <a:srgbClr val="FFFFFF"/>
                </a:highlight>
              </a:rPr>
              <a:t> at </a:t>
            </a:r>
            <a:r>
              <a:rPr lang="tr-TR" sz="1050" dirty="0" err="1">
                <a:solidFill>
                  <a:srgbClr val="202122"/>
                </a:solidFill>
                <a:highlight>
                  <a:srgbClr val="FFFFFF"/>
                </a:highlight>
              </a:rPr>
              <a:t>various</a:t>
            </a:r>
            <a:r>
              <a:rPr lang="tr-TR" sz="1050" dirty="0">
                <a:solidFill>
                  <a:srgbClr val="202122"/>
                </a:solidFill>
                <a:highlight>
                  <a:srgbClr val="FFFFFF"/>
                </a:highlight>
              </a:rPr>
              <a:t> </a:t>
            </a:r>
            <a:r>
              <a:rPr lang="tr-TR" sz="1050" dirty="0" err="1">
                <a:solidFill>
                  <a:srgbClr val="202122"/>
                </a:solidFill>
                <a:highlight>
                  <a:srgbClr val="FFFFFF"/>
                </a:highlight>
              </a:rPr>
              <a:t>stages</a:t>
            </a:r>
            <a:r>
              <a:rPr lang="tr-TR" sz="1050" dirty="0">
                <a:solidFill>
                  <a:srgbClr val="202122"/>
                </a:solidFill>
                <a:highlight>
                  <a:srgbClr val="FFFFFF"/>
                </a:highlight>
              </a:rPr>
              <a:t> of a </a:t>
            </a:r>
            <a:r>
              <a:rPr lang="tr-TR" sz="1050" dirty="0" err="1">
                <a:solidFill>
                  <a:srgbClr val="202122"/>
                </a:solidFill>
                <a:highlight>
                  <a:srgbClr val="FFFFFF"/>
                </a:highlight>
              </a:rPr>
              <a:t>process</a:t>
            </a:r>
            <a:r>
              <a:rPr lang="tr-TR" sz="1050" dirty="0">
                <a:solidFill>
                  <a:srgbClr val="202122"/>
                </a:solidFill>
                <a:highlight>
                  <a:srgbClr val="FFFFFF"/>
                </a:highlight>
              </a:rPr>
              <a:t> </a:t>
            </a:r>
            <a:r>
              <a:rPr lang="tr-TR" sz="1050" dirty="0" err="1">
                <a:solidFill>
                  <a:srgbClr val="202122"/>
                </a:solidFill>
                <a:highlight>
                  <a:srgbClr val="FFFFFF"/>
                </a:highlight>
              </a:rPr>
              <a:t>using</a:t>
            </a:r>
            <a:r>
              <a:rPr lang="tr-TR" sz="1050" dirty="0">
                <a:solidFill>
                  <a:srgbClr val="202122"/>
                </a:solidFill>
                <a:highlight>
                  <a:srgbClr val="FFFFFF"/>
                </a:highlight>
              </a:rPr>
              <a:t> </a:t>
            </a:r>
            <a:r>
              <a:rPr lang="tr-TR" sz="1050" dirty="0" err="1">
                <a:solidFill>
                  <a:srgbClr val="202122"/>
                </a:solidFill>
                <a:highlight>
                  <a:srgbClr val="FFBC00"/>
                </a:highlight>
              </a:rPr>
              <a:t>cards</a:t>
            </a:r>
            <a:r>
              <a:rPr lang="tr-TR" sz="1050" dirty="0">
                <a:solidFill>
                  <a:srgbClr val="202122"/>
                </a:solidFill>
                <a:highlight>
                  <a:srgbClr val="FFBC00"/>
                </a:highlight>
              </a:rPr>
              <a:t> </a:t>
            </a:r>
            <a:r>
              <a:rPr lang="tr-TR" sz="1050" dirty="0" err="1">
                <a:solidFill>
                  <a:srgbClr val="202122"/>
                </a:solidFill>
                <a:highlight>
                  <a:srgbClr val="FFBC00"/>
                </a:highlight>
              </a:rPr>
              <a:t>to</a:t>
            </a:r>
            <a:r>
              <a:rPr lang="tr-TR" sz="1050" dirty="0">
                <a:solidFill>
                  <a:srgbClr val="202122"/>
                </a:solidFill>
                <a:highlight>
                  <a:srgbClr val="FFBC00"/>
                </a:highlight>
              </a:rPr>
              <a:t> </a:t>
            </a:r>
            <a:r>
              <a:rPr lang="tr-TR" sz="1050" dirty="0" err="1">
                <a:solidFill>
                  <a:srgbClr val="202122"/>
                </a:solidFill>
                <a:highlight>
                  <a:srgbClr val="FFBC00"/>
                </a:highlight>
              </a:rPr>
              <a:t>represent</a:t>
            </a:r>
            <a:r>
              <a:rPr lang="tr-TR" sz="1050" dirty="0">
                <a:solidFill>
                  <a:srgbClr val="202122"/>
                </a:solidFill>
                <a:highlight>
                  <a:srgbClr val="FFBC00"/>
                </a:highlight>
              </a:rPr>
              <a:t> </a:t>
            </a:r>
            <a:r>
              <a:rPr lang="tr-TR" sz="1050" dirty="0" err="1">
                <a:solidFill>
                  <a:srgbClr val="202122"/>
                </a:solidFill>
                <a:highlight>
                  <a:srgbClr val="FFBC00"/>
                </a:highlight>
              </a:rPr>
              <a:t>work</a:t>
            </a:r>
            <a:r>
              <a:rPr lang="tr-TR" sz="1050" dirty="0">
                <a:solidFill>
                  <a:srgbClr val="202122"/>
                </a:solidFill>
                <a:highlight>
                  <a:srgbClr val="FFFFFF"/>
                </a:highlight>
              </a:rPr>
              <a:t> </a:t>
            </a:r>
            <a:r>
              <a:rPr lang="tr-TR" sz="1050" dirty="0" err="1">
                <a:solidFill>
                  <a:srgbClr val="202122"/>
                </a:solidFill>
                <a:highlight>
                  <a:srgbClr val="FFFFFF"/>
                </a:highlight>
              </a:rPr>
              <a:t>items</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a:t>
            </a:r>
            <a:r>
              <a:rPr lang="tr-TR" sz="1050" dirty="0" err="1">
                <a:solidFill>
                  <a:srgbClr val="202122"/>
                </a:solidFill>
                <a:highlight>
                  <a:schemeClr val="accent4"/>
                </a:highlight>
              </a:rPr>
              <a:t>columns</a:t>
            </a:r>
            <a:r>
              <a:rPr lang="tr-TR" sz="1050" dirty="0">
                <a:solidFill>
                  <a:srgbClr val="202122"/>
                </a:solidFill>
                <a:highlight>
                  <a:schemeClr val="accent4"/>
                </a:highlight>
              </a:rPr>
              <a:t> </a:t>
            </a:r>
            <a:r>
              <a:rPr lang="tr-TR" sz="1050" dirty="0" err="1">
                <a:solidFill>
                  <a:srgbClr val="202122"/>
                </a:solidFill>
                <a:highlight>
                  <a:schemeClr val="accent4"/>
                </a:highlight>
              </a:rPr>
              <a:t>to</a:t>
            </a:r>
            <a:r>
              <a:rPr lang="tr-TR" sz="1050" dirty="0">
                <a:solidFill>
                  <a:srgbClr val="202122"/>
                </a:solidFill>
                <a:highlight>
                  <a:schemeClr val="accent4"/>
                </a:highlight>
              </a:rPr>
              <a:t> </a:t>
            </a:r>
            <a:r>
              <a:rPr lang="tr-TR" sz="1050" dirty="0" err="1">
                <a:solidFill>
                  <a:srgbClr val="202122"/>
                </a:solidFill>
                <a:highlight>
                  <a:schemeClr val="accent4"/>
                </a:highlight>
              </a:rPr>
              <a:t>represent</a:t>
            </a:r>
            <a:r>
              <a:rPr lang="tr-TR" sz="1050" dirty="0">
                <a:solidFill>
                  <a:srgbClr val="202122"/>
                </a:solidFill>
                <a:highlight>
                  <a:schemeClr val="accent4"/>
                </a:highlight>
              </a:rPr>
              <a:t> </a:t>
            </a:r>
            <a:r>
              <a:rPr lang="tr-TR" sz="1050" dirty="0" err="1">
                <a:solidFill>
                  <a:srgbClr val="202122"/>
                </a:solidFill>
                <a:highlight>
                  <a:schemeClr val="accent4"/>
                </a:highlight>
              </a:rPr>
              <a:t>each</a:t>
            </a:r>
            <a:r>
              <a:rPr lang="tr-TR" sz="1050" dirty="0">
                <a:solidFill>
                  <a:srgbClr val="202122"/>
                </a:solidFill>
                <a:highlight>
                  <a:schemeClr val="accent4"/>
                </a:highlight>
              </a:rPr>
              <a:t> </a:t>
            </a:r>
            <a:r>
              <a:rPr lang="tr-TR" sz="1050" dirty="0" err="1">
                <a:solidFill>
                  <a:srgbClr val="202122"/>
                </a:solidFill>
                <a:highlight>
                  <a:schemeClr val="accent4"/>
                </a:highlight>
              </a:rPr>
              <a:t>stage</a:t>
            </a:r>
            <a:r>
              <a:rPr lang="tr-TR" sz="1050" dirty="0">
                <a:solidFill>
                  <a:srgbClr val="202122"/>
                </a:solidFill>
                <a:highlight>
                  <a:schemeClr val="accent4"/>
                </a:highlight>
              </a:rPr>
              <a:t> of </a:t>
            </a:r>
            <a:r>
              <a:rPr lang="tr-TR" sz="1050" dirty="0" err="1">
                <a:solidFill>
                  <a:srgbClr val="202122"/>
                </a:solidFill>
                <a:highlight>
                  <a:schemeClr val="accent4"/>
                </a:highlight>
              </a:rPr>
              <a:t>the</a:t>
            </a:r>
            <a:r>
              <a:rPr lang="tr-TR" sz="1050" dirty="0">
                <a:solidFill>
                  <a:srgbClr val="202122"/>
                </a:solidFill>
                <a:highlight>
                  <a:schemeClr val="accent4"/>
                </a:highlight>
              </a:rPr>
              <a:t> </a:t>
            </a:r>
            <a:r>
              <a:rPr lang="tr-TR" sz="1050" dirty="0" err="1">
                <a:solidFill>
                  <a:srgbClr val="202122"/>
                </a:solidFill>
                <a:highlight>
                  <a:schemeClr val="accent4"/>
                </a:highlight>
              </a:rPr>
              <a:t>process</a:t>
            </a:r>
            <a:r>
              <a:rPr lang="tr-TR" sz="1050" dirty="0">
                <a:solidFill>
                  <a:srgbClr val="202122"/>
                </a:solidFill>
                <a:highlight>
                  <a:srgbClr val="FFFFFF"/>
                </a:highlight>
              </a:rPr>
              <a:t>. </a:t>
            </a:r>
            <a:r>
              <a:rPr lang="tr-TR" sz="1050" dirty="0" err="1">
                <a:solidFill>
                  <a:srgbClr val="202122"/>
                </a:solidFill>
                <a:highlight>
                  <a:srgbClr val="FFFFFF"/>
                </a:highlight>
              </a:rPr>
              <a:t>Cards</a:t>
            </a:r>
            <a:r>
              <a:rPr lang="tr-TR" sz="1050" dirty="0">
                <a:solidFill>
                  <a:srgbClr val="202122"/>
                </a:solidFill>
                <a:highlight>
                  <a:srgbClr val="FFFFFF"/>
                </a:highlight>
              </a:rPr>
              <a:t> </a:t>
            </a:r>
            <a:r>
              <a:rPr lang="tr-TR" sz="1050" dirty="0" err="1">
                <a:solidFill>
                  <a:srgbClr val="202122"/>
                </a:solidFill>
                <a:highlight>
                  <a:srgbClr val="FFFFFF"/>
                </a:highlight>
              </a:rPr>
              <a:t>are</a:t>
            </a:r>
            <a:r>
              <a:rPr lang="tr-TR" sz="1050" dirty="0">
                <a:solidFill>
                  <a:srgbClr val="202122"/>
                </a:solidFill>
                <a:highlight>
                  <a:srgbClr val="FFFFFF"/>
                </a:highlight>
              </a:rPr>
              <a:t> </a:t>
            </a:r>
            <a:r>
              <a:rPr lang="tr-TR" sz="1050" dirty="0" err="1">
                <a:solidFill>
                  <a:srgbClr val="202122"/>
                </a:solidFill>
                <a:highlight>
                  <a:srgbClr val="FFFFFF"/>
                </a:highlight>
              </a:rPr>
              <a:t>moved</a:t>
            </a:r>
            <a:r>
              <a:rPr lang="tr-TR" sz="1050" dirty="0">
                <a:solidFill>
                  <a:srgbClr val="202122"/>
                </a:solidFill>
                <a:highlight>
                  <a:srgbClr val="FFFFFF"/>
                </a:highlight>
              </a:rPr>
              <a:t> </a:t>
            </a:r>
            <a:r>
              <a:rPr lang="tr-TR" sz="1050" dirty="0" err="1">
                <a:solidFill>
                  <a:srgbClr val="202122"/>
                </a:solidFill>
                <a:highlight>
                  <a:srgbClr val="FFFFFF"/>
                </a:highlight>
              </a:rPr>
              <a:t>from</a:t>
            </a:r>
            <a:r>
              <a:rPr lang="tr-TR" sz="1050" dirty="0">
                <a:solidFill>
                  <a:srgbClr val="202122"/>
                </a:solidFill>
                <a:highlight>
                  <a:srgbClr val="FFFFFF"/>
                </a:highlight>
              </a:rPr>
              <a:t> </a:t>
            </a:r>
            <a:r>
              <a:rPr lang="tr-TR" sz="1050" dirty="0" err="1">
                <a:solidFill>
                  <a:srgbClr val="202122"/>
                </a:solidFill>
                <a:highlight>
                  <a:srgbClr val="FFFFFF"/>
                </a:highlight>
              </a:rPr>
              <a:t>left</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right</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show</a:t>
            </a:r>
            <a:r>
              <a:rPr lang="tr-TR" sz="1050" dirty="0">
                <a:solidFill>
                  <a:srgbClr val="202122"/>
                </a:solidFill>
                <a:highlight>
                  <a:srgbClr val="FFFFFF"/>
                </a:highlight>
              </a:rPr>
              <a:t> </a:t>
            </a:r>
            <a:r>
              <a:rPr lang="tr-TR" sz="1050" dirty="0" err="1">
                <a:solidFill>
                  <a:srgbClr val="202122"/>
                </a:solidFill>
                <a:highlight>
                  <a:srgbClr val="FFFFFF"/>
                </a:highlight>
              </a:rPr>
              <a:t>progress</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help</a:t>
            </a:r>
            <a:r>
              <a:rPr lang="tr-TR" sz="1050" dirty="0">
                <a:solidFill>
                  <a:srgbClr val="202122"/>
                </a:solidFill>
                <a:highlight>
                  <a:srgbClr val="FFFFFF"/>
                </a:highlight>
              </a:rPr>
              <a:t> </a:t>
            </a:r>
            <a:r>
              <a:rPr lang="tr-TR" sz="1050" dirty="0" err="1">
                <a:solidFill>
                  <a:srgbClr val="202122"/>
                </a:solidFill>
                <a:highlight>
                  <a:srgbClr val="FFFFFF"/>
                </a:highlight>
              </a:rPr>
              <a:t>coordinate</a:t>
            </a:r>
            <a:r>
              <a:rPr lang="tr-TR" sz="1050" dirty="0">
                <a:solidFill>
                  <a:srgbClr val="202122"/>
                </a:solidFill>
                <a:highlight>
                  <a:srgbClr val="FFFFFF"/>
                </a:highlight>
              </a:rPr>
              <a:t> </a:t>
            </a:r>
            <a:r>
              <a:rPr lang="tr-TR" sz="1050" dirty="0" err="1">
                <a:solidFill>
                  <a:srgbClr val="202122"/>
                </a:solidFill>
                <a:highlight>
                  <a:srgbClr val="FFFFFF"/>
                </a:highlight>
              </a:rPr>
              <a:t>teams</a:t>
            </a:r>
            <a:r>
              <a:rPr lang="tr-TR" sz="1050" dirty="0">
                <a:solidFill>
                  <a:srgbClr val="202122"/>
                </a:solidFill>
                <a:highlight>
                  <a:srgbClr val="FFFFFF"/>
                </a:highlight>
              </a:rPr>
              <a:t> </a:t>
            </a:r>
            <a:r>
              <a:rPr lang="tr-TR" sz="1050" dirty="0" err="1">
                <a:solidFill>
                  <a:srgbClr val="202122"/>
                </a:solidFill>
                <a:highlight>
                  <a:srgbClr val="FFFFFF"/>
                </a:highlight>
              </a:rPr>
              <a:t>performing</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work</a:t>
            </a:r>
            <a:r>
              <a:rPr lang="tr-TR" sz="1050" dirty="0">
                <a:solidFill>
                  <a:srgbClr val="202122"/>
                </a:solidFill>
                <a:highlight>
                  <a:srgbClr val="FFFFFF"/>
                </a:highlight>
              </a:rPr>
              <a:t>.</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tr-TR" dirty="0" err="1"/>
              <a:t>This</a:t>
            </a:r>
            <a:r>
              <a:rPr lang="tr-TR" dirty="0"/>
              <a:t> is </a:t>
            </a:r>
            <a:r>
              <a:rPr lang="tr-TR" dirty="0" err="1"/>
              <a:t>kanban</a:t>
            </a:r>
            <a:r>
              <a:rPr lang="tr-TR" dirty="0"/>
              <a:t> board </a:t>
            </a:r>
            <a:r>
              <a:rPr lang="tr-TR" dirty="0" err="1"/>
              <a:t>you</a:t>
            </a:r>
            <a:r>
              <a:rPr lang="tr-TR" dirty="0"/>
              <a:t> </a:t>
            </a:r>
            <a:r>
              <a:rPr lang="tr-TR" dirty="0" err="1"/>
              <a:t>see</a:t>
            </a:r>
            <a:r>
              <a:rPr lang="tr-TR" dirty="0"/>
              <a:t> in </a:t>
            </a:r>
            <a:r>
              <a:rPr lang="tr-TR" dirty="0" err="1"/>
              <a:t>the</a:t>
            </a:r>
            <a:r>
              <a:rPr lang="tr-TR" dirty="0"/>
              <a:t> </a:t>
            </a:r>
            <a:r>
              <a:rPr lang="tr-TR" dirty="0" err="1"/>
              <a:t>slide</a:t>
            </a:r>
            <a:r>
              <a:rPr lang="tr-TR" dirty="0"/>
              <a:t>. </a:t>
            </a:r>
            <a:r>
              <a:rPr lang="tr-TR" dirty="0" err="1"/>
              <a:t>It</a:t>
            </a:r>
            <a:r>
              <a:rPr lang="tr-TR" dirty="0"/>
              <a:t> is </a:t>
            </a:r>
            <a:r>
              <a:rPr lang="tr-TR" dirty="0" err="1"/>
              <a:t>very</a:t>
            </a:r>
            <a:r>
              <a:rPr lang="tr-TR" dirty="0"/>
              <a:t> </a:t>
            </a:r>
            <a:r>
              <a:rPr lang="tr-TR" dirty="0" err="1"/>
              <a:t>simple</a:t>
            </a:r>
            <a:r>
              <a:rPr lang="tr-TR" dirty="0"/>
              <a:t>.</a:t>
            </a:r>
            <a:endParaRPr dirty="0"/>
          </a:p>
          <a:p>
            <a:pPr marL="0" lvl="0" indent="0" algn="l" rtl="0">
              <a:lnSpc>
                <a:spcPct val="100000"/>
              </a:lnSpc>
              <a:spcBef>
                <a:spcPts val="0"/>
              </a:spcBef>
              <a:spcAft>
                <a:spcPts val="0"/>
              </a:spcAft>
              <a:buNone/>
            </a:pPr>
            <a:r>
              <a:rPr lang="tr-TR" dirty="0" err="1"/>
              <a:t>Now</a:t>
            </a:r>
            <a:r>
              <a:rPr lang="tr-TR" dirty="0"/>
              <a:t> I </a:t>
            </a:r>
            <a:r>
              <a:rPr lang="tr-TR" dirty="0" err="1"/>
              <a:t>want</a:t>
            </a:r>
            <a:r>
              <a:rPr lang="tr-TR" dirty="0"/>
              <a:t>  </a:t>
            </a:r>
            <a:r>
              <a:rPr lang="tr-TR" dirty="0" err="1"/>
              <a:t>you</a:t>
            </a:r>
            <a:r>
              <a:rPr lang="tr-TR" dirty="0"/>
              <a:t> </a:t>
            </a:r>
            <a:r>
              <a:rPr lang="tr-TR" dirty="0" err="1"/>
              <a:t>to</a:t>
            </a:r>
            <a:r>
              <a:rPr lang="tr-TR" dirty="0"/>
              <a:t> </a:t>
            </a:r>
            <a:r>
              <a:rPr lang="tr-TR" dirty="0" err="1"/>
              <a:t>fill</a:t>
            </a:r>
            <a:r>
              <a:rPr lang="tr-TR" dirty="0"/>
              <a:t> </a:t>
            </a:r>
            <a:r>
              <a:rPr lang="tr-TR" dirty="0" err="1"/>
              <a:t>the</a:t>
            </a:r>
            <a:r>
              <a:rPr lang="tr-TR" dirty="0"/>
              <a:t> board </a:t>
            </a:r>
            <a:r>
              <a:rPr lang="tr-TR" dirty="0" err="1"/>
              <a:t>with</a:t>
            </a:r>
            <a:r>
              <a:rPr lang="tr-TR" dirty="0"/>
              <a:t> </a:t>
            </a:r>
            <a:r>
              <a:rPr lang="tr-TR" dirty="0" err="1"/>
              <a:t>what</a:t>
            </a:r>
            <a:r>
              <a:rPr lang="tr-TR" dirty="0"/>
              <a:t> </a:t>
            </a:r>
            <a:r>
              <a:rPr lang="tr-TR" dirty="0" err="1"/>
              <a:t>we</a:t>
            </a:r>
            <a:r>
              <a:rPr lang="tr-TR" dirty="0"/>
              <a:t> in </a:t>
            </a:r>
            <a:r>
              <a:rPr lang="tr-TR" dirty="0" err="1"/>
              <a:t>did</a:t>
            </a:r>
            <a:r>
              <a:rPr lang="tr-TR" dirty="0"/>
              <a:t> </a:t>
            </a:r>
            <a:r>
              <a:rPr lang="tr-TR" dirty="0" err="1"/>
              <a:t>this</a:t>
            </a:r>
            <a:r>
              <a:rPr lang="tr-TR" dirty="0"/>
              <a:t> </a:t>
            </a:r>
            <a:r>
              <a:rPr lang="tr-TR" dirty="0" err="1"/>
              <a:t>lesson</a:t>
            </a:r>
            <a:r>
              <a:rPr lang="tr-TR" dirty="0"/>
              <a:t>, </a:t>
            </a:r>
            <a:r>
              <a:rPr lang="tr-TR" dirty="0" err="1"/>
              <a:t>what</a:t>
            </a:r>
            <a:r>
              <a:rPr lang="tr-TR" dirty="0"/>
              <a:t> </a:t>
            </a:r>
            <a:r>
              <a:rPr lang="tr-TR" dirty="0" err="1"/>
              <a:t>we</a:t>
            </a:r>
            <a:r>
              <a:rPr lang="tr-TR" dirty="0"/>
              <a:t> </a:t>
            </a:r>
            <a:r>
              <a:rPr lang="tr-TR" dirty="0" err="1"/>
              <a:t>are</a:t>
            </a:r>
            <a:r>
              <a:rPr lang="tr-TR" dirty="0"/>
              <a:t> </a:t>
            </a:r>
            <a:r>
              <a:rPr lang="tr-TR" dirty="0" err="1"/>
              <a:t>doing</a:t>
            </a:r>
            <a:r>
              <a:rPr lang="tr-TR" dirty="0"/>
              <a:t>, </a:t>
            </a:r>
            <a:r>
              <a:rPr lang="tr-TR" dirty="0" err="1"/>
              <a:t>and</a:t>
            </a:r>
            <a:r>
              <a:rPr lang="tr-TR" dirty="0"/>
              <a:t> </a:t>
            </a:r>
            <a:r>
              <a:rPr lang="tr-TR" dirty="0" err="1"/>
              <a:t>what</a:t>
            </a:r>
            <a:r>
              <a:rPr lang="tr-TR" dirty="0"/>
              <a:t> </a:t>
            </a:r>
            <a:r>
              <a:rPr lang="tr-TR" dirty="0" err="1"/>
              <a:t>we</a:t>
            </a:r>
            <a:r>
              <a:rPr lang="tr-TR" dirty="0"/>
              <a:t> </a:t>
            </a:r>
            <a:r>
              <a:rPr lang="tr-TR" dirty="0" err="1"/>
              <a:t>will</a:t>
            </a:r>
            <a:r>
              <a:rPr lang="tr-TR" dirty="0"/>
              <a:t> </a:t>
            </a:r>
            <a:r>
              <a:rPr lang="tr-TR" dirty="0" err="1"/>
              <a:t>we</a:t>
            </a:r>
            <a:r>
              <a:rPr lang="tr-TR" dirty="0"/>
              <a:t> do</a:t>
            </a:r>
            <a:endParaRPr dirty="0"/>
          </a:p>
          <a:p>
            <a:pPr marL="0" lvl="0" indent="0" algn="l" rtl="0">
              <a:lnSpc>
                <a:spcPct val="100000"/>
              </a:lnSpc>
              <a:spcBef>
                <a:spcPts val="0"/>
              </a:spcBef>
              <a:spcAft>
                <a:spcPts val="0"/>
              </a:spcAft>
              <a:buNone/>
            </a:pPr>
            <a:endParaRPr lang="tr-T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Next slide we will see the answer</a:t>
            </a:r>
          </a:p>
          <a:p>
            <a:pPr marL="0" lvl="0" indent="0" algn="l" rtl="0">
              <a:lnSpc>
                <a:spcPct val="100000"/>
              </a:lnSpc>
              <a:spcBef>
                <a:spcPts val="0"/>
              </a:spcBef>
              <a:spcAft>
                <a:spcPts val="0"/>
              </a:spcAft>
              <a:buNone/>
            </a:pPr>
            <a:endParaRPr lang="tr-TR" dirty="0"/>
          </a:p>
          <a:p>
            <a:pPr marL="0" lvl="0" indent="0" algn="l" rtl="0">
              <a:lnSpc>
                <a:spcPct val="100000"/>
              </a:lnSpc>
              <a:spcBef>
                <a:spcPts val="0"/>
              </a:spcBef>
              <a:spcAft>
                <a:spcPts val="0"/>
              </a:spcAft>
              <a:buNone/>
            </a:pPr>
            <a:r>
              <a:rPr lang="tr-TR" dirty="0" err="1"/>
              <a:t>Work</a:t>
            </a:r>
            <a:r>
              <a:rPr lang="tr-TR" dirty="0"/>
              <a:t> </a:t>
            </a:r>
            <a:r>
              <a:rPr lang="tr-TR" dirty="0" err="1"/>
              <a:t>flow</a:t>
            </a:r>
            <a:endParaRPr lang="tr-TR" dirty="0"/>
          </a:p>
          <a:p>
            <a:pPr marL="0" lvl="0" indent="0" algn="l" rtl="0">
              <a:lnSpc>
                <a:spcPct val="100000"/>
              </a:lnSpc>
              <a:spcBef>
                <a:spcPts val="0"/>
              </a:spcBef>
              <a:spcAft>
                <a:spcPts val="0"/>
              </a:spcAft>
              <a:buNone/>
            </a:pPr>
            <a:r>
              <a:rPr lang="tr-TR" dirty="0"/>
              <a:t>White board da geçer</a:t>
            </a:r>
          </a:p>
          <a:p>
            <a:pPr marL="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21901947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12fa494e8b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9" name="Google Shape;1919;g12fa494e8b0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Now lets compare your board with this one in the slide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5734501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12fa494e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2" name="Google Shape;1982;g12fa494e8b0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a:t>There is a pull system in workflow of kanban.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tr-TR" sz="1050">
                <a:solidFill>
                  <a:srgbClr val="6B6D75"/>
                </a:solidFill>
                <a:highlight>
                  <a:srgbClr val="F9F9F9"/>
                </a:highlight>
              </a:rPr>
              <a:t>The Kanban pull system is a way of synchronizing OF THE WORKFLOW</a:t>
            </a:r>
            <a:endParaRPr sz="1050">
              <a:solidFill>
                <a:srgbClr val="6B6D75"/>
              </a:solidFill>
              <a:highlight>
                <a:srgbClr val="F9F9F9"/>
              </a:highlight>
            </a:endParaRPr>
          </a:p>
          <a:p>
            <a:pPr marL="0" lvl="0" indent="0" algn="l" rtl="0">
              <a:lnSpc>
                <a:spcPct val="100000"/>
              </a:lnSpc>
              <a:spcBef>
                <a:spcPts val="0"/>
              </a:spcBef>
              <a:spcAft>
                <a:spcPts val="0"/>
              </a:spcAft>
              <a:buNone/>
            </a:pPr>
            <a:endParaRPr sz="1050">
              <a:solidFill>
                <a:srgbClr val="6B6D75"/>
              </a:solidFill>
              <a:highlight>
                <a:srgbClr val="F9F9F9"/>
              </a:highlight>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9097372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12fa494e8b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2" name="Google Shape;2002;g12fa494e8b0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000">
                <a:solidFill>
                  <a:schemeClr val="dk1"/>
                </a:solidFill>
                <a:highlight>
                  <a:srgbClr val="FAFAFA"/>
                </a:highlight>
                <a:latin typeface="Roboto"/>
                <a:ea typeface="Roboto"/>
                <a:cs typeface="Roboto"/>
                <a:sym typeface="Roboto"/>
              </a:rPr>
              <a:t>IN  Kanban board the cards are the pull signal and when the work is over in the WORK IN PROGRESS  stage of the Kanban board </a:t>
            </a:r>
            <a:endParaRPr sz="1000">
              <a:solidFill>
                <a:schemeClr val="dk1"/>
              </a:solidFill>
              <a:highlight>
                <a:srgbClr val="FAFAFA"/>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tr-TR" sz="1000">
                <a:solidFill>
                  <a:schemeClr val="dk1"/>
                </a:solidFill>
                <a:highlight>
                  <a:srgbClr val="FAFAFA"/>
                </a:highlight>
                <a:latin typeface="Roboto"/>
                <a:ea typeface="Roboto"/>
                <a:cs typeface="Roboto"/>
                <a:sym typeface="Roboto"/>
              </a:rPr>
              <a:t>it signals that more work can be allocated from the backlog or “To Do” lists.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TR">
                <a:solidFill>
                  <a:schemeClr val="dk1"/>
                </a:solidFill>
              </a:rPr>
              <a:t>When a task is done you pull the task ticket from LEFT to RİGHT</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400">
              <a:solidFill>
                <a:srgbClr val="202124"/>
              </a:solidFill>
              <a:highlight>
                <a:srgbClr val="F8F9FA"/>
              </a:highlight>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1608844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2fa494e8b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g12fa494e8b0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None/>
            </a:pPr>
            <a:r>
              <a:rPr lang="tr-TR" sz="1400" dirty="0" err="1">
                <a:solidFill>
                  <a:srgbClr val="202124"/>
                </a:solidFill>
                <a:highlight>
                  <a:srgbClr val="F8F9FA"/>
                </a:highlight>
              </a:rPr>
              <a:t>Kanban</a:t>
            </a:r>
            <a:r>
              <a:rPr lang="tr-TR" sz="1400" dirty="0">
                <a:solidFill>
                  <a:srgbClr val="202124"/>
                </a:solidFill>
                <a:highlight>
                  <a:srgbClr val="F8F9FA"/>
                </a:highlight>
              </a:rPr>
              <a:t> </a:t>
            </a:r>
            <a:r>
              <a:rPr lang="tr-TR" sz="1400" dirty="0" err="1">
                <a:solidFill>
                  <a:srgbClr val="202124"/>
                </a:solidFill>
                <a:highlight>
                  <a:srgbClr val="F8F9FA"/>
                </a:highlight>
              </a:rPr>
              <a:t>boards</a:t>
            </a:r>
            <a:r>
              <a:rPr lang="tr-TR" sz="1400" dirty="0">
                <a:solidFill>
                  <a:srgbClr val="202124"/>
                </a:solidFill>
                <a:highlight>
                  <a:srgbClr val="F8F9FA"/>
                </a:highlight>
              </a:rPr>
              <a:t> can be </a:t>
            </a:r>
            <a:r>
              <a:rPr lang="tr-TR" sz="1400" dirty="0" err="1">
                <a:solidFill>
                  <a:srgbClr val="202124"/>
                </a:solidFill>
                <a:highlight>
                  <a:srgbClr val="F8F9FA"/>
                </a:highlight>
              </a:rPr>
              <a:t>made</a:t>
            </a:r>
            <a:r>
              <a:rPr lang="tr-TR" sz="1400" dirty="0">
                <a:solidFill>
                  <a:srgbClr val="202124"/>
                </a:solidFill>
                <a:highlight>
                  <a:srgbClr val="F8F9FA"/>
                </a:highlight>
              </a:rPr>
              <a:t> </a:t>
            </a:r>
            <a:r>
              <a:rPr lang="tr-TR" sz="1400" dirty="0" err="1">
                <a:solidFill>
                  <a:srgbClr val="202124"/>
                </a:solidFill>
                <a:highlight>
                  <a:srgbClr val="F8F9FA"/>
                </a:highlight>
              </a:rPr>
              <a:t>into</a:t>
            </a:r>
            <a:r>
              <a:rPr lang="tr-TR" sz="1400" dirty="0">
                <a:solidFill>
                  <a:srgbClr val="202124"/>
                </a:solidFill>
                <a:highlight>
                  <a:srgbClr val="F8F9FA"/>
                </a:highlight>
              </a:rPr>
              <a:t> </a:t>
            </a:r>
            <a:r>
              <a:rPr lang="tr-TR" sz="1400" dirty="0" err="1">
                <a:solidFill>
                  <a:srgbClr val="202124"/>
                </a:solidFill>
                <a:highlight>
                  <a:srgbClr val="F8F9FA"/>
                </a:highlight>
              </a:rPr>
              <a:t>walls</a:t>
            </a:r>
            <a:r>
              <a:rPr lang="tr-TR" sz="1400" dirty="0">
                <a:solidFill>
                  <a:srgbClr val="202124"/>
                </a:solidFill>
                <a:highlight>
                  <a:srgbClr val="F8F9FA"/>
                </a:highlight>
              </a:rPr>
              <a:t>, </a:t>
            </a:r>
            <a:r>
              <a:rPr lang="tr-TR" sz="1400" dirty="0" err="1">
                <a:solidFill>
                  <a:srgbClr val="202124"/>
                </a:solidFill>
                <a:highlight>
                  <a:srgbClr val="F8F9FA"/>
                </a:highlight>
              </a:rPr>
              <a:t>whiteboards</a:t>
            </a:r>
            <a:r>
              <a:rPr lang="tr-TR" sz="1400" dirty="0">
                <a:solidFill>
                  <a:srgbClr val="202124"/>
                </a:solidFill>
                <a:highlight>
                  <a:srgbClr val="F8F9FA"/>
                </a:highlight>
              </a:rPr>
              <a:t> </a:t>
            </a:r>
            <a:r>
              <a:rPr lang="tr-TR" sz="1400" dirty="0" err="1">
                <a:solidFill>
                  <a:srgbClr val="202124"/>
                </a:solidFill>
                <a:highlight>
                  <a:srgbClr val="F8F9FA"/>
                </a:highlight>
              </a:rPr>
              <a:t>or</a:t>
            </a:r>
            <a:r>
              <a:rPr lang="tr-TR" sz="1400" dirty="0">
                <a:solidFill>
                  <a:srgbClr val="202124"/>
                </a:solidFill>
                <a:highlight>
                  <a:srgbClr val="F8F9FA"/>
                </a:highlight>
              </a:rPr>
              <a:t> </a:t>
            </a:r>
            <a:endParaRPr sz="1400" dirty="0">
              <a:solidFill>
                <a:srgbClr val="202124"/>
              </a:solidFill>
              <a:highlight>
                <a:srgbClr val="F8F9FA"/>
              </a:highlight>
            </a:endParaRPr>
          </a:p>
          <a:p>
            <a:pPr marL="0" marR="38100" lvl="0" indent="0" algn="l" rtl="0">
              <a:lnSpc>
                <a:spcPct val="128571"/>
              </a:lnSpc>
              <a:spcBef>
                <a:spcPts val="0"/>
              </a:spcBef>
              <a:spcAft>
                <a:spcPts val="0"/>
              </a:spcAft>
              <a:buNone/>
            </a:pPr>
            <a:r>
              <a:rPr lang="tr-TR" sz="1400" dirty="0" err="1">
                <a:solidFill>
                  <a:srgbClr val="202124"/>
                </a:solidFill>
                <a:highlight>
                  <a:srgbClr val="F8F9FA"/>
                </a:highlight>
              </a:rPr>
              <a:t>digital</a:t>
            </a:r>
            <a:r>
              <a:rPr lang="tr-TR" sz="1400" dirty="0">
                <a:solidFill>
                  <a:srgbClr val="202124"/>
                </a:solidFill>
                <a:highlight>
                  <a:srgbClr val="F8F9FA"/>
                </a:highlight>
              </a:rPr>
              <a:t> </a:t>
            </a:r>
            <a:r>
              <a:rPr lang="tr-TR" sz="1400" dirty="0" err="1">
                <a:solidFill>
                  <a:srgbClr val="202124"/>
                </a:solidFill>
                <a:highlight>
                  <a:srgbClr val="F8F9FA"/>
                </a:highlight>
              </a:rPr>
              <a:t>gadgets</a:t>
            </a:r>
            <a:r>
              <a:rPr lang="tr-TR" sz="1400" dirty="0">
                <a:solidFill>
                  <a:srgbClr val="202124"/>
                </a:solidFill>
                <a:highlight>
                  <a:srgbClr val="F8F9FA"/>
                </a:highlight>
              </a:rPr>
              <a:t> </a:t>
            </a:r>
            <a:r>
              <a:rPr lang="tr-TR" sz="1400" dirty="0" err="1">
                <a:solidFill>
                  <a:srgbClr val="202124"/>
                </a:solidFill>
                <a:highlight>
                  <a:srgbClr val="F8F9FA"/>
                </a:highlight>
              </a:rPr>
              <a:t>like</a:t>
            </a:r>
            <a:r>
              <a:rPr lang="tr-TR" sz="1400" dirty="0">
                <a:solidFill>
                  <a:srgbClr val="202124"/>
                </a:solidFill>
                <a:highlight>
                  <a:srgbClr val="F8F9FA"/>
                </a:highlight>
              </a:rPr>
              <a:t> </a:t>
            </a:r>
            <a:r>
              <a:rPr lang="tr-TR" sz="1400" dirty="0" err="1">
                <a:solidFill>
                  <a:srgbClr val="202124"/>
                </a:solidFill>
                <a:highlight>
                  <a:srgbClr val="F8F9FA"/>
                </a:highlight>
              </a:rPr>
              <a:t>Trello</a:t>
            </a:r>
            <a:r>
              <a:rPr lang="tr-TR" sz="1400" dirty="0">
                <a:solidFill>
                  <a:srgbClr val="202124"/>
                </a:solidFill>
                <a:highlight>
                  <a:srgbClr val="F8F9FA"/>
                </a:highlight>
              </a:rPr>
              <a:t> </a:t>
            </a:r>
            <a:r>
              <a:rPr lang="tr-TR" sz="1400" dirty="0" err="1">
                <a:solidFill>
                  <a:srgbClr val="202124"/>
                </a:solidFill>
                <a:highlight>
                  <a:srgbClr val="F8F9FA"/>
                </a:highlight>
              </a:rPr>
              <a:t>or</a:t>
            </a:r>
            <a:r>
              <a:rPr lang="tr-TR" sz="1400" dirty="0">
                <a:solidFill>
                  <a:srgbClr val="202124"/>
                </a:solidFill>
                <a:highlight>
                  <a:srgbClr val="F8F9FA"/>
                </a:highlight>
              </a:rPr>
              <a:t> </a:t>
            </a:r>
            <a:r>
              <a:rPr lang="tr-TR" sz="1400" dirty="0" err="1">
                <a:solidFill>
                  <a:srgbClr val="202124"/>
                </a:solidFill>
                <a:highlight>
                  <a:srgbClr val="F8F9FA"/>
                </a:highlight>
              </a:rPr>
              <a:t>Jira</a:t>
            </a:r>
            <a:r>
              <a:rPr lang="tr-TR" sz="1400" dirty="0">
                <a:solidFill>
                  <a:srgbClr val="202124"/>
                </a:solidFill>
                <a:highlight>
                  <a:srgbClr val="F8F9FA"/>
                </a:highlight>
              </a:rPr>
              <a:t>. </a:t>
            </a:r>
            <a:endParaRPr sz="1400" dirty="0">
              <a:solidFill>
                <a:srgbClr val="202124"/>
              </a:solidFill>
              <a:highlight>
                <a:srgbClr val="F8F9FA"/>
              </a:highlight>
            </a:endParaRPr>
          </a:p>
          <a:p>
            <a:pPr marL="0" marR="38100" lvl="0" indent="0" algn="l" rtl="0">
              <a:lnSpc>
                <a:spcPct val="128571"/>
              </a:lnSpc>
              <a:spcBef>
                <a:spcPts val="0"/>
              </a:spcBef>
              <a:spcAft>
                <a:spcPts val="0"/>
              </a:spcAft>
              <a:buNone/>
            </a:pPr>
            <a:endParaRPr sz="1400" dirty="0">
              <a:solidFill>
                <a:srgbClr val="202124"/>
              </a:solidFill>
              <a:highlight>
                <a:srgbClr val="F8F9FA"/>
              </a:highlight>
            </a:endParaRPr>
          </a:p>
          <a:p>
            <a:pPr marL="0" marR="38100" lvl="0" indent="0" algn="l" rtl="0">
              <a:lnSpc>
                <a:spcPct val="128571"/>
              </a:lnSpc>
              <a:spcBef>
                <a:spcPts val="0"/>
              </a:spcBef>
              <a:spcAft>
                <a:spcPts val="0"/>
              </a:spcAft>
              <a:buNone/>
            </a:pPr>
            <a:r>
              <a:rPr lang="tr-TR" sz="1400" dirty="0" err="1">
                <a:solidFill>
                  <a:srgbClr val="202124"/>
                </a:solidFill>
                <a:highlight>
                  <a:srgbClr val="F8F9FA"/>
                </a:highlight>
              </a:rPr>
              <a:t>There</a:t>
            </a:r>
            <a:r>
              <a:rPr lang="tr-TR" sz="1400" dirty="0">
                <a:solidFill>
                  <a:srgbClr val="202124"/>
                </a:solidFill>
                <a:highlight>
                  <a:srgbClr val="F8F9FA"/>
                </a:highlight>
              </a:rPr>
              <a:t> </a:t>
            </a:r>
            <a:r>
              <a:rPr lang="tr-TR" sz="1400" dirty="0" err="1">
                <a:solidFill>
                  <a:srgbClr val="202124"/>
                </a:solidFill>
                <a:highlight>
                  <a:srgbClr val="F8F9FA"/>
                </a:highlight>
              </a:rPr>
              <a:t>are</a:t>
            </a:r>
            <a:r>
              <a:rPr lang="tr-TR" sz="1400" dirty="0">
                <a:solidFill>
                  <a:srgbClr val="202124"/>
                </a:solidFill>
                <a:highlight>
                  <a:srgbClr val="F8F9FA"/>
                </a:highlight>
              </a:rPr>
              <a:t> </a:t>
            </a:r>
            <a:r>
              <a:rPr lang="tr-TR" sz="1400" dirty="0" err="1">
                <a:solidFill>
                  <a:srgbClr val="202124"/>
                </a:solidFill>
                <a:highlight>
                  <a:srgbClr val="F8F9FA"/>
                </a:highlight>
              </a:rPr>
              <a:t>many</a:t>
            </a:r>
            <a:r>
              <a:rPr lang="tr-TR" sz="1400" dirty="0">
                <a:solidFill>
                  <a:srgbClr val="202124"/>
                </a:solidFill>
                <a:highlight>
                  <a:srgbClr val="F8F9FA"/>
                </a:highlight>
              </a:rPr>
              <a:t> </a:t>
            </a:r>
            <a:r>
              <a:rPr lang="tr-TR" sz="1400" dirty="0" err="1">
                <a:solidFill>
                  <a:srgbClr val="202124"/>
                </a:solidFill>
                <a:highlight>
                  <a:srgbClr val="F8F9FA"/>
                </a:highlight>
              </a:rPr>
              <a:t>tools</a:t>
            </a:r>
            <a:r>
              <a:rPr lang="tr-TR" sz="1400" dirty="0">
                <a:solidFill>
                  <a:srgbClr val="202124"/>
                </a:solidFill>
                <a:highlight>
                  <a:srgbClr val="F8F9FA"/>
                </a:highlight>
              </a:rPr>
              <a:t> </a:t>
            </a:r>
            <a:r>
              <a:rPr lang="tr-TR" sz="1400" dirty="0" err="1">
                <a:solidFill>
                  <a:srgbClr val="202124"/>
                </a:solidFill>
                <a:highlight>
                  <a:srgbClr val="F8F9FA"/>
                </a:highlight>
              </a:rPr>
              <a:t>for</a:t>
            </a:r>
            <a:r>
              <a:rPr lang="tr-TR" sz="1400" dirty="0">
                <a:solidFill>
                  <a:srgbClr val="202124"/>
                </a:solidFill>
                <a:highlight>
                  <a:srgbClr val="F8F9FA"/>
                </a:highlight>
              </a:rPr>
              <a:t> </a:t>
            </a:r>
            <a:r>
              <a:rPr lang="tr-TR" sz="1400" dirty="0" err="1">
                <a:solidFill>
                  <a:srgbClr val="202124"/>
                </a:solidFill>
                <a:highlight>
                  <a:srgbClr val="F8F9FA"/>
                </a:highlight>
              </a:rPr>
              <a:t>management</a:t>
            </a:r>
            <a:r>
              <a:rPr lang="tr-TR" sz="1400" dirty="0">
                <a:solidFill>
                  <a:srgbClr val="202124"/>
                </a:solidFill>
                <a:highlight>
                  <a:srgbClr val="F8F9FA"/>
                </a:highlight>
              </a:rPr>
              <a:t>. </a:t>
            </a:r>
            <a:endParaRPr sz="1400" dirty="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400" dirty="0" err="1">
                <a:solidFill>
                  <a:srgbClr val="202124"/>
                </a:solidFill>
                <a:highlight>
                  <a:srgbClr val="F8F9FA"/>
                </a:highlight>
              </a:rPr>
              <a:t>It</a:t>
            </a:r>
            <a:r>
              <a:rPr lang="tr-TR" sz="1400" dirty="0">
                <a:solidFill>
                  <a:srgbClr val="202124"/>
                </a:solidFill>
                <a:highlight>
                  <a:srgbClr val="F8F9FA"/>
                </a:highlight>
              </a:rPr>
              <a:t> can be </a:t>
            </a:r>
            <a:r>
              <a:rPr lang="tr-TR" sz="1400" dirty="0" err="1">
                <a:solidFill>
                  <a:srgbClr val="202124"/>
                </a:solidFill>
                <a:highlight>
                  <a:srgbClr val="F8F9FA"/>
                </a:highlight>
              </a:rPr>
              <a:t>different</a:t>
            </a:r>
            <a:r>
              <a:rPr lang="tr-TR" sz="1400" dirty="0">
                <a:solidFill>
                  <a:srgbClr val="202124"/>
                </a:solidFill>
                <a:highlight>
                  <a:srgbClr val="F8F9FA"/>
                </a:highlight>
              </a:rPr>
              <a:t> </a:t>
            </a:r>
            <a:r>
              <a:rPr lang="tr-TR" sz="1400" dirty="0" err="1">
                <a:solidFill>
                  <a:srgbClr val="202124"/>
                </a:solidFill>
                <a:highlight>
                  <a:srgbClr val="F8F9FA"/>
                </a:highlight>
              </a:rPr>
              <a:t>from</a:t>
            </a:r>
            <a:r>
              <a:rPr lang="tr-TR" sz="1400" dirty="0">
                <a:solidFill>
                  <a:srgbClr val="202124"/>
                </a:solidFill>
                <a:highlight>
                  <a:srgbClr val="F8F9FA"/>
                </a:highlight>
              </a:rPr>
              <a:t> </a:t>
            </a:r>
            <a:r>
              <a:rPr lang="tr-TR" sz="1400" dirty="0" err="1">
                <a:solidFill>
                  <a:srgbClr val="202124"/>
                </a:solidFill>
                <a:highlight>
                  <a:srgbClr val="F8F9FA"/>
                </a:highlight>
              </a:rPr>
              <a:t>company</a:t>
            </a:r>
            <a:r>
              <a:rPr lang="tr-TR" sz="1400" dirty="0">
                <a:solidFill>
                  <a:srgbClr val="202124"/>
                </a:solidFill>
                <a:highlight>
                  <a:srgbClr val="F8F9FA"/>
                </a:highlight>
              </a:rPr>
              <a:t> </a:t>
            </a:r>
            <a:r>
              <a:rPr lang="tr-TR" sz="1400" dirty="0" err="1">
                <a:solidFill>
                  <a:srgbClr val="202124"/>
                </a:solidFill>
                <a:highlight>
                  <a:srgbClr val="F8F9FA"/>
                </a:highlight>
              </a:rPr>
              <a:t>to</a:t>
            </a:r>
            <a:r>
              <a:rPr lang="tr-TR" sz="1400" dirty="0">
                <a:solidFill>
                  <a:srgbClr val="202124"/>
                </a:solidFill>
                <a:highlight>
                  <a:srgbClr val="F8F9FA"/>
                </a:highlight>
              </a:rPr>
              <a:t> </a:t>
            </a:r>
            <a:r>
              <a:rPr lang="tr-TR" sz="1400" dirty="0" err="1">
                <a:solidFill>
                  <a:srgbClr val="202124"/>
                </a:solidFill>
                <a:highlight>
                  <a:srgbClr val="F8F9FA"/>
                </a:highlight>
              </a:rPr>
              <a:t>company</a:t>
            </a:r>
            <a:r>
              <a:rPr lang="tr-TR" sz="1400" dirty="0">
                <a:solidFill>
                  <a:srgbClr val="202124"/>
                </a:solidFill>
                <a:highlight>
                  <a:srgbClr val="F8F9FA"/>
                </a:highlight>
              </a:rPr>
              <a:t> but </a:t>
            </a:r>
            <a:r>
              <a:rPr lang="tr-TR" sz="1400" dirty="0" err="1">
                <a:solidFill>
                  <a:srgbClr val="202124"/>
                </a:solidFill>
                <a:highlight>
                  <a:srgbClr val="F8F9FA"/>
                </a:highlight>
              </a:rPr>
              <a:t>the</a:t>
            </a:r>
            <a:r>
              <a:rPr lang="tr-TR" sz="1400" dirty="0">
                <a:solidFill>
                  <a:srgbClr val="202124"/>
                </a:solidFill>
                <a:highlight>
                  <a:srgbClr val="F8F9FA"/>
                </a:highlight>
              </a:rPr>
              <a:t> main </a:t>
            </a:r>
            <a:r>
              <a:rPr lang="tr-TR" sz="1400" dirty="0" err="1">
                <a:solidFill>
                  <a:srgbClr val="202124"/>
                </a:solidFill>
                <a:highlight>
                  <a:srgbClr val="F8F9FA"/>
                </a:highlight>
              </a:rPr>
              <a:t>concept</a:t>
            </a:r>
            <a:r>
              <a:rPr lang="tr-TR" sz="1400" dirty="0">
                <a:solidFill>
                  <a:srgbClr val="202124"/>
                </a:solidFill>
                <a:highlight>
                  <a:srgbClr val="F8F9FA"/>
                </a:highlight>
              </a:rPr>
              <a:t> is </a:t>
            </a: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same</a:t>
            </a:r>
            <a:r>
              <a:rPr lang="tr-TR" sz="1400" dirty="0">
                <a:solidFill>
                  <a:srgbClr val="202124"/>
                </a:solidFill>
                <a:highlight>
                  <a:srgbClr val="F8F9FA"/>
                </a:highlight>
              </a:rPr>
              <a:t>. </a:t>
            </a:r>
            <a:endParaRPr sz="1400" dirty="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endParaRPr sz="1400" dirty="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400" dirty="0" err="1">
                <a:solidFill>
                  <a:srgbClr val="202124"/>
                </a:solidFill>
                <a:highlight>
                  <a:srgbClr val="F8F9FA"/>
                </a:highlight>
              </a:rPr>
              <a:t>In</a:t>
            </a:r>
            <a:r>
              <a:rPr lang="tr-TR" sz="1400" dirty="0">
                <a:solidFill>
                  <a:srgbClr val="202124"/>
                </a:solidFill>
                <a:highlight>
                  <a:srgbClr val="F8F9FA"/>
                </a:highlight>
              </a:rPr>
              <a:t> </a:t>
            </a:r>
            <a:r>
              <a:rPr lang="tr-TR" sz="1400" dirty="0" err="1">
                <a:solidFill>
                  <a:srgbClr val="202124"/>
                </a:solidFill>
                <a:highlight>
                  <a:srgbClr val="F8F9FA"/>
                </a:highlight>
              </a:rPr>
              <a:t>our</a:t>
            </a:r>
            <a:r>
              <a:rPr lang="tr-TR" sz="1400" dirty="0">
                <a:solidFill>
                  <a:srgbClr val="202124"/>
                </a:solidFill>
                <a:highlight>
                  <a:srgbClr val="F8F9FA"/>
                </a:highlight>
              </a:rPr>
              <a:t> </a:t>
            </a:r>
            <a:r>
              <a:rPr lang="tr-TR" sz="1400" dirty="0" err="1">
                <a:solidFill>
                  <a:srgbClr val="202124"/>
                </a:solidFill>
                <a:highlight>
                  <a:srgbClr val="F8F9FA"/>
                </a:highlight>
              </a:rPr>
              <a:t>course</a:t>
            </a:r>
            <a:r>
              <a:rPr lang="tr-TR" sz="1400" dirty="0">
                <a:solidFill>
                  <a:srgbClr val="202124"/>
                </a:solidFill>
                <a:highlight>
                  <a:srgbClr val="F8F9FA"/>
                </a:highlight>
              </a:rPr>
              <a:t> </a:t>
            </a:r>
            <a:r>
              <a:rPr lang="tr-TR" sz="1400" dirty="0" err="1">
                <a:solidFill>
                  <a:srgbClr val="202124"/>
                </a:solidFill>
                <a:highlight>
                  <a:srgbClr val="F8F9FA"/>
                </a:highlight>
              </a:rPr>
              <a:t>we</a:t>
            </a:r>
            <a:r>
              <a:rPr lang="tr-TR" sz="1400" dirty="0">
                <a:solidFill>
                  <a:srgbClr val="202124"/>
                </a:solidFill>
                <a:highlight>
                  <a:srgbClr val="F8F9FA"/>
                </a:highlight>
              </a:rPr>
              <a:t> </a:t>
            </a:r>
            <a:r>
              <a:rPr lang="tr-TR" sz="1400" dirty="0" err="1">
                <a:solidFill>
                  <a:srgbClr val="202124"/>
                </a:solidFill>
                <a:highlight>
                  <a:srgbClr val="F8F9FA"/>
                </a:highlight>
              </a:rPr>
              <a:t>will</a:t>
            </a:r>
            <a:r>
              <a:rPr lang="tr-TR" sz="1400" dirty="0">
                <a:solidFill>
                  <a:srgbClr val="202124"/>
                </a:solidFill>
                <a:highlight>
                  <a:srgbClr val="F8F9FA"/>
                </a:highlight>
              </a:rPr>
              <a:t> </a:t>
            </a:r>
            <a:r>
              <a:rPr lang="tr-TR" sz="1400" dirty="0" err="1">
                <a:solidFill>
                  <a:srgbClr val="202124"/>
                </a:solidFill>
                <a:highlight>
                  <a:srgbClr val="F8F9FA"/>
                </a:highlight>
              </a:rPr>
              <a:t>show</a:t>
            </a:r>
            <a:r>
              <a:rPr lang="tr-TR" sz="1400" dirty="0">
                <a:solidFill>
                  <a:srgbClr val="202124"/>
                </a:solidFill>
                <a:highlight>
                  <a:srgbClr val="F8F9FA"/>
                </a:highlight>
              </a:rPr>
              <a:t> </a:t>
            </a:r>
            <a:r>
              <a:rPr lang="tr-TR" sz="1400" dirty="0" err="1">
                <a:solidFill>
                  <a:srgbClr val="202124"/>
                </a:solidFill>
                <a:highlight>
                  <a:srgbClr val="F8F9FA"/>
                </a:highlight>
              </a:rPr>
              <a:t>you</a:t>
            </a:r>
            <a:r>
              <a:rPr lang="tr-TR" sz="1400" dirty="0">
                <a:solidFill>
                  <a:srgbClr val="202124"/>
                </a:solidFill>
                <a:highlight>
                  <a:srgbClr val="F8F9FA"/>
                </a:highlight>
              </a:rPr>
              <a:t> </a:t>
            </a: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Jira</a:t>
            </a:r>
            <a:r>
              <a:rPr lang="tr-TR" sz="1400" dirty="0">
                <a:solidFill>
                  <a:srgbClr val="202124"/>
                </a:solidFill>
                <a:highlight>
                  <a:srgbClr val="F8F9FA"/>
                </a:highlight>
              </a:rPr>
              <a:t> </a:t>
            </a:r>
            <a:r>
              <a:rPr lang="tr-TR" sz="1400" dirty="0" err="1">
                <a:solidFill>
                  <a:srgbClr val="202124"/>
                </a:solidFill>
                <a:highlight>
                  <a:srgbClr val="F8F9FA"/>
                </a:highlight>
              </a:rPr>
              <a:t>tool</a:t>
            </a:r>
            <a:r>
              <a:rPr lang="tr-TR" sz="1400" dirty="0">
                <a:solidFill>
                  <a:srgbClr val="202124"/>
                </a:solidFill>
                <a:highlight>
                  <a:srgbClr val="F8F9FA"/>
                </a:highlight>
              </a:rPr>
              <a:t>. </a:t>
            </a:r>
            <a:endParaRPr sz="1400" dirty="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400" dirty="0" err="1">
                <a:solidFill>
                  <a:srgbClr val="202124"/>
                </a:solidFill>
                <a:highlight>
                  <a:srgbClr val="F8F9FA"/>
                </a:highlight>
              </a:rPr>
              <a:t>It</a:t>
            </a:r>
            <a:r>
              <a:rPr lang="tr-TR" sz="1400" dirty="0">
                <a:solidFill>
                  <a:srgbClr val="202124"/>
                </a:solidFill>
                <a:highlight>
                  <a:srgbClr val="F8F9FA"/>
                </a:highlight>
              </a:rPr>
              <a:t> is </a:t>
            </a:r>
            <a:r>
              <a:rPr lang="tr-TR" sz="1400" dirty="0" err="1">
                <a:solidFill>
                  <a:srgbClr val="202124"/>
                </a:solidFill>
                <a:highlight>
                  <a:srgbClr val="F8F9FA"/>
                </a:highlight>
              </a:rPr>
              <a:t>the</a:t>
            </a:r>
            <a:r>
              <a:rPr lang="tr-TR" sz="1400" dirty="0">
                <a:solidFill>
                  <a:srgbClr val="202124"/>
                </a:solidFill>
                <a:highlight>
                  <a:srgbClr val="F8F9FA"/>
                </a:highlight>
              </a:rPr>
              <a:t> </a:t>
            </a:r>
            <a:r>
              <a:rPr lang="tr-TR" sz="1400" dirty="0" err="1">
                <a:solidFill>
                  <a:srgbClr val="202124"/>
                </a:solidFill>
                <a:highlight>
                  <a:srgbClr val="F8F9FA"/>
                </a:highlight>
              </a:rPr>
              <a:t>most</a:t>
            </a:r>
            <a:r>
              <a:rPr lang="tr-TR" sz="1400" dirty="0">
                <a:solidFill>
                  <a:srgbClr val="202124"/>
                </a:solidFill>
                <a:highlight>
                  <a:srgbClr val="F8F9FA"/>
                </a:highlight>
              </a:rPr>
              <a:t> </a:t>
            </a:r>
            <a:r>
              <a:rPr lang="tr-TR" sz="1400" dirty="0" err="1">
                <a:solidFill>
                  <a:srgbClr val="202124"/>
                </a:solidFill>
                <a:highlight>
                  <a:srgbClr val="F8F9FA"/>
                </a:highlight>
              </a:rPr>
              <a:t>common</a:t>
            </a:r>
            <a:r>
              <a:rPr lang="tr-TR" sz="1400" dirty="0">
                <a:solidFill>
                  <a:srgbClr val="202124"/>
                </a:solidFill>
                <a:highlight>
                  <a:srgbClr val="F8F9FA"/>
                </a:highlight>
              </a:rPr>
              <a:t> </a:t>
            </a:r>
            <a:r>
              <a:rPr lang="tr-TR" sz="1400" dirty="0" err="1">
                <a:solidFill>
                  <a:srgbClr val="202124"/>
                </a:solidFill>
                <a:highlight>
                  <a:srgbClr val="F8F9FA"/>
                </a:highlight>
              </a:rPr>
              <a:t>management</a:t>
            </a:r>
            <a:r>
              <a:rPr lang="tr-TR" sz="1400" dirty="0">
                <a:solidFill>
                  <a:srgbClr val="202124"/>
                </a:solidFill>
                <a:highlight>
                  <a:srgbClr val="F8F9FA"/>
                </a:highlight>
              </a:rPr>
              <a:t> </a:t>
            </a:r>
            <a:r>
              <a:rPr lang="tr-TR" sz="1400" dirty="0" err="1">
                <a:solidFill>
                  <a:srgbClr val="202124"/>
                </a:solidFill>
                <a:highlight>
                  <a:srgbClr val="F8F9FA"/>
                </a:highlight>
              </a:rPr>
              <a:t>tool</a:t>
            </a:r>
            <a:r>
              <a:rPr lang="tr-TR" sz="1400" dirty="0">
                <a:solidFill>
                  <a:srgbClr val="202124"/>
                </a:solidFill>
                <a:highlight>
                  <a:srgbClr val="F8F9FA"/>
                </a:highlight>
              </a:rPr>
              <a:t> in </a:t>
            </a:r>
            <a:r>
              <a:rPr lang="tr-TR" sz="1400" dirty="0" err="1">
                <a:solidFill>
                  <a:srgbClr val="202124"/>
                </a:solidFill>
                <a:highlight>
                  <a:srgbClr val="F8F9FA"/>
                </a:highlight>
              </a:rPr>
              <a:t>the</a:t>
            </a:r>
            <a:r>
              <a:rPr lang="tr-TR" sz="1400" dirty="0">
                <a:solidFill>
                  <a:srgbClr val="202124"/>
                </a:solidFill>
                <a:highlight>
                  <a:srgbClr val="F8F9FA"/>
                </a:highlight>
              </a:rPr>
              <a:t> software </a:t>
            </a:r>
            <a:r>
              <a:rPr lang="tr-TR" sz="1400" dirty="0" err="1">
                <a:solidFill>
                  <a:srgbClr val="202124"/>
                </a:solidFill>
                <a:highlight>
                  <a:srgbClr val="F8F9FA"/>
                </a:highlight>
              </a:rPr>
              <a:t>development</a:t>
            </a:r>
            <a:r>
              <a:rPr lang="tr-TR" sz="1400" dirty="0">
                <a:solidFill>
                  <a:srgbClr val="202124"/>
                </a:solidFill>
                <a:highlight>
                  <a:srgbClr val="F8F9FA"/>
                </a:highlight>
              </a:rPr>
              <a:t>.</a:t>
            </a:r>
            <a:endParaRPr sz="1400" dirty="0">
              <a:solidFill>
                <a:srgbClr val="202124"/>
              </a:solidFill>
              <a:highlight>
                <a:srgbClr val="F8F9FA"/>
              </a:highlight>
            </a:endParaRPr>
          </a:p>
          <a:p>
            <a:pPr marL="0" marR="38100" lvl="0" indent="0" algn="l" rtl="0">
              <a:lnSpc>
                <a:spcPct val="128571"/>
              </a:lnSpc>
              <a:spcBef>
                <a:spcPts val="0"/>
              </a:spcBef>
              <a:spcAft>
                <a:spcPts val="0"/>
              </a:spcAft>
              <a:buNone/>
            </a:pPr>
            <a:endParaRPr sz="14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37460466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bb65961841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9" name="Google Shape;2079;gbb65961841_0_7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200" dirty="0" err="1">
                <a:solidFill>
                  <a:srgbClr val="202124"/>
                </a:solidFill>
                <a:highlight>
                  <a:srgbClr val="F8F9FA"/>
                </a:highlight>
              </a:rPr>
              <a:t>Kanban</a:t>
            </a:r>
            <a:r>
              <a:rPr lang="tr-TR" sz="1200" dirty="0">
                <a:solidFill>
                  <a:srgbClr val="202124"/>
                </a:solidFill>
                <a:highlight>
                  <a:srgbClr val="F8F9FA"/>
                </a:highlight>
              </a:rPr>
              <a:t> kartlarında yer alan bilgiler kuruluştan kuruluşa farklılık gösterir. Başka bir deyişle, kartlara ne koyacağınız size </a:t>
            </a:r>
            <a:r>
              <a:rPr lang="tr-TR" sz="1200" dirty="0" err="1">
                <a:solidFill>
                  <a:srgbClr val="202124"/>
                </a:solidFill>
                <a:highlight>
                  <a:srgbClr val="F8F9FA"/>
                </a:highlight>
              </a:rPr>
              <a:t>kalmış.kartlar</a:t>
            </a:r>
            <a:r>
              <a:rPr lang="tr-TR" sz="1200" dirty="0">
                <a:solidFill>
                  <a:srgbClr val="202124"/>
                </a:solidFill>
                <a:highlight>
                  <a:srgbClr val="F8F9FA"/>
                </a:highlight>
              </a:rPr>
              <a:t> şunları </a:t>
            </a:r>
            <a:r>
              <a:rPr lang="tr-TR" sz="1200" dirty="0" err="1">
                <a:solidFill>
                  <a:srgbClr val="202124"/>
                </a:solidFill>
                <a:highlight>
                  <a:srgbClr val="F8F9FA"/>
                </a:highlight>
              </a:rPr>
              <a:t>içerebilir;Kartın</a:t>
            </a:r>
            <a:r>
              <a:rPr lang="tr-TR" sz="1200" dirty="0">
                <a:solidFill>
                  <a:srgbClr val="202124"/>
                </a:solidFill>
                <a:highlight>
                  <a:srgbClr val="F8F9FA"/>
                </a:highlight>
              </a:rPr>
              <a:t> ne hakkında olduğuna dair bir isim veya çok kısa bir </a:t>
            </a:r>
            <a:r>
              <a:rPr lang="tr-TR" sz="1200" dirty="0" err="1">
                <a:solidFill>
                  <a:srgbClr val="202124"/>
                </a:solidFill>
                <a:highlight>
                  <a:srgbClr val="F8F9FA"/>
                </a:highlight>
              </a:rPr>
              <a:t>açıklama.Proje</a:t>
            </a:r>
            <a:r>
              <a:rPr lang="tr-TR" sz="1200" dirty="0">
                <a:solidFill>
                  <a:srgbClr val="202124"/>
                </a:solidFill>
                <a:highlight>
                  <a:srgbClr val="F8F9FA"/>
                </a:highlight>
              </a:rPr>
              <a:t> adı veya kimliği, özellikle devam eden birden fazla proje </a:t>
            </a:r>
            <a:r>
              <a:rPr lang="tr-TR" sz="1200" dirty="0" err="1">
                <a:solidFill>
                  <a:srgbClr val="202124"/>
                </a:solidFill>
                <a:highlight>
                  <a:srgbClr val="F8F9FA"/>
                </a:highlight>
              </a:rPr>
              <a:t>varsa.Başlangıç</a:t>
            </a:r>
            <a:r>
              <a:rPr lang="tr-TR" sz="1200" dirty="0">
                <a:solidFill>
                  <a:srgbClr val="202124"/>
                </a:solidFill>
                <a:highlight>
                  <a:srgbClr val="F8F9FA"/>
                </a:highlight>
              </a:rPr>
              <a:t>, bitiş, aşamalar vb. gibi iş akışı tarihleri.</a:t>
            </a:r>
          </a:p>
          <a:p>
            <a:pPr marL="0" lvl="0" indent="0" algn="l" rtl="0">
              <a:spcBef>
                <a:spcPts val="0"/>
              </a:spcBef>
              <a:spcAft>
                <a:spcPts val="0"/>
              </a:spcAft>
              <a:buClr>
                <a:schemeClr val="dk1"/>
              </a:buClr>
              <a:buSzPts val="1100"/>
              <a:buFont typeface="Arial"/>
              <a:buNone/>
            </a:pPr>
            <a:r>
              <a:rPr lang="tr-TR" sz="1200" dirty="0">
                <a:solidFill>
                  <a:srgbClr val="202124"/>
                </a:solidFill>
                <a:highlight>
                  <a:srgbClr val="F8F9FA"/>
                </a:highlight>
              </a:rPr>
              <a:t>Bitiş </a:t>
            </a:r>
            <a:r>
              <a:rPr lang="tr-TR" sz="1200" dirty="0" err="1">
                <a:solidFill>
                  <a:srgbClr val="202124"/>
                </a:solidFill>
                <a:highlight>
                  <a:srgbClr val="F8F9FA"/>
                </a:highlight>
              </a:rPr>
              <a:t>tarihi.Öncelik.Görev</a:t>
            </a:r>
            <a:r>
              <a:rPr lang="tr-TR" sz="1200" dirty="0">
                <a:solidFill>
                  <a:srgbClr val="202124"/>
                </a:solidFill>
                <a:highlight>
                  <a:srgbClr val="F8F9FA"/>
                </a:highlight>
              </a:rPr>
              <a:t> üzerinde çalışan </a:t>
            </a:r>
            <a:r>
              <a:rPr lang="tr-TR" sz="1200" dirty="0" err="1">
                <a:solidFill>
                  <a:srgbClr val="202124"/>
                </a:solidFill>
                <a:highlight>
                  <a:srgbClr val="F8F9FA"/>
                </a:highlight>
              </a:rPr>
              <a:t>insanlar.Bilgi</a:t>
            </a:r>
            <a:r>
              <a:rPr lang="tr-TR" sz="1200" dirty="0">
                <a:solidFill>
                  <a:srgbClr val="202124"/>
                </a:solidFill>
                <a:highlight>
                  <a:srgbClr val="F8F9FA"/>
                </a:highlight>
              </a:rPr>
              <a:t> esnek olsa da, eldeki görevi ve durumu temsil etmelidir.</a:t>
            </a:r>
          </a:p>
          <a:p>
            <a:pPr marL="0" lvl="0" indent="0" algn="l" rtl="0">
              <a:spcBef>
                <a:spcPts val="0"/>
              </a:spcBef>
              <a:spcAft>
                <a:spcPts val="0"/>
              </a:spcAft>
              <a:buClr>
                <a:schemeClr val="dk1"/>
              </a:buClr>
              <a:buSzPts val="1100"/>
              <a:buFont typeface="Arial"/>
              <a:buNone/>
            </a:pPr>
            <a:endParaRPr lang="tr-T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information</a:t>
            </a:r>
            <a:r>
              <a:rPr lang="tr-TR" sz="1200" dirty="0">
                <a:solidFill>
                  <a:srgbClr val="202124"/>
                </a:solidFill>
                <a:highlight>
                  <a:srgbClr val="F8F9FA"/>
                </a:highlight>
              </a:rPr>
              <a:t> </a:t>
            </a:r>
            <a:r>
              <a:rPr lang="tr-TR" sz="1200" dirty="0" err="1">
                <a:solidFill>
                  <a:srgbClr val="202124"/>
                </a:solidFill>
                <a:highlight>
                  <a:srgbClr val="F8F9FA"/>
                </a:highlight>
              </a:rPr>
              <a:t>contained</a:t>
            </a:r>
            <a:r>
              <a:rPr lang="tr-TR" sz="1200" dirty="0">
                <a:solidFill>
                  <a:srgbClr val="202124"/>
                </a:solidFill>
                <a:highlight>
                  <a:srgbClr val="F8F9FA"/>
                </a:highlight>
              </a:rPr>
              <a:t> in </a:t>
            </a:r>
            <a:r>
              <a:rPr lang="tr-TR" sz="1200" dirty="0" err="1">
                <a:solidFill>
                  <a:srgbClr val="202124"/>
                </a:solidFill>
                <a:highlight>
                  <a:srgbClr val="F8F9FA"/>
                </a:highlight>
              </a:rPr>
              <a:t>Kanban</a:t>
            </a:r>
            <a:r>
              <a:rPr lang="tr-TR" sz="1200" dirty="0">
                <a:solidFill>
                  <a:srgbClr val="202124"/>
                </a:solidFill>
                <a:highlight>
                  <a:srgbClr val="F8F9FA"/>
                </a:highlight>
              </a:rPr>
              <a:t> </a:t>
            </a:r>
            <a:r>
              <a:rPr lang="tr-TR" sz="1200" dirty="0" err="1">
                <a:solidFill>
                  <a:srgbClr val="202124"/>
                </a:solidFill>
                <a:highlight>
                  <a:srgbClr val="F8F9FA"/>
                </a:highlight>
              </a:rPr>
              <a:t>cards</a:t>
            </a:r>
            <a:r>
              <a:rPr lang="tr-TR" sz="1200" dirty="0">
                <a:solidFill>
                  <a:srgbClr val="202124"/>
                </a:solidFill>
                <a:highlight>
                  <a:srgbClr val="F8F9FA"/>
                </a:highlight>
              </a:rPr>
              <a:t> </a:t>
            </a:r>
            <a:r>
              <a:rPr lang="tr-TR" sz="1200" dirty="0" err="1">
                <a:solidFill>
                  <a:srgbClr val="202124"/>
                </a:solidFill>
                <a:highlight>
                  <a:srgbClr val="F8F9FA"/>
                </a:highlight>
              </a:rPr>
              <a:t>differs</a:t>
            </a:r>
            <a:r>
              <a:rPr lang="tr-TR" sz="1200" dirty="0">
                <a:solidFill>
                  <a:srgbClr val="202124"/>
                </a:solidFill>
                <a:highlight>
                  <a:srgbClr val="F8F9FA"/>
                </a:highlight>
              </a:rPr>
              <a:t> </a:t>
            </a:r>
            <a:r>
              <a:rPr lang="tr-TR" sz="1200" dirty="0" err="1">
                <a:solidFill>
                  <a:srgbClr val="202124"/>
                </a:solidFill>
                <a:highlight>
                  <a:srgbClr val="F8F9FA"/>
                </a:highlight>
              </a:rPr>
              <a:t>from</a:t>
            </a:r>
            <a:r>
              <a:rPr lang="tr-TR" sz="1200" dirty="0">
                <a:solidFill>
                  <a:srgbClr val="202124"/>
                </a:solidFill>
                <a:highlight>
                  <a:srgbClr val="F8F9FA"/>
                </a:highlight>
              </a:rPr>
              <a:t> </a:t>
            </a:r>
            <a:r>
              <a:rPr lang="tr-TR" sz="1200" dirty="0" err="1">
                <a:solidFill>
                  <a:srgbClr val="202124"/>
                </a:solidFill>
                <a:highlight>
                  <a:srgbClr val="F8F9FA"/>
                </a:highlight>
              </a:rPr>
              <a:t>organization</a:t>
            </a:r>
            <a:r>
              <a:rPr lang="tr-TR" sz="1200" dirty="0">
                <a:solidFill>
                  <a:srgbClr val="202124"/>
                </a:solidFill>
                <a:highlight>
                  <a:srgbClr val="F8F9FA"/>
                </a:highlight>
              </a:rPr>
              <a:t> </a:t>
            </a:r>
            <a:r>
              <a:rPr lang="tr-TR" sz="1200" dirty="0" err="1">
                <a:solidFill>
                  <a:srgbClr val="202124"/>
                </a:solidFill>
                <a:highlight>
                  <a:srgbClr val="F8F9FA"/>
                </a:highlight>
              </a:rPr>
              <a:t>to</a:t>
            </a:r>
            <a:r>
              <a:rPr lang="tr-TR" sz="1200" dirty="0">
                <a:solidFill>
                  <a:srgbClr val="202124"/>
                </a:solidFill>
                <a:highlight>
                  <a:srgbClr val="F8F9FA"/>
                </a:highlight>
              </a:rPr>
              <a:t> </a:t>
            </a:r>
            <a:r>
              <a:rPr lang="tr-TR" sz="1200" dirty="0" err="1">
                <a:solidFill>
                  <a:srgbClr val="202124"/>
                </a:solidFill>
                <a:highlight>
                  <a:srgbClr val="F8F9FA"/>
                </a:highlight>
              </a:rPr>
              <a:t>organization</a:t>
            </a:r>
            <a:r>
              <a:rPr lang="tr-TR" sz="1200" dirty="0">
                <a:solidFill>
                  <a:srgbClr val="202124"/>
                </a:solidFill>
                <a:highlight>
                  <a:srgbClr val="F8F9FA"/>
                </a:highlight>
              </a:rPr>
              <a:t>. </a:t>
            </a:r>
            <a:r>
              <a:rPr lang="tr-TR" sz="1200" dirty="0" err="1">
                <a:solidFill>
                  <a:srgbClr val="202124"/>
                </a:solidFill>
                <a:highlight>
                  <a:srgbClr val="F8F9FA"/>
                </a:highlight>
              </a:rPr>
              <a:t>In</a:t>
            </a:r>
            <a:r>
              <a:rPr lang="tr-TR" sz="1200" dirty="0">
                <a:solidFill>
                  <a:srgbClr val="202124"/>
                </a:solidFill>
                <a:highlight>
                  <a:srgbClr val="F8F9FA"/>
                </a:highlight>
              </a:rPr>
              <a:t> </a:t>
            </a:r>
            <a:r>
              <a:rPr lang="tr-TR" sz="1200" dirty="0" err="1">
                <a:solidFill>
                  <a:srgbClr val="202124"/>
                </a:solidFill>
                <a:highlight>
                  <a:srgbClr val="F8F9FA"/>
                </a:highlight>
              </a:rPr>
              <a:t>other</a:t>
            </a:r>
            <a:r>
              <a:rPr lang="tr-TR" sz="1200" dirty="0">
                <a:solidFill>
                  <a:srgbClr val="202124"/>
                </a:solidFill>
                <a:highlight>
                  <a:srgbClr val="F8F9FA"/>
                </a:highlight>
              </a:rPr>
              <a:t> </a:t>
            </a:r>
            <a:r>
              <a:rPr lang="tr-TR" sz="1200" dirty="0" err="1">
                <a:solidFill>
                  <a:srgbClr val="202124"/>
                </a:solidFill>
                <a:highlight>
                  <a:srgbClr val="F8F9FA"/>
                </a:highlight>
              </a:rPr>
              <a:t>words</a:t>
            </a:r>
            <a:r>
              <a:rPr lang="tr-TR" sz="1200" dirty="0">
                <a:solidFill>
                  <a:srgbClr val="202124"/>
                </a:solidFill>
                <a:highlight>
                  <a:srgbClr val="F8F9FA"/>
                </a:highlight>
              </a:rPr>
              <a:t>, </a:t>
            </a:r>
            <a:r>
              <a:rPr lang="tr-TR" sz="1200" dirty="0" err="1">
                <a:solidFill>
                  <a:srgbClr val="202124"/>
                </a:solidFill>
                <a:highlight>
                  <a:srgbClr val="F8F9FA"/>
                </a:highlight>
              </a:rPr>
              <a:t>what</a:t>
            </a:r>
            <a:r>
              <a:rPr lang="tr-TR" sz="1200" dirty="0">
                <a:solidFill>
                  <a:srgbClr val="202124"/>
                </a:solidFill>
                <a:highlight>
                  <a:srgbClr val="F8F9FA"/>
                </a:highlight>
              </a:rPr>
              <a:t> </a:t>
            </a:r>
            <a:r>
              <a:rPr lang="tr-TR" sz="1200" dirty="0" err="1">
                <a:solidFill>
                  <a:srgbClr val="202124"/>
                </a:solidFill>
                <a:highlight>
                  <a:srgbClr val="F8F9FA"/>
                </a:highlight>
              </a:rPr>
              <a:t>you</a:t>
            </a:r>
            <a:r>
              <a:rPr lang="tr-TR" sz="1200" dirty="0">
                <a:solidFill>
                  <a:srgbClr val="202124"/>
                </a:solidFill>
                <a:highlight>
                  <a:srgbClr val="F8F9FA"/>
                </a:highlight>
              </a:rPr>
              <a:t> put on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cards</a:t>
            </a:r>
            <a:r>
              <a:rPr lang="tr-TR" sz="1200" dirty="0">
                <a:solidFill>
                  <a:srgbClr val="202124"/>
                </a:solidFill>
                <a:highlight>
                  <a:srgbClr val="F8F9FA"/>
                </a:highlight>
              </a:rPr>
              <a:t> is </a:t>
            </a:r>
            <a:r>
              <a:rPr lang="tr-TR" sz="1200" dirty="0" err="1">
                <a:solidFill>
                  <a:srgbClr val="202124"/>
                </a:solidFill>
                <a:highlight>
                  <a:srgbClr val="F8F9FA"/>
                </a:highlight>
              </a:rPr>
              <a:t>up</a:t>
            </a:r>
            <a:r>
              <a:rPr lang="tr-TR" sz="1200" dirty="0">
                <a:solidFill>
                  <a:srgbClr val="202124"/>
                </a:solidFill>
                <a:highlight>
                  <a:srgbClr val="F8F9FA"/>
                </a:highlight>
              </a:rPr>
              <a:t> </a:t>
            </a:r>
            <a:r>
              <a:rPr lang="tr-TR" sz="1200" dirty="0" err="1">
                <a:solidFill>
                  <a:srgbClr val="202124"/>
                </a:solidFill>
                <a:highlight>
                  <a:srgbClr val="F8F9FA"/>
                </a:highlight>
              </a:rPr>
              <a:t>to</a:t>
            </a:r>
            <a:r>
              <a:rPr lang="tr-TR" sz="1200" dirty="0">
                <a:solidFill>
                  <a:srgbClr val="202124"/>
                </a:solidFill>
                <a:highlight>
                  <a:srgbClr val="F8F9FA"/>
                </a:highlight>
              </a:rPr>
              <a:t> </a:t>
            </a:r>
            <a:r>
              <a:rPr lang="tr-TR" sz="1200" dirty="0" err="1">
                <a:solidFill>
                  <a:srgbClr val="202124"/>
                </a:solidFill>
                <a:highlight>
                  <a:srgbClr val="F8F9FA"/>
                </a:highlight>
              </a:rPr>
              <a:t>you</a:t>
            </a:r>
            <a:r>
              <a:rPr lang="tr-TR" sz="1200" dirty="0">
                <a:solidFill>
                  <a:srgbClr val="202124"/>
                </a:solidFill>
                <a:highlight>
                  <a:srgbClr val="F8F9FA"/>
                </a:highlight>
              </a:rPr>
              <a:t>.</a:t>
            </a: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dirty="0" err="1">
                <a:solidFill>
                  <a:srgbClr val="202124"/>
                </a:solidFill>
                <a:highlight>
                  <a:srgbClr val="F8F9FA"/>
                </a:highlight>
              </a:rPr>
              <a:t>cards</a:t>
            </a:r>
            <a:r>
              <a:rPr lang="tr-TR" sz="1200" dirty="0">
                <a:solidFill>
                  <a:srgbClr val="202124"/>
                </a:solidFill>
                <a:highlight>
                  <a:srgbClr val="F8F9FA"/>
                </a:highlight>
              </a:rPr>
              <a:t> can </a:t>
            </a:r>
            <a:r>
              <a:rPr lang="tr-TR" sz="1200" dirty="0" err="1">
                <a:solidFill>
                  <a:srgbClr val="202124"/>
                </a:solidFill>
                <a:highlight>
                  <a:srgbClr val="F8F9FA"/>
                </a:highlight>
              </a:rPr>
              <a:t>include</a:t>
            </a:r>
            <a:r>
              <a:rPr lang="tr-TR" sz="1200" dirty="0">
                <a:solidFill>
                  <a:srgbClr val="202124"/>
                </a:solidFill>
                <a:highlight>
                  <a:srgbClr val="F8F9FA"/>
                </a:highlight>
              </a:rPr>
              <a:t>;</a:t>
            </a: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dirty="0">
                <a:solidFill>
                  <a:srgbClr val="202124"/>
                </a:solidFill>
                <a:highlight>
                  <a:srgbClr val="F8F9FA"/>
                </a:highlight>
              </a:rPr>
              <a:t>A name </a:t>
            </a:r>
            <a:r>
              <a:rPr lang="tr-TR" sz="1200" dirty="0" err="1">
                <a:solidFill>
                  <a:srgbClr val="202124"/>
                </a:solidFill>
                <a:highlight>
                  <a:srgbClr val="F8F9FA"/>
                </a:highlight>
              </a:rPr>
              <a:t>or</a:t>
            </a:r>
            <a:r>
              <a:rPr lang="tr-TR" sz="1200" dirty="0">
                <a:solidFill>
                  <a:srgbClr val="202124"/>
                </a:solidFill>
                <a:highlight>
                  <a:srgbClr val="F8F9FA"/>
                </a:highlight>
              </a:rPr>
              <a:t> </a:t>
            </a:r>
            <a:r>
              <a:rPr lang="tr-TR" sz="1200" dirty="0" err="1">
                <a:solidFill>
                  <a:srgbClr val="202124"/>
                </a:solidFill>
                <a:highlight>
                  <a:srgbClr val="F8F9FA"/>
                </a:highlight>
              </a:rPr>
              <a:t>very</a:t>
            </a:r>
            <a:r>
              <a:rPr lang="tr-TR" sz="1200" dirty="0">
                <a:solidFill>
                  <a:srgbClr val="202124"/>
                </a:solidFill>
                <a:highlight>
                  <a:srgbClr val="F8F9FA"/>
                </a:highlight>
              </a:rPr>
              <a:t> </a:t>
            </a:r>
            <a:r>
              <a:rPr lang="tr-TR" sz="1200" dirty="0" err="1">
                <a:solidFill>
                  <a:srgbClr val="202124"/>
                </a:solidFill>
                <a:highlight>
                  <a:srgbClr val="F8F9FA"/>
                </a:highlight>
              </a:rPr>
              <a:t>brief</a:t>
            </a:r>
            <a:r>
              <a:rPr lang="tr-TR" sz="1200" dirty="0">
                <a:solidFill>
                  <a:srgbClr val="202124"/>
                </a:solidFill>
                <a:highlight>
                  <a:srgbClr val="F8F9FA"/>
                </a:highlight>
              </a:rPr>
              <a:t> </a:t>
            </a:r>
            <a:r>
              <a:rPr lang="tr-TR" sz="1200" dirty="0" err="1">
                <a:solidFill>
                  <a:srgbClr val="202124"/>
                </a:solidFill>
                <a:highlight>
                  <a:srgbClr val="F8F9FA"/>
                </a:highlight>
              </a:rPr>
              <a:t>explanation</a:t>
            </a:r>
            <a:r>
              <a:rPr lang="tr-TR" sz="1200" dirty="0">
                <a:solidFill>
                  <a:srgbClr val="202124"/>
                </a:solidFill>
                <a:highlight>
                  <a:srgbClr val="F8F9FA"/>
                </a:highlight>
              </a:rPr>
              <a:t> of </a:t>
            </a:r>
            <a:r>
              <a:rPr lang="tr-TR" sz="1200" dirty="0" err="1">
                <a:solidFill>
                  <a:srgbClr val="202124"/>
                </a:solidFill>
                <a:highlight>
                  <a:srgbClr val="F8F9FA"/>
                </a:highlight>
              </a:rPr>
              <a:t>what</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card</a:t>
            </a:r>
            <a:r>
              <a:rPr lang="tr-TR" sz="1200" dirty="0">
                <a:solidFill>
                  <a:srgbClr val="202124"/>
                </a:solidFill>
                <a:highlight>
                  <a:srgbClr val="F8F9FA"/>
                </a:highlight>
              </a:rPr>
              <a:t> is </a:t>
            </a:r>
            <a:r>
              <a:rPr lang="tr-TR" sz="1200" dirty="0" err="1">
                <a:solidFill>
                  <a:srgbClr val="202124"/>
                </a:solidFill>
                <a:highlight>
                  <a:srgbClr val="F8F9FA"/>
                </a:highlight>
              </a:rPr>
              <a:t>about</a:t>
            </a:r>
            <a:r>
              <a:rPr lang="tr-TR" sz="1200" dirty="0">
                <a:solidFill>
                  <a:srgbClr val="202124"/>
                </a:solidFill>
                <a:highlight>
                  <a:srgbClr val="F8F9FA"/>
                </a:highlight>
              </a:rPr>
              <a:t>.</a:t>
            </a: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dirty="0">
                <a:solidFill>
                  <a:srgbClr val="202124"/>
                </a:solidFill>
                <a:highlight>
                  <a:srgbClr val="F8F9FA"/>
                </a:highlight>
              </a:rPr>
              <a:t>Project name </a:t>
            </a:r>
            <a:r>
              <a:rPr lang="tr-TR" sz="1200" dirty="0" err="1">
                <a:solidFill>
                  <a:srgbClr val="202124"/>
                </a:solidFill>
                <a:highlight>
                  <a:srgbClr val="F8F9FA"/>
                </a:highlight>
              </a:rPr>
              <a:t>or</a:t>
            </a:r>
            <a:r>
              <a:rPr lang="tr-TR" sz="1200" dirty="0">
                <a:solidFill>
                  <a:srgbClr val="202124"/>
                </a:solidFill>
                <a:highlight>
                  <a:srgbClr val="F8F9FA"/>
                </a:highlight>
              </a:rPr>
              <a:t> ID, </a:t>
            </a:r>
            <a:r>
              <a:rPr lang="tr-TR" sz="1200" dirty="0" err="1">
                <a:solidFill>
                  <a:srgbClr val="202124"/>
                </a:solidFill>
                <a:highlight>
                  <a:srgbClr val="F8F9FA"/>
                </a:highlight>
              </a:rPr>
              <a:t>especially</a:t>
            </a:r>
            <a:r>
              <a:rPr lang="tr-TR" sz="1200" dirty="0">
                <a:solidFill>
                  <a:srgbClr val="202124"/>
                </a:solidFill>
                <a:highlight>
                  <a:srgbClr val="F8F9FA"/>
                </a:highlight>
              </a:rPr>
              <a:t> </a:t>
            </a:r>
            <a:r>
              <a:rPr lang="tr-TR" sz="1200" dirty="0" err="1">
                <a:solidFill>
                  <a:srgbClr val="202124"/>
                </a:solidFill>
                <a:highlight>
                  <a:srgbClr val="F8F9FA"/>
                </a:highlight>
              </a:rPr>
              <a:t>if</a:t>
            </a:r>
            <a:r>
              <a:rPr lang="tr-TR" sz="1200" dirty="0">
                <a:solidFill>
                  <a:srgbClr val="202124"/>
                </a:solidFill>
                <a:highlight>
                  <a:srgbClr val="F8F9FA"/>
                </a:highlight>
              </a:rPr>
              <a:t> </a:t>
            </a:r>
            <a:r>
              <a:rPr lang="tr-TR" sz="1200" dirty="0" err="1">
                <a:solidFill>
                  <a:srgbClr val="202124"/>
                </a:solidFill>
                <a:highlight>
                  <a:srgbClr val="F8F9FA"/>
                </a:highlight>
              </a:rPr>
              <a:t>there</a:t>
            </a:r>
            <a:r>
              <a:rPr lang="tr-TR" sz="1200" dirty="0">
                <a:solidFill>
                  <a:srgbClr val="202124"/>
                </a:solidFill>
                <a:highlight>
                  <a:srgbClr val="F8F9FA"/>
                </a:highlight>
              </a:rPr>
              <a:t> is </a:t>
            </a:r>
            <a:r>
              <a:rPr lang="tr-TR" sz="1200" dirty="0" err="1">
                <a:solidFill>
                  <a:srgbClr val="202124"/>
                </a:solidFill>
                <a:highlight>
                  <a:srgbClr val="F8F9FA"/>
                </a:highlight>
              </a:rPr>
              <a:t>more</a:t>
            </a:r>
            <a:r>
              <a:rPr lang="tr-TR" sz="1200" dirty="0">
                <a:solidFill>
                  <a:srgbClr val="202124"/>
                </a:solidFill>
                <a:highlight>
                  <a:srgbClr val="F8F9FA"/>
                </a:highlight>
              </a:rPr>
              <a:t> </a:t>
            </a:r>
            <a:r>
              <a:rPr lang="tr-TR" sz="1200" dirty="0" err="1">
                <a:solidFill>
                  <a:srgbClr val="202124"/>
                </a:solidFill>
                <a:highlight>
                  <a:srgbClr val="F8F9FA"/>
                </a:highlight>
              </a:rPr>
              <a:t>than</a:t>
            </a:r>
            <a:r>
              <a:rPr lang="tr-TR" sz="1200" dirty="0">
                <a:solidFill>
                  <a:srgbClr val="202124"/>
                </a:solidFill>
                <a:highlight>
                  <a:srgbClr val="F8F9FA"/>
                </a:highlight>
              </a:rPr>
              <a:t> </a:t>
            </a:r>
            <a:r>
              <a:rPr lang="tr-TR" sz="1200" dirty="0" err="1">
                <a:solidFill>
                  <a:srgbClr val="202124"/>
                </a:solidFill>
                <a:highlight>
                  <a:srgbClr val="F8F9FA"/>
                </a:highlight>
              </a:rPr>
              <a:t>one</a:t>
            </a:r>
            <a:r>
              <a:rPr lang="tr-TR" sz="1200" dirty="0">
                <a:solidFill>
                  <a:srgbClr val="202124"/>
                </a:solidFill>
                <a:highlight>
                  <a:srgbClr val="F8F9FA"/>
                </a:highlight>
              </a:rPr>
              <a:t> </a:t>
            </a:r>
            <a:r>
              <a:rPr lang="tr-TR" sz="1200" dirty="0" err="1">
                <a:solidFill>
                  <a:srgbClr val="202124"/>
                </a:solidFill>
                <a:highlight>
                  <a:srgbClr val="F8F9FA"/>
                </a:highlight>
              </a:rPr>
              <a:t>project</a:t>
            </a:r>
            <a:r>
              <a:rPr lang="tr-TR" sz="1200" dirty="0">
                <a:solidFill>
                  <a:srgbClr val="202124"/>
                </a:solidFill>
                <a:highlight>
                  <a:srgbClr val="F8F9FA"/>
                </a:highlight>
              </a:rPr>
              <a:t> in </a:t>
            </a:r>
            <a:r>
              <a:rPr lang="tr-TR" sz="1200" dirty="0" err="1">
                <a:solidFill>
                  <a:srgbClr val="202124"/>
                </a:solidFill>
                <a:highlight>
                  <a:srgbClr val="F8F9FA"/>
                </a:highlight>
              </a:rPr>
              <a:t>progress</a:t>
            </a:r>
            <a:r>
              <a:rPr lang="tr-TR" sz="1200" dirty="0">
                <a:solidFill>
                  <a:srgbClr val="202124"/>
                </a:solidFill>
                <a:highlight>
                  <a:srgbClr val="F8F9FA"/>
                </a:highlight>
              </a:rPr>
              <a:t>.</a:t>
            </a: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dirty="0" err="1">
                <a:solidFill>
                  <a:srgbClr val="202124"/>
                </a:solidFill>
                <a:highlight>
                  <a:srgbClr val="F8F9FA"/>
                </a:highlight>
              </a:rPr>
              <a:t>Beginning</a:t>
            </a:r>
            <a:r>
              <a:rPr lang="tr-TR" sz="1200" dirty="0">
                <a:solidFill>
                  <a:srgbClr val="202124"/>
                </a:solidFill>
                <a:highlight>
                  <a:srgbClr val="F8F9FA"/>
                </a:highlight>
              </a:rPr>
              <a:t>, </a:t>
            </a:r>
            <a:r>
              <a:rPr lang="tr-TR" sz="1200" dirty="0" err="1">
                <a:solidFill>
                  <a:srgbClr val="202124"/>
                </a:solidFill>
                <a:highlight>
                  <a:srgbClr val="F8F9FA"/>
                </a:highlight>
              </a:rPr>
              <a:t>ending</a:t>
            </a:r>
            <a:r>
              <a:rPr lang="tr-TR" sz="1200" dirty="0">
                <a:solidFill>
                  <a:srgbClr val="202124"/>
                </a:solidFill>
                <a:highlight>
                  <a:srgbClr val="F8F9FA"/>
                </a:highlight>
              </a:rPr>
              <a:t>, </a:t>
            </a:r>
            <a:r>
              <a:rPr lang="tr-TR" sz="1200" dirty="0" err="1">
                <a:solidFill>
                  <a:srgbClr val="202124"/>
                </a:solidFill>
                <a:highlight>
                  <a:srgbClr val="F8F9FA"/>
                </a:highlight>
              </a:rPr>
              <a:t>stages</a:t>
            </a:r>
            <a:r>
              <a:rPr lang="tr-TR" sz="1200" dirty="0">
                <a:solidFill>
                  <a:srgbClr val="202124"/>
                </a:solidFill>
                <a:highlight>
                  <a:srgbClr val="F8F9FA"/>
                </a:highlight>
              </a:rPr>
              <a:t> </a:t>
            </a:r>
            <a:r>
              <a:rPr lang="tr-TR" sz="1200" dirty="0" err="1">
                <a:solidFill>
                  <a:srgbClr val="202124"/>
                </a:solidFill>
                <a:highlight>
                  <a:srgbClr val="F8F9FA"/>
                </a:highlight>
              </a:rPr>
              <a:t>etc</a:t>
            </a:r>
            <a:r>
              <a:rPr lang="tr-TR" sz="1200" dirty="0">
                <a:solidFill>
                  <a:srgbClr val="202124"/>
                </a:solidFill>
                <a:highlight>
                  <a:srgbClr val="F8F9FA"/>
                </a:highlight>
              </a:rPr>
              <a:t>. </a:t>
            </a:r>
            <a:r>
              <a:rPr lang="tr-TR" sz="1200" dirty="0" err="1">
                <a:solidFill>
                  <a:srgbClr val="202124"/>
                </a:solidFill>
                <a:highlight>
                  <a:srgbClr val="F8F9FA"/>
                </a:highlight>
              </a:rPr>
              <a:t>Workflow</a:t>
            </a:r>
            <a:r>
              <a:rPr lang="tr-TR" sz="1200" dirty="0">
                <a:solidFill>
                  <a:srgbClr val="202124"/>
                </a:solidFill>
                <a:highlight>
                  <a:srgbClr val="F8F9FA"/>
                </a:highlight>
              </a:rPr>
              <a:t> </a:t>
            </a:r>
            <a:r>
              <a:rPr lang="tr-TR" sz="1200" dirty="0" err="1">
                <a:solidFill>
                  <a:srgbClr val="202124"/>
                </a:solidFill>
                <a:highlight>
                  <a:srgbClr val="F8F9FA"/>
                </a:highlight>
              </a:rPr>
              <a:t>dates</a:t>
            </a:r>
            <a:r>
              <a:rPr lang="tr-TR" sz="1200" dirty="0">
                <a:solidFill>
                  <a:srgbClr val="202124"/>
                </a:solidFill>
                <a:highlight>
                  <a:srgbClr val="F8F9FA"/>
                </a:highlight>
              </a:rPr>
              <a:t> </a:t>
            </a:r>
            <a:r>
              <a:rPr lang="tr-TR" sz="1200" dirty="0" err="1">
                <a:solidFill>
                  <a:srgbClr val="202124"/>
                </a:solidFill>
                <a:highlight>
                  <a:srgbClr val="F8F9FA"/>
                </a:highlight>
              </a:rPr>
              <a:t>such</a:t>
            </a:r>
            <a:r>
              <a:rPr lang="tr-TR" sz="1200" dirty="0">
                <a:solidFill>
                  <a:srgbClr val="202124"/>
                </a:solidFill>
                <a:highlight>
                  <a:srgbClr val="F8F9FA"/>
                </a:highlight>
              </a:rPr>
              <a:t> as.</a:t>
            </a: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dirty="0" err="1">
                <a:solidFill>
                  <a:srgbClr val="202124"/>
                </a:solidFill>
                <a:highlight>
                  <a:srgbClr val="F8F9FA"/>
                </a:highlight>
              </a:rPr>
              <a:t>End</a:t>
            </a:r>
            <a:r>
              <a:rPr lang="tr-TR" sz="1200" dirty="0">
                <a:solidFill>
                  <a:srgbClr val="202124"/>
                </a:solidFill>
                <a:highlight>
                  <a:srgbClr val="F8F9FA"/>
                </a:highlight>
              </a:rPr>
              <a:t> </a:t>
            </a:r>
            <a:r>
              <a:rPr lang="tr-TR" sz="1200" dirty="0" err="1">
                <a:solidFill>
                  <a:srgbClr val="202124"/>
                </a:solidFill>
                <a:highlight>
                  <a:srgbClr val="F8F9FA"/>
                </a:highlight>
              </a:rPr>
              <a:t>date</a:t>
            </a:r>
            <a:r>
              <a:rPr lang="tr-TR" sz="1200" dirty="0">
                <a:solidFill>
                  <a:srgbClr val="202124"/>
                </a:solidFill>
                <a:highlight>
                  <a:srgbClr val="F8F9FA"/>
                </a:highlight>
              </a:rPr>
              <a:t>.</a:t>
            </a: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dirty="0" err="1">
                <a:solidFill>
                  <a:srgbClr val="202124"/>
                </a:solidFill>
                <a:highlight>
                  <a:srgbClr val="F8F9FA"/>
                </a:highlight>
              </a:rPr>
              <a:t>Priority</a:t>
            </a:r>
            <a:r>
              <a:rPr lang="tr-TR" sz="1200" dirty="0">
                <a:solidFill>
                  <a:srgbClr val="202124"/>
                </a:solidFill>
                <a:highlight>
                  <a:srgbClr val="F8F9FA"/>
                </a:highlight>
              </a:rPr>
              <a:t>.</a:t>
            </a: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2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200" dirty="0">
                <a:solidFill>
                  <a:srgbClr val="202124"/>
                </a:solidFill>
                <a:highlight>
                  <a:srgbClr val="F8F9FA"/>
                </a:highlight>
              </a:rPr>
              <a:t>People </a:t>
            </a:r>
            <a:r>
              <a:rPr lang="tr-TR" sz="1200" dirty="0" err="1">
                <a:solidFill>
                  <a:srgbClr val="202124"/>
                </a:solidFill>
                <a:highlight>
                  <a:srgbClr val="F8F9FA"/>
                </a:highlight>
              </a:rPr>
              <a:t>working</a:t>
            </a:r>
            <a:r>
              <a:rPr lang="tr-TR" sz="1200" dirty="0">
                <a:solidFill>
                  <a:srgbClr val="202124"/>
                </a:solidFill>
                <a:highlight>
                  <a:srgbClr val="F8F9FA"/>
                </a:highlight>
              </a:rPr>
              <a:t> on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task</a:t>
            </a:r>
            <a:r>
              <a:rPr lang="tr-TR" sz="1200" dirty="0">
                <a:solidFill>
                  <a:srgbClr val="202124"/>
                </a:solidFill>
                <a:highlight>
                  <a:srgbClr val="F8F9FA"/>
                </a:highlight>
              </a:rPr>
              <a:t>.</a:t>
            </a:r>
            <a:endParaRPr sz="12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dirty="0" err="1">
                <a:solidFill>
                  <a:srgbClr val="202124"/>
                </a:solidFill>
                <a:highlight>
                  <a:srgbClr val="F8F9FA"/>
                </a:highlight>
              </a:rPr>
              <a:t>Although</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information</a:t>
            </a:r>
            <a:r>
              <a:rPr lang="tr-TR" sz="1200" dirty="0">
                <a:solidFill>
                  <a:srgbClr val="202124"/>
                </a:solidFill>
                <a:highlight>
                  <a:srgbClr val="F8F9FA"/>
                </a:highlight>
              </a:rPr>
              <a:t> is </a:t>
            </a:r>
            <a:r>
              <a:rPr lang="tr-TR" sz="1200" dirty="0" err="1">
                <a:solidFill>
                  <a:srgbClr val="202124"/>
                </a:solidFill>
                <a:highlight>
                  <a:srgbClr val="F8F9FA"/>
                </a:highlight>
              </a:rPr>
              <a:t>flexible</a:t>
            </a:r>
            <a:r>
              <a:rPr lang="tr-TR" sz="1200" dirty="0">
                <a:solidFill>
                  <a:srgbClr val="202124"/>
                </a:solidFill>
                <a:highlight>
                  <a:srgbClr val="F8F9FA"/>
                </a:highlight>
              </a:rPr>
              <a:t>, it </a:t>
            </a:r>
            <a:r>
              <a:rPr lang="tr-TR" sz="1200" dirty="0" err="1">
                <a:solidFill>
                  <a:srgbClr val="202124"/>
                </a:solidFill>
                <a:highlight>
                  <a:srgbClr val="F8F9FA"/>
                </a:highlight>
              </a:rPr>
              <a:t>should</a:t>
            </a:r>
            <a:r>
              <a:rPr lang="tr-TR" sz="1200" dirty="0">
                <a:solidFill>
                  <a:srgbClr val="202124"/>
                </a:solidFill>
                <a:highlight>
                  <a:srgbClr val="F8F9FA"/>
                </a:highlight>
              </a:rPr>
              <a:t> </a:t>
            </a:r>
            <a:r>
              <a:rPr lang="tr-TR" sz="1200" dirty="0" err="1">
                <a:solidFill>
                  <a:srgbClr val="202124"/>
                </a:solidFill>
                <a:highlight>
                  <a:srgbClr val="F8F9FA"/>
                </a:highlight>
              </a:rPr>
              <a:t>represent</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task</a:t>
            </a:r>
            <a:r>
              <a:rPr lang="tr-TR" sz="1200" dirty="0">
                <a:solidFill>
                  <a:srgbClr val="202124"/>
                </a:solidFill>
                <a:highlight>
                  <a:srgbClr val="F8F9FA"/>
                </a:highlight>
              </a:rPr>
              <a:t> </a:t>
            </a:r>
            <a:r>
              <a:rPr lang="tr-TR" sz="1200" dirty="0" err="1">
                <a:solidFill>
                  <a:srgbClr val="202124"/>
                </a:solidFill>
                <a:highlight>
                  <a:srgbClr val="F8F9FA"/>
                </a:highlight>
              </a:rPr>
              <a:t>and</a:t>
            </a:r>
            <a:r>
              <a:rPr lang="tr-TR" sz="1200" dirty="0">
                <a:solidFill>
                  <a:srgbClr val="202124"/>
                </a:solidFill>
                <a:highlight>
                  <a:srgbClr val="F8F9FA"/>
                </a:highlight>
              </a:rPr>
              <a:t> </a:t>
            </a:r>
            <a:r>
              <a:rPr lang="tr-TR" sz="1200" dirty="0" err="1">
                <a:solidFill>
                  <a:srgbClr val="202124"/>
                </a:solidFill>
                <a:highlight>
                  <a:srgbClr val="F8F9FA"/>
                </a:highlight>
              </a:rPr>
              <a:t>situation</a:t>
            </a:r>
            <a:r>
              <a:rPr lang="tr-TR" sz="1200" dirty="0">
                <a:solidFill>
                  <a:srgbClr val="202124"/>
                </a:solidFill>
                <a:highlight>
                  <a:srgbClr val="F8F9FA"/>
                </a:highlight>
              </a:rPr>
              <a:t> at </a:t>
            </a:r>
            <a:r>
              <a:rPr lang="tr-TR" sz="1200" dirty="0" err="1">
                <a:solidFill>
                  <a:srgbClr val="202124"/>
                </a:solidFill>
                <a:highlight>
                  <a:srgbClr val="F8F9FA"/>
                </a:highlight>
              </a:rPr>
              <a:t>hand</a:t>
            </a:r>
            <a:r>
              <a:rPr lang="tr-TR" sz="1200" dirty="0">
                <a:solidFill>
                  <a:srgbClr val="202124"/>
                </a:solidFill>
                <a:highlight>
                  <a:srgbClr val="F8F9FA"/>
                </a:highlight>
              </a:rPr>
              <a:t>.</a:t>
            </a:r>
            <a:endParaRPr sz="1150" dirty="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dirty="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lang="tr-TR" sz="1150" dirty="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lang="tr-TR" sz="1150" dirty="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r>
              <a:rPr lang="tr-TR" sz="1150" dirty="0" err="1">
                <a:solidFill>
                  <a:srgbClr val="606060"/>
                </a:solidFill>
                <a:highlight>
                  <a:srgbClr val="FFFFFF"/>
                </a:highlight>
                <a:latin typeface="Montserrat"/>
                <a:ea typeface="Montserrat"/>
                <a:cs typeface="Montserrat"/>
                <a:sym typeface="Montserrat"/>
              </a:rPr>
              <a:t>Trella</a:t>
            </a:r>
            <a:endParaRPr lang="tr-TR" sz="1150" dirty="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dirty="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dirty="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dirty="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dirty="0">
              <a:solidFill>
                <a:srgbClr val="60606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None/>
            </a:pPr>
            <a:endParaRPr sz="1150" dirty="0">
              <a:solidFill>
                <a:srgbClr val="606060"/>
              </a:solidFill>
              <a:highlight>
                <a:srgbClr val="FFFFFF"/>
              </a:highlight>
              <a:latin typeface="Montserrat"/>
              <a:ea typeface="Montserrat"/>
              <a:cs typeface="Montserrat"/>
              <a:sym typeface="Montserrat"/>
            </a:endParaRPr>
          </a:p>
        </p:txBody>
      </p:sp>
    </p:spTree>
    <p:extLst>
      <p:ext uri="{BB962C8B-B14F-4D97-AF65-F5344CB8AC3E}">
        <p14:creationId xmlns:p14="http://schemas.microsoft.com/office/powerpoint/2010/main" val="391255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6f86d31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d6f86d315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bb65961841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bb65961841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Konstantasyonun</a:t>
            </a:r>
            <a:r>
              <a:rPr lang="tr-TR" dirty="0"/>
              <a:t> ardından iş başlarken kurşun zamanı yapmak </a:t>
            </a:r>
            <a:r>
              <a:rPr lang="tr-TR" dirty="0" err="1"/>
              <a:t>içinBitince</a:t>
            </a:r>
            <a:r>
              <a:rPr lang="tr-TR" dirty="0"/>
              <a:t> </a:t>
            </a:r>
            <a:r>
              <a:rPr lang="tr-TR" dirty="0" err="1"/>
              <a:t>ısıranBitmiş</a:t>
            </a:r>
            <a:r>
              <a:rPr lang="tr-TR" dirty="0"/>
              <a:t> gibi dalarlar henüz </a:t>
            </a:r>
            <a:r>
              <a:rPr lang="tr-TR" dirty="0" err="1"/>
              <a:t>teslm</a:t>
            </a:r>
            <a:r>
              <a:rPr lang="tr-TR" dirty="0"/>
              <a:t> yapılmamış </a:t>
            </a:r>
            <a:r>
              <a:rPr lang="tr-TR" dirty="0" err="1"/>
              <a:t>scrup</a:t>
            </a:r>
            <a:r>
              <a:rPr lang="tr-TR" dirty="0"/>
              <a:t> </a:t>
            </a:r>
            <a:r>
              <a:rPr lang="tr-TR" dirty="0" err="1"/>
              <a:t>daki</a:t>
            </a:r>
            <a:r>
              <a:rPr lang="tr-TR" dirty="0"/>
              <a:t> teslimat</a:t>
            </a:r>
          </a:p>
          <a:p>
            <a:pPr marL="0" lvl="0" indent="0" algn="l" rtl="0">
              <a:spcBef>
                <a:spcPts val="0"/>
              </a:spcBef>
              <a:spcAft>
                <a:spcPts val="0"/>
              </a:spcAft>
              <a:buNone/>
            </a:pPr>
            <a:endParaRPr lang="tr-TR" dirty="0"/>
          </a:p>
          <a:p>
            <a:pPr marL="0" lvl="0" indent="0" algn="l" rtl="0">
              <a:spcBef>
                <a:spcPts val="0"/>
              </a:spcBef>
              <a:spcAft>
                <a:spcPts val="0"/>
              </a:spcAft>
              <a:buNone/>
            </a:pPr>
            <a:r>
              <a:rPr lang="tr-TR" dirty="0" err="1"/>
              <a:t>To</a:t>
            </a:r>
            <a:r>
              <a:rPr lang="tr-TR" dirty="0"/>
              <a:t> do ya konduğundan sonra iş başlar </a:t>
            </a:r>
            <a:r>
              <a:rPr lang="tr-TR" dirty="0" err="1"/>
              <a:t>lead</a:t>
            </a:r>
            <a:r>
              <a:rPr lang="tr-TR" dirty="0"/>
              <a:t> time başlar</a:t>
            </a:r>
          </a:p>
          <a:p>
            <a:pPr marL="0" lvl="0" indent="0" algn="l" rtl="0">
              <a:spcBef>
                <a:spcPts val="0"/>
              </a:spcBef>
              <a:spcAft>
                <a:spcPts val="0"/>
              </a:spcAft>
              <a:buNone/>
            </a:pPr>
            <a:r>
              <a:rPr lang="tr-TR" dirty="0"/>
              <a:t>Done olunca biter</a:t>
            </a:r>
          </a:p>
          <a:p>
            <a:pPr marL="0" lvl="0" indent="0" algn="l" rtl="0">
              <a:spcBef>
                <a:spcPts val="0"/>
              </a:spcBef>
              <a:spcAft>
                <a:spcPts val="0"/>
              </a:spcAft>
              <a:buNone/>
            </a:pPr>
            <a:r>
              <a:rPr lang="tr-TR" dirty="0"/>
              <a:t>Done da bekleyenler henüz </a:t>
            </a:r>
            <a:r>
              <a:rPr lang="tr-TR" dirty="0" err="1"/>
              <a:t>teslm</a:t>
            </a:r>
            <a:r>
              <a:rPr lang="tr-TR" dirty="0"/>
              <a:t> edilmemiş </a:t>
            </a:r>
            <a:r>
              <a:rPr lang="tr-TR" dirty="0" err="1"/>
              <a:t>scrup</a:t>
            </a:r>
            <a:r>
              <a:rPr lang="tr-TR" dirty="0"/>
              <a:t> </a:t>
            </a:r>
            <a:r>
              <a:rPr lang="tr-TR" dirty="0" err="1"/>
              <a:t>daki</a:t>
            </a:r>
            <a:r>
              <a:rPr lang="tr-TR" dirty="0"/>
              <a:t> </a:t>
            </a:r>
            <a:r>
              <a:rPr lang="tr-TR" dirty="0" err="1"/>
              <a:t>delivery</a:t>
            </a:r>
            <a:r>
              <a:rPr lang="tr-TR" dirty="0"/>
              <a:t> gibi</a:t>
            </a:r>
          </a:p>
          <a:p>
            <a:pPr marL="0" lvl="0" indent="0" algn="l" rtl="0">
              <a:spcBef>
                <a:spcPts val="0"/>
              </a:spcBef>
              <a:spcAft>
                <a:spcPts val="0"/>
              </a:spcAft>
              <a:buNone/>
            </a:pP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en-US" dirty="0"/>
              <a:t>Delivery time is the time between creating a task in your workflow and its last departure from the </a:t>
            </a:r>
            <a:r>
              <a:rPr lang="en-US" dirty="0" err="1"/>
              <a:t>kanban</a:t>
            </a:r>
            <a:r>
              <a:rPr lang="en-US" dirty="0"/>
              <a:t> board.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Kanban helps you monitor workflow, identify bottlenecks and improve flow to reduce lead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86983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gbb65961841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7" name="Google Shape;2107;gbb65961841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Döngü süresi, yeni varış "devam eden" aşamaya girdiği ve birisinin gerçekten üzerinde çalıştığı anda başlar.</a:t>
            </a:r>
          </a:p>
          <a:p>
            <a:pPr marL="0" lvl="0" indent="0" algn="l" rtl="0">
              <a:spcBef>
                <a:spcPts val="0"/>
              </a:spcBef>
              <a:spcAft>
                <a:spcPts val="0"/>
              </a:spcAft>
              <a:buNone/>
            </a:pPr>
            <a:endParaRPr lang="tr-TR" dirty="0"/>
          </a:p>
          <a:p>
            <a:pPr marL="0" lvl="0" indent="0" algn="l" rtl="0">
              <a:spcBef>
                <a:spcPts val="0"/>
              </a:spcBef>
              <a:spcAft>
                <a:spcPts val="0"/>
              </a:spcAft>
              <a:buNone/>
            </a:pPr>
            <a:r>
              <a:rPr lang="tr-TR" dirty="0" err="1"/>
              <a:t>The</a:t>
            </a:r>
            <a:r>
              <a:rPr lang="tr-TR" dirty="0"/>
              <a:t> </a:t>
            </a:r>
            <a:r>
              <a:rPr lang="tr-TR" dirty="0" err="1"/>
              <a:t>cycle</a:t>
            </a:r>
            <a:r>
              <a:rPr lang="tr-TR" dirty="0"/>
              <a:t> time </a:t>
            </a:r>
            <a:r>
              <a:rPr lang="tr-TR" dirty="0" err="1"/>
              <a:t>begins</a:t>
            </a:r>
            <a:r>
              <a:rPr lang="tr-TR" dirty="0"/>
              <a:t> </a:t>
            </a:r>
            <a:r>
              <a:rPr lang="tr-TR" dirty="0" err="1"/>
              <a:t>the</a:t>
            </a:r>
            <a:r>
              <a:rPr lang="tr-TR" dirty="0"/>
              <a:t> moment </a:t>
            </a:r>
            <a:r>
              <a:rPr lang="tr-TR" dirty="0" err="1"/>
              <a:t>the</a:t>
            </a:r>
            <a:r>
              <a:rPr lang="tr-TR" dirty="0"/>
              <a:t> </a:t>
            </a:r>
            <a:r>
              <a:rPr lang="tr-TR" dirty="0" err="1"/>
              <a:t>new</a:t>
            </a:r>
            <a:r>
              <a:rPr lang="tr-TR" dirty="0"/>
              <a:t> </a:t>
            </a:r>
            <a:r>
              <a:rPr lang="tr-TR" dirty="0" err="1"/>
              <a:t>arrival</a:t>
            </a:r>
            <a:r>
              <a:rPr lang="tr-TR" dirty="0"/>
              <a:t> </a:t>
            </a:r>
            <a:r>
              <a:rPr lang="tr-TR" dirty="0" err="1"/>
              <a:t>enters</a:t>
            </a:r>
            <a:r>
              <a:rPr lang="tr-TR" dirty="0"/>
              <a:t> </a:t>
            </a:r>
            <a:r>
              <a:rPr lang="tr-TR" dirty="0" err="1"/>
              <a:t>the</a:t>
            </a:r>
            <a:r>
              <a:rPr lang="tr-TR" dirty="0"/>
              <a:t> "</a:t>
            </a:r>
            <a:r>
              <a:rPr lang="tr-TR" dirty="0" err="1"/>
              <a:t>ongoing</a:t>
            </a:r>
            <a:r>
              <a:rPr lang="tr-TR" dirty="0"/>
              <a:t>" </a:t>
            </a:r>
            <a:r>
              <a:rPr lang="tr-TR" dirty="0" err="1"/>
              <a:t>phase</a:t>
            </a:r>
            <a:r>
              <a:rPr lang="tr-TR" dirty="0"/>
              <a:t> </a:t>
            </a:r>
            <a:r>
              <a:rPr lang="tr-TR" dirty="0" err="1"/>
              <a:t>and</a:t>
            </a:r>
            <a:r>
              <a:rPr lang="tr-TR" dirty="0"/>
              <a:t> </a:t>
            </a:r>
            <a:r>
              <a:rPr lang="tr-TR" dirty="0" err="1"/>
              <a:t>someone</a:t>
            </a:r>
            <a:r>
              <a:rPr lang="tr-TR" dirty="0"/>
              <a:t> is </a:t>
            </a:r>
            <a:r>
              <a:rPr lang="tr-TR" dirty="0" err="1"/>
              <a:t>actually</a:t>
            </a:r>
            <a:r>
              <a:rPr lang="tr-TR" dirty="0"/>
              <a:t> </a:t>
            </a:r>
            <a:r>
              <a:rPr lang="tr-TR" dirty="0" err="1"/>
              <a:t>working</a:t>
            </a:r>
            <a:r>
              <a:rPr lang="tr-TR" dirty="0"/>
              <a:t> on it.</a:t>
            </a:r>
          </a:p>
          <a:p>
            <a:pPr marL="0" lvl="0" indent="0" algn="l" rtl="0">
              <a:spcBef>
                <a:spcPts val="0"/>
              </a:spcBef>
              <a:spcAft>
                <a:spcPts val="0"/>
              </a:spcAft>
              <a:buNone/>
            </a:pP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tr-TR" dirty="0"/>
              <a:t>Alındı çalışılıyor ve bitmiyor</a:t>
            </a:r>
          </a:p>
          <a:p>
            <a:pPr marL="0" lvl="0" indent="0" algn="l" rtl="0">
              <a:spcBef>
                <a:spcPts val="0"/>
              </a:spcBef>
              <a:spcAft>
                <a:spcPts val="0"/>
              </a:spcAft>
              <a:buNone/>
            </a:pPr>
            <a:r>
              <a:rPr lang="tr-TR" dirty="0"/>
              <a:t> takılmış </a:t>
            </a:r>
          </a:p>
          <a:p>
            <a:pPr marL="0" lvl="0" indent="0" algn="l" rtl="0">
              <a:spcBef>
                <a:spcPts val="0"/>
              </a:spcBef>
              <a:spcAft>
                <a:spcPts val="0"/>
              </a:spcAft>
              <a:buNone/>
            </a:pPr>
            <a:r>
              <a:rPr lang="tr-TR" dirty="0" err="1"/>
              <a:t>Yapılmamsıda</a:t>
            </a:r>
            <a:r>
              <a:rPr lang="tr-TR" dirty="0"/>
              <a:t> sanat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62104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bb65961841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gbb65961841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496909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bb65961841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6" name="Google Shape;2236;gbb65961841_0_9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None/>
            </a:pPr>
            <a:r>
              <a:rPr lang="tr-TR" sz="1050" dirty="0" err="1">
                <a:solidFill>
                  <a:srgbClr val="202122"/>
                </a:solidFill>
                <a:highlight>
                  <a:srgbClr val="FFFFFF"/>
                </a:highlight>
              </a:rPr>
              <a:t>Kanban</a:t>
            </a:r>
            <a:r>
              <a:rPr lang="tr-TR" sz="1050" dirty="0">
                <a:solidFill>
                  <a:srgbClr val="202122"/>
                </a:solidFill>
                <a:highlight>
                  <a:srgbClr val="FFFFFF"/>
                </a:highlight>
              </a:rPr>
              <a:t>, iş akışını yönetmek ve verimliliği artırmak için Dört Temel İlke ve Altı Temel Uygulama benimsemiştir. </a:t>
            </a:r>
          </a:p>
          <a:p>
            <a:pPr marL="0" lvl="0" indent="0" algn="l" rtl="0">
              <a:lnSpc>
                <a:spcPct val="115000"/>
              </a:lnSpc>
              <a:spcBef>
                <a:spcPts val="500"/>
              </a:spcBef>
              <a:spcAft>
                <a:spcPts val="0"/>
              </a:spcAft>
              <a:buNone/>
            </a:pPr>
            <a:r>
              <a:rPr lang="tr-TR" sz="1050" dirty="0" err="1">
                <a:solidFill>
                  <a:srgbClr val="202122"/>
                </a:solidFill>
                <a:highlight>
                  <a:srgbClr val="FFFFFF"/>
                </a:highlight>
              </a:rPr>
              <a:t>Kanban'ın</a:t>
            </a:r>
            <a:r>
              <a:rPr lang="tr-TR" sz="1050" dirty="0">
                <a:solidFill>
                  <a:srgbClr val="202122"/>
                </a:solidFill>
                <a:highlight>
                  <a:srgbClr val="FFFFFF"/>
                </a:highlight>
              </a:rPr>
              <a:t> dört ilkesi:</a:t>
            </a:r>
          </a:p>
          <a:p>
            <a:pPr marL="0" lvl="0" indent="0" algn="l" rtl="0">
              <a:lnSpc>
                <a:spcPct val="115000"/>
              </a:lnSpc>
              <a:spcBef>
                <a:spcPts val="500"/>
              </a:spcBef>
              <a:spcAft>
                <a:spcPts val="0"/>
              </a:spcAft>
              <a:buNone/>
            </a:pPr>
            <a:endParaRPr lang="tr-T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a:solidFill>
                  <a:srgbClr val="202122"/>
                </a:solidFill>
                <a:highlight>
                  <a:srgbClr val="FFFFFF"/>
                </a:highlight>
              </a:rPr>
              <a:t>Şimdi ne yaptığınızla başlayın:</a:t>
            </a:r>
          </a:p>
          <a:p>
            <a:pPr marL="0" lvl="0" indent="0" algn="l" rtl="0">
              <a:lnSpc>
                <a:spcPct val="115000"/>
              </a:lnSpc>
              <a:spcBef>
                <a:spcPts val="500"/>
              </a:spcBef>
              <a:spcAft>
                <a:spcPts val="0"/>
              </a:spcAft>
              <a:buNone/>
            </a:pPr>
            <a:r>
              <a:rPr lang="tr-TR" sz="1050" dirty="0">
                <a:solidFill>
                  <a:srgbClr val="202122"/>
                </a:solidFill>
                <a:highlight>
                  <a:srgbClr val="FFFFFF"/>
                </a:highlight>
              </a:rPr>
              <a:t>	 Mevcut kurulum veya işlemde anında değişiklik yapmayın.</a:t>
            </a:r>
          </a:p>
          <a:p>
            <a:pPr marL="0" lvl="0" indent="0" algn="l" rtl="0">
              <a:lnSpc>
                <a:spcPct val="115000"/>
              </a:lnSpc>
              <a:spcBef>
                <a:spcPts val="500"/>
              </a:spcBef>
              <a:spcAft>
                <a:spcPts val="0"/>
              </a:spcAft>
              <a:buNone/>
            </a:pPr>
            <a:r>
              <a:rPr lang="tr-TR" sz="1050" dirty="0">
                <a:solidFill>
                  <a:srgbClr val="202122"/>
                </a:solidFill>
                <a:highlight>
                  <a:srgbClr val="FFFFFF"/>
                </a:highlight>
              </a:rPr>
              <a:t>Artımlı, evrimsel değişimi sürdürmeyi kabul edin: </a:t>
            </a:r>
          </a:p>
          <a:p>
            <a:pPr marL="0" lvl="0" indent="0" algn="l" rtl="0">
              <a:lnSpc>
                <a:spcPct val="115000"/>
              </a:lnSpc>
              <a:spcBef>
                <a:spcPts val="500"/>
              </a:spcBef>
              <a:spcAft>
                <a:spcPts val="0"/>
              </a:spcAft>
              <a:buNone/>
            </a:pPr>
            <a:r>
              <a:rPr lang="tr-TR" sz="1050" dirty="0">
                <a:solidFill>
                  <a:srgbClr val="202122"/>
                </a:solidFill>
                <a:highlight>
                  <a:srgbClr val="FFFFFF"/>
                </a:highlight>
              </a:rPr>
              <a:t>	Direnmeye yol açabilecek büyük değişiklikler yerine ekip içinde küçük artımlı değişiklikler yapın.</a:t>
            </a:r>
          </a:p>
          <a:p>
            <a:pPr marL="0" lvl="0" indent="0" algn="l" rtl="0">
              <a:lnSpc>
                <a:spcPct val="115000"/>
              </a:lnSpc>
              <a:spcBef>
                <a:spcPts val="500"/>
              </a:spcBef>
              <a:spcAft>
                <a:spcPts val="0"/>
              </a:spcAft>
              <a:buNone/>
            </a:pPr>
            <a:r>
              <a:rPr lang="tr-TR" sz="1050" dirty="0">
                <a:solidFill>
                  <a:srgbClr val="202122"/>
                </a:solidFill>
                <a:highlight>
                  <a:srgbClr val="FFFFFF"/>
                </a:highlight>
              </a:rPr>
              <a:t>Diğer iki ilke, mevcut rollere saygı duymak ve liderliği teşvik etmektir.</a:t>
            </a:r>
          </a:p>
          <a:p>
            <a:pPr marL="0" marR="0" lvl="0" indent="0" algn="l" defTabSz="914400" rtl="0" eaLnBrk="1" fontAlgn="auto" latinLnBrk="0" hangingPunct="1">
              <a:lnSpc>
                <a:spcPct val="115000"/>
              </a:lnSpc>
              <a:spcBef>
                <a:spcPts val="500"/>
              </a:spcBef>
              <a:spcAft>
                <a:spcPts val="0"/>
              </a:spcAft>
              <a:buClr>
                <a:srgbClr val="000000"/>
              </a:buClr>
              <a:buSzPts val="1400"/>
              <a:buFont typeface="Arial"/>
              <a:buNone/>
              <a:tabLst/>
              <a:defRPr/>
            </a:pPr>
            <a:r>
              <a:rPr lang="tr-TR" sz="1050" dirty="0">
                <a:solidFill>
                  <a:srgbClr val="202122"/>
                </a:solidFill>
                <a:highlight>
                  <a:srgbClr val="FFFFFF"/>
                </a:highlight>
              </a:rPr>
              <a:t>	İşi </a:t>
            </a:r>
            <a:r>
              <a:rPr lang="tr-TR" sz="1050" dirty="0" err="1">
                <a:solidFill>
                  <a:srgbClr val="202122"/>
                </a:solidFill>
                <a:highlight>
                  <a:srgbClr val="FFFFFF"/>
                </a:highlight>
              </a:rPr>
              <a:t>aldınmı</a:t>
            </a:r>
            <a:r>
              <a:rPr lang="tr-TR" sz="1050" dirty="0">
                <a:solidFill>
                  <a:srgbClr val="202122"/>
                </a:solidFill>
                <a:highlight>
                  <a:srgbClr val="FFFFFF"/>
                </a:highlight>
              </a:rPr>
              <a:t> sorumlu sensin </a:t>
            </a:r>
            <a:r>
              <a:rPr lang="tr-TR" sz="1050" dirty="0" err="1">
                <a:solidFill>
                  <a:srgbClr val="202122"/>
                </a:solidFill>
                <a:highlight>
                  <a:srgbClr val="FFFFFF"/>
                </a:highlight>
              </a:rPr>
              <a:t>master</a:t>
            </a:r>
            <a:r>
              <a:rPr lang="tr-TR" sz="1050" dirty="0">
                <a:solidFill>
                  <a:srgbClr val="202122"/>
                </a:solidFill>
                <a:highlight>
                  <a:srgbClr val="FFFFFF"/>
                </a:highlight>
              </a:rPr>
              <a:t> falan yok</a:t>
            </a:r>
          </a:p>
          <a:p>
            <a:pPr marL="0" lvl="0" indent="0" algn="l" rtl="0">
              <a:lnSpc>
                <a:spcPct val="115000"/>
              </a:lnSpc>
              <a:spcBef>
                <a:spcPts val="500"/>
              </a:spcBef>
              <a:spcAft>
                <a:spcPts val="0"/>
              </a:spcAft>
              <a:buNone/>
            </a:pPr>
            <a:endParaRPr lang="tr-TR" sz="1050" dirty="0">
              <a:solidFill>
                <a:srgbClr val="202122"/>
              </a:solidFill>
              <a:highlight>
                <a:srgbClr val="FFFFFF"/>
              </a:highlight>
            </a:endParaRPr>
          </a:p>
          <a:p>
            <a:pPr marL="0" lvl="0" indent="0" algn="l" rtl="0">
              <a:lnSpc>
                <a:spcPct val="115000"/>
              </a:lnSpc>
              <a:spcBef>
                <a:spcPts val="500"/>
              </a:spcBef>
              <a:spcAft>
                <a:spcPts val="0"/>
              </a:spcAft>
              <a:buNone/>
            </a:pPr>
            <a:endParaRPr lang="tr-T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err="1">
                <a:solidFill>
                  <a:srgbClr val="202122"/>
                </a:solidFill>
                <a:highlight>
                  <a:srgbClr val="FFFFFF"/>
                </a:highlight>
              </a:rPr>
              <a:t>Kanban</a:t>
            </a:r>
            <a:r>
              <a:rPr lang="tr-TR" sz="1050" dirty="0">
                <a:solidFill>
                  <a:srgbClr val="202122"/>
                </a:solidFill>
                <a:highlight>
                  <a:srgbClr val="FFFFFF"/>
                </a:highlight>
              </a:rPr>
              <a:t> has </a:t>
            </a:r>
            <a:r>
              <a:rPr lang="tr-TR" sz="1050" dirty="0" err="1">
                <a:solidFill>
                  <a:srgbClr val="202122"/>
                </a:solidFill>
                <a:highlight>
                  <a:srgbClr val="FFFFFF"/>
                </a:highlight>
              </a:rPr>
              <a:t>adopted</a:t>
            </a:r>
            <a:r>
              <a:rPr lang="tr-TR" sz="1050" dirty="0">
                <a:solidFill>
                  <a:srgbClr val="202122"/>
                </a:solidFill>
                <a:highlight>
                  <a:srgbClr val="FFFFFF"/>
                </a:highlight>
              </a:rPr>
              <a:t> </a:t>
            </a:r>
            <a:r>
              <a:rPr lang="tr-TR" sz="1050" dirty="0" err="1">
                <a:solidFill>
                  <a:srgbClr val="202122"/>
                </a:solidFill>
                <a:highlight>
                  <a:srgbClr val="FFFFFF"/>
                </a:highlight>
              </a:rPr>
              <a:t>Four</a:t>
            </a:r>
            <a:r>
              <a:rPr lang="tr-TR" sz="1050" dirty="0">
                <a:solidFill>
                  <a:srgbClr val="202122"/>
                </a:solidFill>
                <a:highlight>
                  <a:srgbClr val="FFFFFF"/>
                </a:highlight>
              </a:rPr>
              <a:t> Basic </a:t>
            </a:r>
            <a:r>
              <a:rPr lang="tr-TR" sz="1050" dirty="0" err="1">
                <a:solidFill>
                  <a:srgbClr val="202122"/>
                </a:solidFill>
                <a:highlight>
                  <a:srgbClr val="FFFFFF"/>
                </a:highlight>
              </a:rPr>
              <a:t>Principles</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a:t>
            </a:r>
            <a:r>
              <a:rPr lang="tr-TR" sz="1050" dirty="0" err="1">
                <a:solidFill>
                  <a:srgbClr val="202122"/>
                </a:solidFill>
                <a:highlight>
                  <a:srgbClr val="FFFFFF"/>
                </a:highlight>
              </a:rPr>
              <a:t>Six</a:t>
            </a:r>
            <a:r>
              <a:rPr lang="tr-TR" sz="1050" dirty="0">
                <a:solidFill>
                  <a:srgbClr val="202122"/>
                </a:solidFill>
                <a:highlight>
                  <a:srgbClr val="FFFFFF"/>
                </a:highlight>
              </a:rPr>
              <a:t> </a:t>
            </a:r>
            <a:r>
              <a:rPr lang="tr-TR" sz="1050" dirty="0" err="1">
                <a:solidFill>
                  <a:srgbClr val="202122"/>
                </a:solidFill>
                <a:highlight>
                  <a:srgbClr val="FFFFFF"/>
                </a:highlight>
              </a:rPr>
              <a:t>Core</a:t>
            </a:r>
            <a:r>
              <a:rPr lang="tr-TR" sz="1050" dirty="0">
                <a:solidFill>
                  <a:srgbClr val="202122"/>
                </a:solidFill>
                <a:highlight>
                  <a:srgbClr val="FFFFFF"/>
                </a:highlight>
              </a:rPr>
              <a:t> </a:t>
            </a:r>
            <a:r>
              <a:rPr lang="tr-TR" sz="1050" dirty="0" err="1">
                <a:solidFill>
                  <a:srgbClr val="202122"/>
                </a:solidFill>
                <a:highlight>
                  <a:srgbClr val="FFFFFF"/>
                </a:highlight>
              </a:rPr>
              <a:t>Practices</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manage</a:t>
            </a:r>
            <a:r>
              <a:rPr lang="tr-TR" sz="1050" dirty="0">
                <a:solidFill>
                  <a:srgbClr val="202122"/>
                </a:solidFill>
                <a:highlight>
                  <a:srgbClr val="FFFFFF"/>
                </a:highlight>
              </a:rPr>
              <a:t> </a:t>
            </a:r>
            <a:r>
              <a:rPr lang="tr-TR" sz="1050" dirty="0" err="1">
                <a:solidFill>
                  <a:srgbClr val="202122"/>
                </a:solidFill>
                <a:highlight>
                  <a:srgbClr val="FFFFFF"/>
                </a:highlight>
              </a:rPr>
              <a:t>workflow</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a:t>
            </a:r>
            <a:r>
              <a:rPr lang="tr-TR" sz="1050" dirty="0" err="1">
                <a:solidFill>
                  <a:srgbClr val="202122"/>
                </a:solidFill>
                <a:highlight>
                  <a:srgbClr val="FFFFFF"/>
                </a:highlight>
              </a:rPr>
              <a:t>increase</a:t>
            </a:r>
            <a:r>
              <a:rPr lang="tr-TR" sz="1050" dirty="0">
                <a:solidFill>
                  <a:srgbClr val="202122"/>
                </a:solidFill>
                <a:highlight>
                  <a:srgbClr val="FFFFFF"/>
                </a:highlight>
              </a:rPr>
              <a:t> </a:t>
            </a:r>
            <a:r>
              <a:rPr lang="tr-TR" sz="1050" dirty="0" err="1">
                <a:solidFill>
                  <a:srgbClr val="202122"/>
                </a:solidFill>
                <a:highlight>
                  <a:srgbClr val="FFFFFF"/>
                </a:highlight>
              </a:rPr>
              <a:t>efficiency</a:t>
            </a:r>
            <a:r>
              <a:rPr lang="tr-TR" sz="1050" dirty="0">
                <a:solidFill>
                  <a:srgbClr val="202122"/>
                </a:solidFill>
                <a:highlight>
                  <a:srgbClr val="FFFFFF"/>
                </a:highlight>
              </a:rPr>
              <a:t>. </a:t>
            </a:r>
            <a:r>
              <a:rPr lang="tr-TR" sz="1050" dirty="0" err="1">
                <a:solidFill>
                  <a:srgbClr val="202122"/>
                </a:solidFill>
                <a:highlight>
                  <a:srgbClr val="FFFFFF"/>
                </a:highlight>
              </a:rPr>
              <a:t>Kanban's</a:t>
            </a:r>
            <a:r>
              <a:rPr lang="tr-TR" sz="1050" dirty="0">
                <a:solidFill>
                  <a:srgbClr val="202122"/>
                </a:solidFill>
                <a:highlight>
                  <a:srgbClr val="FFFFFF"/>
                </a:highlight>
              </a:rPr>
              <a:t> </a:t>
            </a:r>
            <a:r>
              <a:rPr lang="tr-TR" sz="1050" dirty="0" err="1">
                <a:solidFill>
                  <a:srgbClr val="202122"/>
                </a:solidFill>
                <a:highlight>
                  <a:srgbClr val="FFFFFF"/>
                </a:highlight>
              </a:rPr>
              <a:t>four</a:t>
            </a:r>
            <a:r>
              <a:rPr lang="tr-TR" sz="1050" dirty="0">
                <a:solidFill>
                  <a:srgbClr val="202122"/>
                </a:solidFill>
                <a:highlight>
                  <a:srgbClr val="FFFFFF"/>
                </a:highlight>
              </a:rPr>
              <a:t> </a:t>
            </a:r>
            <a:r>
              <a:rPr lang="tr-TR" sz="1050" dirty="0" err="1">
                <a:solidFill>
                  <a:srgbClr val="202122"/>
                </a:solidFill>
                <a:highlight>
                  <a:srgbClr val="FFFFFF"/>
                </a:highlight>
              </a:rPr>
              <a:t>principles</a:t>
            </a:r>
            <a:r>
              <a:rPr lang="tr-TR" sz="1050" dirty="0">
                <a:solidFill>
                  <a:srgbClr val="202122"/>
                </a:solidFill>
                <a:highlight>
                  <a:srgbClr val="FFFFFF"/>
                </a:highlight>
              </a:rPr>
              <a:t>:</a:t>
            </a:r>
            <a:endParaRP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err="1">
                <a:solidFill>
                  <a:srgbClr val="202122"/>
                </a:solidFill>
                <a:highlight>
                  <a:srgbClr val="FFFFFF"/>
                </a:highlight>
              </a:rPr>
              <a:t>Now</a:t>
            </a:r>
            <a:r>
              <a:rPr lang="tr-TR" sz="1050" dirty="0">
                <a:solidFill>
                  <a:srgbClr val="202122"/>
                </a:solidFill>
                <a:highlight>
                  <a:srgbClr val="FFFFFF"/>
                </a:highlight>
              </a:rPr>
              <a:t> start </a:t>
            </a:r>
            <a:r>
              <a:rPr lang="tr-TR" sz="1050" dirty="0" err="1">
                <a:solidFill>
                  <a:srgbClr val="202122"/>
                </a:solidFill>
                <a:highlight>
                  <a:srgbClr val="FFFFFF"/>
                </a:highlight>
              </a:rPr>
              <a:t>with</a:t>
            </a:r>
            <a:r>
              <a:rPr lang="tr-TR" sz="1050" dirty="0">
                <a:solidFill>
                  <a:srgbClr val="202122"/>
                </a:solidFill>
                <a:highlight>
                  <a:srgbClr val="FFFFFF"/>
                </a:highlight>
              </a:rPr>
              <a:t> </a:t>
            </a:r>
            <a:r>
              <a:rPr lang="tr-TR" sz="1050" dirty="0" err="1">
                <a:solidFill>
                  <a:srgbClr val="202122"/>
                </a:solidFill>
                <a:highlight>
                  <a:srgbClr val="FFFFFF"/>
                </a:highlight>
              </a:rPr>
              <a:t>what</a:t>
            </a:r>
            <a:r>
              <a:rPr lang="tr-TR" sz="1050" dirty="0">
                <a:solidFill>
                  <a:srgbClr val="202122"/>
                </a:solidFill>
                <a:highlight>
                  <a:srgbClr val="FFFFFF"/>
                </a:highlight>
              </a:rPr>
              <a:t> </a:t>
            </a:r>
            <a:r>
              <a:rPr lang="tr-TR" sz="1050" dirty="0" err="1">
                <a:solidFill>
                  <a:srgbClr val="202122"/>
                </a:solidFill>
                <a:highlight>
                  <a:srgbClr val="FFFFFF"/>
                </a:highlight>
              </a:rPr>
              <a:t>you</a:t>
            </a:r>
            <a:r>
              <a:rPr lang="tr-TR" sz="1050" dirty="0">
                <a:solidFill>
                  <a:srgbClr val="202122"/>
                </a:solidFill>
                <a:highlight>
                  <a:srgbClr val="FFFFFF"/>
                </a:highlight>
              </a:rPr>
              <a:t> </a:t>
            </a:r>
            <a:r>
              <a:rPr lang="tr-TR" sz="1050" dirty="0" err="1">
                <a:solidFill>
                  <a:srgbClr val="202122"/>
                </a:solidFill>
                <a:highlight>
                  <a:srgbClr val="FFFFFF"/>
                </a:highlight>
              </a:rPr>
              <a:t>are</a:t>
            </a:r>
            <a:r>
              <a:rPr lang="tr-TR" sz="1050" dirty="0">
                <a:solidFill>
                  <a:srgbClr val="202122"/>
                </a:solidFill>
                <a:highlight>
                  <a:srgbClr val="FFFFFF"/>
                </a:highlight>
              </a:rPr>
              <a:t> </a:t>
            </a:r>
            <a:r>
              <a:rPr lang="tr-TR" sz="1050" dirty="0" err="1">
                <a:solidFill>
                  <a:srgbClr val="202122"/>
                </a:solidFill>
                <a:highlight>
                  <a:srgbClr val="FFFFFF"/>
                </a:highlight>
              </a:rPr>
              <a:t>doing</a:t>
            </a:r>
            <a:r>
              <a:rPr lang="tr-TR" sz="1050" dirty="0">
                <a:solidFill>
                  <a:srgbClr val="202122"/>
                </a:solidFill>
                <a:highlight>
                  <a:srgbClr val="FFFFFF"/>
                </a:highlight>
              </a:rPr>
              <a:t>: Do not </a:t>
            </a:r>
            <a:r>
              <a:rPr lang="tr-TR" sz="1050" dirty="0" err="1">
                <a:solidFill>
                  <a:srgbClr val="202122"/>
                </a:solidFill>
                <a:highlight>
                  <a:srgbClr val="FFFFFF"/>
                </a:highlight>
              </a:rPr>
              <a:t>instantly</a:t>
            </a:r>
            <a:r>
              <a:rPr lang="tr-TR" sz="1050" dirty="0">
                <a:solidFill>
                  <a:srgbClr val="202122"/>
                </a:solidFill>
                <a:highlight>
                  <a:srgbClr val="FFFFFF"/>
                </a:highlight>
              </a:rPr>
              <a:t> </a:t>
            </a:r>
            <a:r>
              <a:rPr lang="tr-TR" sz="1050" dirty="0" err="1">
                <a:solidFill>
                  <a:srgbClr val="202122"/>
                </a:solidFill>
                <a:highlight>
                  <a:srgbClr val="FFFFFF"/>
                </a:highlight>
              </a:rPr>
              <a:t>make</a:t>
            </a:r>
            <a:r>
              <a:rPr lang="tr-TR" sz="1050" dirty="0">
                <a:solidFill>
                  <a:srgbClr val="202122"/>
                </a:solidFill>
                <a:highlight>
                  <a:srgbClr val="FFFFFF"/>
                </a:highlight>
              </a:rPr>
              <a:t> </a:t>
            </a:r>
            <a:r>
              <a:rPr lang="tr-TR" sz="1050" dirty="0" err="1">
                <a:solidFill>
                  <a:srgbClr val="202122"/>
                </a:solidFill>
                <a:highlight>
                  <a:srgbClr val="FFFFFF"/>
                </a:highlight>
              </a:rPr>
              <a:t>changes</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existing</a:t>
            </a:r>
            <a:r>
              <a:rPr lang="tr-TR" sz="1050" dirty="0">
                <a:solidFill>
                  <a:srgbClr val="202122"/>
                </a:solidFill>
                <a:highlight>
                  <a:srgbClr val="FFFFFF"/>
                </a:highlight>
              </a:rPr>
              <a:t> </a:t>
            </a:r>
            <a:r>
              <a:rPr lang="tr-TR" sz="1050" dirty="0" err="1">
                <a:solidFill>
                  <a:srgbClr val="202122"/>
                </a:solidFill>
                <a:highlight>
                  <a:srgbClr val="FFFFFF"/>
                </a:highlight>
              </a:rPr>
              <a:t>setup</a:t>
            </a:r>
            <a:r>
              <a:rPr lang="tr-TR" sz="1050" dirty="0">
                <a:solidFill>
                  <a:srgbClr val="202122"/>
                </a:solidFill>
                <a:highlight>
                  <a:srgbClr val="FFFFFF"/>
                </a:highlight>
              </a:rPr>
              <a:t> </a:t>
            </a:r>
            <a:r>
              <a:rPr lang="tr-TR" sz="1050" dirty="0" err="1">
                <a:solidFill>
                  <a:srgbClr val="202122"/>
                </a:solidFill>
                <a:highlight>
                  <a:srgbClr val="FFFFFF"/>
                </a:highlight>
              </a:rPr>
              <a:t>or</a:t>
            </a:r>
            <a:r>
              <a:rPr lang="tr-TR" sz="1050" dirty="0">
                <a:solidFill>
                  <a:srgbClr val="202122"/>
                </a:solidFill>
                <a:highlight>
                  <a:srgbClr val="FFFFFF"/>
                </a:highlight>
              </a:rPr>
              <a:t> </a:t>
            </a:r>
            <a:r>
              <a:rPr lang="tr-TR" sz="1050" dirty="0" err="1">
                <a:solidFill>
                  <a:srgbClr val="202122"/>
                </a:solidFill>
                <a:highlight>
                  <a:srgbClr val="FFFFFF"/>
                </a:highlight>
              </a:rPr>
              <a:t>process</a:t>
            </a:r>
            <a:r>
              <a:rPr lang="tr-TR" sz="1050" dirty="0">
                <a:solidFill>
                  <a:srgbClr val="202122"/>
                </a:solidFill>
                <a:highlight>
                  <a:srgbClr val="FFFFFF"/>
                </a:highlight>
              </a:rPr>
              <a:t>. </a:t>
            </a:r>
            <a:endParaRP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err="1">
                <a:solidFill>
                  <a:srgbClr val="202122"/>
                </a:solidFill>
                <a:highlight>
                  <a:srgbClr val="FFFFFF"/>
                </a:highlight>
              </a:rPr>
              <a:t>Agree</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maintain</a:t>
            </a:r>
            <a:r>
              <a:rPr lang="tr-TR" sz="1050" dirty="0">
                <a:solidFill>
                  <a:srgbClr val="202122"/>
                </a:solidFill>
                <a:highlight>
                  <a:srgbClr val="FFFFFF"/>
                </a:highlight>
              </a:rPr>
              <a:t> </a:t>
            </a:r>
            <a:r>
              <a:rPr lang="tr-TR" sz="1050" dirty="0" err="1">
                <a:solidFill>
                  <a:srgbClr val="202122"/>
                </a:solidFill>
                <a:highlight>
                  <a:srgbClr val="FFFFFF"/>
                </a:highlight>
              </a:rPr>
              <a:t>incremental</a:t>
            </a:r>
            <a:r>
              <a:rPr lang="tr-TR" sz="1050" dirty="0">
                <a:solidFill>
                  <a:srgbClr val="202122"/>
                </a:solidFill>
                <a:highlight>
                  <a:srgbClr val="FFFFFF"/>
                </a:highlight>
              </a:rPr>
              <a:t>, </a:t>
            </a:r>
            <a:r>
              <a:rPr lang="tr-TR" sz="1050" dirty="0" err="1">
                <a:solidFill>
                  <a:srgbClr val="202122"/>
                </a:solidFill>
                <a:highlight>
                  <a:srgbClr val="FFFFFF"/>
                </a:highlight>
              </a:rPr>
              <a:t>evolutionary</a:t>
            </a:r>
            <a:r>
              <a:rPr lang="tr-TR" sz="1050" dirty="0">
                <a:solidFill>
                  <a:srgbClr val="202122"/>
                </a:solidFill>
                <a:highlight>
                  <a:srgbClr val="FFFFFF"/>
                </a:highlight>
              </a:rPr>
              <a:t> </a:t>
            </a:r>
            <a:r>
              <a:rPr lang="tr-TR" sz="1050" dirty="0" err="1">
                <a:solidFill>
                  <a:srgbClr val="202122"/>
                </a:solidFill>
                <a:highlight>
                  <a:srgbClr val="FFFFFF"/>
                </a:highlight>
              </a:rPr>
              <a:t>change</a:t>
            </a:r>
            <a:r>
              <a:rPr lang="tr-TR" sz="1050" dirty="0">
                <a:solidFill>
                  <a:srgbClr val="202122"/>
                </a:solidFill>
                <a:highlight>
                  <a:srgbClr val="FFFFFF"/>
                </a:highlight>
              </a:rPr>
              <a:t>: </a:t>
            </a:r>
            <a:r>
              <a:rPr lang="tr-TR" sz="1050" dirty="0" err="1">
                <a:solidFill>
                  <a:srgbClr val="202122"/>
                </a:solidFill>
                <a:highlight>
                  <a:srgbClr val="FFFFFF"/>
                </a:highlight>
              </a:rPr>
              <a:t>Make</a:t>
            </a:r>
            <a:r>
              <a:rPr lang="tr-TR" sz="1050" dirty="0">
                <a:solidFill>
                  <a:srgbClr val="202122"/>
                </a:solidFill>
                <a:highlight>
                  <a:srgbClr val="FFFFFF"/>
                </a:highlight>
              </a:rPr>
              <a:t> </a:t>
            </a:r>
            <a:r>
              <a:rPr lang="tr-TR" sz="1050" dirty="0" err="1">
                <a:solidFill>
                  <a:srgbClr val="202122"/>
                </a:solidFill>
                <a:highlight>
                  <a:srgbClr val="FFFFFF"/>
                </a:highlight>
              </a:rPr>
              <a:t>small</a:t>
            </a:r>
            <a:r>
              <a:rPr lang="tr-TR" sz="1050" dirty="0">
                <a:solidFill>
                  <a:srgbClr val="202122"/>
                </a:solidFill>
                <a:highlight>
                  <a:srgbClr val="FFFFFF"/>
                </a:highlight>
              </a:rPr>
              <a:t> </a:t>
            </a:r>
            <a:r>
              <a:rPr lang="tr-TR" sz="1050" dirty="0" err="1">
                <a:solidFill>
                  <a:srgbClr val="202122"/>
                </a:solidFill>
                <a:highlight>
                  <a:srgbClr val="FFFFFF"/>
                </a:highlight>
              </a:rPr>
              <a:t>incremental</a:t>
            </a:r>
            <a:r>
              <a:rPr lang="tr-TR" sz="1050" dirty="0">
                <a:solidFill>
                  <a:srgbClr val="202122"/>
                </a:solidFill>
                <a:highlight>
                  <a:srgbClr val="FFFFFF"/>
                </a:highlight>
              </a:rPr>
              <a:t> </a:t>
            </a:r>
            <a:r>
              <a:rPr lang="tr-TR" sz="1050" dirty="0" err="1">
                <a:solidFill>
                  <a:srgbClr val="202122"/>
                </a:solidFill>
                <a:highlight>
                  <a:srgbClr val="FFFFFF"/>
                </a:highlight>
              </a:rPr>
              <a:t>changes</a:t>
            </a:r>
            <a:r>
              <a:rPr lang="tr-TR" sz="1050" dirty="0">
                <a:solidFill>
                  <a:srgbClr val="202122"/>
                </a:solidFill>
                <a:highlight>
                  <a:srgbClr val="FFFFFF"/>
                </a:highlight>
              </a:rPr>
              <a:t> </a:t>
            </a:r>
            <a:r>
              <a:rPr lang="tr-TR" sz="1050" dirty="0" err="1">
                <a:solidFill>
                  <a:srgbClr val="202122"/>
                </a:solidFill>
                <a:highlight>
                  <a:srgbClr val="FFFFFF"/>
                </a:highlight>
              </a:rPr>
              <a:t>within</a:t>
            </a:r>
            <a:r>
              <a:rPr lang="tr-TR" sz="1050" dirty="0">
                <a:solidFill>
                  <a:srgbClr val="202122"/>
                </a:solidFill>
                <a:highlight>
                  <a:srgbClr val="FFFFFF"/>
                </a:highlight>
              </a:rPr>
              <a:t> </a:t>
            </a: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team</a:t>
            </a:r>
            <a:r>
              <a:rPr lang="tr-TR" sz="1050" dirty="0">
                <a:solidFill>
                  <a:srgbClr val="202122"/>
                </a:solidFill>
                <a:highlight>
                  <a:srgbClr val="FFFFFF"/>
                </a:highlight>
              </a:rPr>
              <a:t> </a:t>
            </a:r>
            <a:r>
              <a:rPr lang="tr-TR" sz="1050" dirty="0" err="1">
                <a:solidFill>
                  <a:srgbClr val="202122"/>
                </a:solidFill>
                <a:highlight>
                  <a:srgbClr val="FFFFFF"/>
                </a:highlight>
              </a:rPr>
              <a:t>rather</a:t>
            </a:r>
            <a:r>
              <a:rPr lang="tr-TR" sz="1050" dirty="0">
                <a:solidFill>
                  <a:srgbClr val="202122"/>
                </a:solidFill>
                <a:highlight>
                  <a:srgbClr val="FFFFFF"/>
                </a:highlight>
              </a:rPr>
              <a:t> </a:t>
            </a:r>
            <a:r>
              <a:rPr lang="tr-TR" sz="1050" dirty="0" err="1">
                <a:solidFill>
                  <a:srgbClr val="202122"/>
                </a:solidFill>
                <a:highlight>
                  <a:srgbClr val="FFFFFF"/>
                </a:highlight>
              </a:rPr>
              <a:t>than</a:t>
            </a:r>
            <a:r>
              <a:rPr lang="tr-TR" sz="1050" dirty="0">
                <a:solidFill>
                  <a:srgbClr val="202122"/>
                </a:solidFill>
                <a:highlight>
                  <a:srgbClr val="FFFFFF"/>
                </a:highlight>
              </a:rPr>
              <a:t> </a:t>
            </a:r>
            <a:r>
              <a:rPr lang="tr-TR" sz="1050" dirty="0" err="1">
                <a:solidFill>
                  <a:srgbClr val="202122"/>
                </a:solidFill>
                <a:highlight>
                  <a:srgbClr val="FFFFFF"/>
                </a:highlight>
              </a:rPr>
              <a:t>major</a:t>
            </a:r>
            <a:r>
              <a:rPr lang="tr-TR" sz="1050" dirty="0">
                <a:solidFill>
                  <a:srgbClr val="202122"/>
                </a:solidFill>
                <a:highlight>
                  <a:srgbClr val="FFFFFF"/>
                </a:highlight>
              </a:rPr>
              <a:t> </a:t>
            </a:r>
            <a:r>
              <a:rPr lang="tr-TR" sz="1050" dirty="0" err="1">
                <a:solidFill>
                  <a:srgbClr val="202122"/>
                </a:solidFill>
                <a:highlight>
                  <a:srgbClr val="FFFFFF"/>
                </a:highlight>
              </a:rPr>
              <a:t>changes</a:t>
            </a:r>
            <a:r>
              <a:rPr lang="tr-TR" sz="1050" dirty="0">
                <a:solidFill>
                  <a:srgbClr val="202122"/>
                </a:solidFill>
                <a:highlight>
                  <a:srgbClr val="FFFFFF"/>
                </a:highlight>
              </a:rPr>
              <a:t> </a:t>
            </a:r>
            <a:r>
              <a:rPr lang="tr-TR" sz="1050" dirty="0" err="1">
                <a:solidFill>
                  <a:srgbClr val="202122"/>
                </a:solidFill>
                <a:highlight>
                  <a:srgbClr val="FFFFFF"/>
                </a:highlight>
              </a:rPr>
              <a:t>that</a:t>
            </a:r>
            <a:r>
              <a:rPr lang="tr-TR" sz="1050" dirty="0">
                <a:solidFill>
                  <a:srgbClr val="202122"/>
                </a:solidFill>
                <a:highlight>
                  <a:srgbClr val="FFFFFF"/>
                </a:highlight>
              </a:rPr>
              <a:t> </a:t>
            </a:r>
            <a:r>
              <a:rPr lang="tr-TR" sz="1050" dirty="0" err="1">
                <a:solidFill>
                  <a:srgbClr val="202122"/>
                </a:solidFill>
                <a:highlight>
                  <a:srgbClr val="FFFFFF"/>
                </a:highlight>
              </a:rPr>
              <a:t>could</a:t>
            </a:r>
            <a:r>
              <a:rPr lang="tr-TR" sz="1050" dirty="0">
                <a:solidFill>
                  <a:srgbClr val="202122"/>
                </a:solidFill>
                <a:highlight>
                  <a:srgbClr val="FFFFFF"/>
                </a:highlight>
              </a:rPr>
              <a:t> </a:t>
            </a:r>
            <a:r>
              <a:rPr lang="tr-TR" sz="1050" dirty="0" err="1">
                <a:solidFill>
                  <a:srgbClr val="202122"/>
                </a:solidFill>
                <a:highlight>
                  <a:srgbClr val="FFFFFF"/>
                </a:highlight>
              </a:rPr>
              <a:t>lead</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resistance</a:t>
            </a:r>
            <a:r>
              <a:rPr lang="tr-TR" sz="1050" dirty="0">
                <a:solidFill>
                  <a:srgbClr val="202122"/>
                </a:solidFill>
                <a:highlight>
                  <a:srgbClr val="FFFFFF"/>
                </a:highlight>
              </a:rPr>
              <a:t>.</a:t>
            </a:r>
            <a:endParaRPr sz="1050" dirty="0">
              <a:solidFill>
                <a:srgbClr val="202122"/>
              </a:solidFill>
              <a:highlight>
                <a:srgbClr val="FFFFFF"/>
              </a:highlight>
            </a:endParaRPr>
          </a:p>
          <a:p>
            <a:pPr marL="0" lvl="0" indent="0" algn="l" rtl="0">
              <a:lnSpc>
                <a:spcPct val="115000"/>
              </a:lnSpc>
              <a:spcBef>
                <a:spcPts val="500"/>
              </a:spcBef>
              <a:spcAft>
                <a:spcPts val="0"/>
              </a:spcAft>
              <a:buNone/>
            </a:pPr>
            <a:r>
              <a:rPr lang="tr-TR" sz="1050" dirty="0" err="1">
                <a:solidFill>
                  <a:srgbClr val="202122"/>
                </a:solidFill>
                <a:highlight>
                  <a:srgbClr val="FFFFFF"/>
                </a:highlight>
              </a:rPr>
              <a:t>The</a:t>
            </a:r>
            <a:r>
              <a:rPr lang="tr-TR" sz="1050" dirty="0">
                <a:solidFill>
                  <a:srgbClr val="202122"/>
                </a:solidFill>
                <a:highlight>
                  <a:srgbClr val="FFFFFF"/>
                </a:highlight>
              </a:rPr>
              <a:t> </a:t>
            </a:r>
            <a:r>
              <a:rPr lang="tr-TR" sz="1050" dirty="0" err="1">
                <a:solidFill>
                  <a:srgbClr val="202122"/>
                </a:solidFill>
                <a:highlight>
                  <a:srgbClr val="FFFFFF"/>
                </a:highlight>
              </a:rPr>
              <a:t>other</a:t>
            </a:r>
            <a:r>
              <a:rPr lang="tr-TR" sz="1050" dirty="0">
                <a:solidFill>
                  <a:srgbClr val="202122"/>
                </a:solidFill>
                <a:highlight>
                  <a:srgbClr val="FFFFFF"/>
                </a:highlight>
              </a:rPr>
              <a:t> </a:t>
            </a:r>
            <a:r>
              <a:rPr lang="tr-TR" sz="1050" dirty="0" err="1">
                <a:solidFill>
                  <a:srgbClr val="202122"/>
                </a:solidFill>
                <a:highlight>
                  <a:srgbClr val="FFFFFF"/>
                </a:highlight>
              </a:rPr>
              <a:t>two</a:t>
            </a:r>
            <a:r>
              <a:rPr lang="tr-TR" sz="1050" dirty="0">
                <a:solidFill>
                  <a:srgbClr val="202122"/>
                </a:solidFill>
                <a:highlight>
                  <a:srgbClr val="FFFFFF"/>
                </a:highlight>
              </a:rPr>
              <a:t> </a:t>
            </a:r>
            <a:r>
              <a:rPr lang="tr-TR" sz="1050" dirty="0" err="1">
                <a:solidFill>
                  <a:srgbClr val="202122"/>
                </a:solidFill>
                <a:highlight>
                  <a:srgbClr val="FFFFFF"/>
                </a:highlight>
              </a:rPr>
              <a:t>principles</a:t>
            </a:r>
            <a:r>
              <a:rPr lang="tr-TR" sz="1050" dirty="0">
                <a:solidFill>
                  <a:srgbClr val="202122"/>
                </a:solidFill>
                <a:highlight>
                  <a:srgbClr val="FFFFFF"/>
                </a:highlight>
              </a:rPr>
              <a:t> </a:t>
            </a:r>
            <a:r>
              <a:rPr lang="tr-TR" sz="1050" dirty="0" err="1">
                <a:solidFill>
                  <a:srgbClr val="202122"/>
                </a:solidFill>
                <a:highlight>
                  <a:srgbClr val="FFFFFF"/>
                </a:highlight>
              </a:rPr>
              <a:t>are</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a:t>
            </a:r>
            <a:r>
              <a:rPr lang="tr-TR" sz="1050" dirty="0" err="1">
                <a:solidFill>
                  <a:srgbClr val="202122"/>
                </a:solidFill>
                <a:highlight>
                  <a:srgbClr val="FFFFFF"/>
                </a:highlight>
              </a:rPr>
              <a:t>respect</a:t>
            </a:r>
            <a:r>
              <a:rPr lang="tr-TR" sz="1050" dirty="0">
                <a:solidFill>
                  <a:srgbClr val="202122"/>
                </a:solidFill>
                <a:highlight>
                  <a:srgbClr val="FFFFFF"/>
                </a:highlight>
              </a:rPr>
              <a:t> </a:t>
            </a:r>
            <a:r>
              <a:rPr lang="tr-TR" sz="1050" dirty="0" err="1">
                <a:solidFill>
                  <a:srgbClr val="202122"/>
                </a:solidFill>
                <a:highlight>
                  <a:srgbClr val="FFFFFF"/>
                </a:highlight>
              </a:rPr>
              <a:t>current</a:t>
            </a:r>
            <a:r>
              <a:rPr lang="tr-TR" sz="1050" dirty="0">
                <a:solidFill>
                  <a:srgbClr val="202122"/>
                </a:solidFill>
                <a:highlight>
                  <a:srgbClr val="FFFFFF"/>
                </a:highlight>
              </a:rPr>
              <a:t> </a:t>
            </a:r>
            <a:r>
              <a:rPr lang="tr-TR" sz="1050" dirty="0" err="1">
                <a:solidFill>
                  <a:srgbClr val="202122"/>
                </a:solidFill>
                <a:highlight>
                  <a:srgbClr val="FFFFFF"/>
                </a:highlight>
              </a:rPr>
              <a:t>roles</a:t>
            </a:r>
            <a:r>
              <a:rPr lang="tr-TR" sz="1050" dirty="0">
                <a:solidFill>
                  <a:srgbClr val="202122"/>
                </a:solidFill>
                <a:highlight>
                  <a:srgbClr val="FFFFFF"/>
                </a:highlight>
              </a:rPr>
              <a:t> </a:t>
            </a:r>
            <a:r>
              <a:rPr lang="tr-TR" sz="1050" dirty="0" err="1">
                <a:solidFill>
                  <a:srgbClr val="202122"/>
                </a:solidFill>
                <a:highlight>
                  <a:srgbClr val="FFFFFF"/>
                </a:highlight>
              </a:rPr>
              <a:t>and</a:t>
            </a:r>
            <a:r>
              <a:rPr lang="tr-TR" sz="1050" dirty="0">
                <a:solidFill>
                  <a:srgbClr val="202122"/>
                </a:solidFill>
                <a:highlight>
                  <a:srgbClr val="FFFFFF"/>
                </a:highlight>
              </a:rPr>
              <a:t> </a:t>
            </a:r>
            <a:r>
              <a:rPr lang="tr-TR" sz="1050" dirty="0" err="1">
                <a:solidFill>
                  <a:srgbClr val="202122"/>
                </a:solidFill>
                <a:highlight>
                  <a:srgbClr val="FFFFFF"/>
                </a:highlight>
              </a:rPr>
              <a:t>encourage</a:t>
            </a:r>
            <a:r>
              <a:rPr lang="tr-TR" sz="1050" dirty="0">
                <a:solidFill>
                  <a:srgbClr val="202122"/>
                </a:solidFill>
                <a:highlight>
                  <a:srgbClr val="FFFFFF"/>
                </a:highlight>
              </a:rPr>
              <a:t> </a:t>
            </a:r>
            <a:r>
              <a:rPr lang="tr-TR" sz="1050" dirty="0" err="1">
                <a:solidFill>
                  <a:srgbClr val="202122"/>
                </a:solidFill>
                <a:highlight>
                  <a:srgbClr val="FFFFFF"/>
                </a:highlight>
              </a:rPr>
              <a:t>leadership</a:t>
            </a:r>
            <a:endParaRPr sz="1050" dirty="0">
              <a:solidFill>
                <a:srgbClr val="202122"/>
              </a:solidFill>
              <a:highlight>
                <a:srgbClr val="FFFFFF"/>
              </a:highlight>
            </a:endParaRPr>
          </a:p>
          <a:p>
            <a:pPr marL="0" lvl="0" indent="0" algn="l" rtl="0">
              <a:lnSpc>
                <a:spcPct val="115000"/>
              </a:lnSpc>
              <a:spcBef>
                <a:spcPts val="500"/>
              </a:spcBef>
              <a:spcAft>
                <a:spcPts val="500"/>
              </a:spcAft>
              <a:buNone/>
            </a:pPr>
            <a:endParaRPr lang="tr-TR" sz="1050" dirty="0">
              <a:solidFill>
                <a:srgbClr val="202122"/>
              </a:solidFill>
              <a:highlight>
                <a:srgbClr val="FFFFFF"/>
              </a:highlight>
            </a:endParaRPr>
          </a:p>
          <a:p>
            <a:pPr marL="0" lvl="0" indent="0" algn="l" rtl="0">
              <a:lnSpc>
                <a:spcPct val="115000"/>
              </a:lnSpc>
              <a:spcBef>
                <a:spcPts val="500"/>
              </a:spcBef>
              <a:spcAft>
                <a:spcPts val="500"/>
              </a:spcAft>
              <a:buNone/>
            </a:pPr>
            <a:endParaRPr sz="1050" dirty="0">
              <a:solidFill>
                <a:srgbClr val="202122"/>
              </a:solidFill>
              <a:highlight>
                <a:srgbClr val="FFFFFF"/>
              </a:highlight>
            </a:endParaRPr>
          </a:p>
        </p:txBody>
      </p:sp>
    </p:spTree>
    <p:extLst>
      <p:ext uri="{BB962C8B-B14F-4D97-AF65-F5344CB8AC3E}">
        <p14:creationId xmlns:p14="http://schemas.microsoft.com/office/powerpoint/2010/main" val="17003393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bb65961841_0_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7" name="Google Shape;2247;gbb65961841_0_9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Mevcut kurulum veya işlemde anında değişiklik yapmayın</a:t>
            </a:r>
          </a:p>
          <a:p>
            <a:pPr marL="0" lvl="0" indent="0" algn="l" rtl="0">
              <a:lnSpc>
                <a:spcPct val="115000"/>
              </a:lnSpc>
              <a:spcBef>
                <a:spcPts val="500"/>
              </a:spcBef>
              <a:spcAft>
                <a:spcPts val="0"/>
              </a:spcAft>
              <a:buSzPts val="1100"/>
              <a:buNone/>
            </a:pPr>
            <a:r>
              <a:rPr lang="tr-TR" sz="1050" dirty="0" err="1">
                <a:solidFill>
                  <a:srgbClr val="202122"/>
                </a:solidFill>
                <a:highlight>
                  <a:schemeClr val="lt1"/>
                </a:highlight>
              </a:rPr>
              <a:t>Kanban</a:t>
            </a:r>
            <a:r>
              <a:rPr lang="tr-TR" sz="1050" dirty="0">
                <a:solidFill>
                  <a:srgbClr val="202122"/>
                </a:solidFill>
                <a:highlight>
                  <a:schemeClr val="lt1"/>
                </a:highlight>
              </a:rPr>
              <a:t>, mevcut iş akışına doğrudan uygulanmalıdır</a:t>
            </a: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Gerekli değişiklikler yavaş ve kademeli olarak yapılmalıdır.</a:t>
            </a:r>
          </a:p>
          <a:p>
            <a:pPr marL="0" lvl="0" indent="0" algn="l" rtl="0">
              <a:lnSpc>
                <a:spcPct val="115000"/>
              </a:lnSpc>
              <a:spcBef>
                <a:spcPts val="500"/>
              </a:spcBef>
              <a:spcAft>
                <a:spcPts val="0"/>
              </a:spcAft>
              <a:buSzPts val="1100"/>
              <a:buNone/>
            </a:pPr>
            <a:endParaRPr lang="tr-T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İlkeleri tek tek kontrol edelim</a:t>
            </a:r>
          </a:p>
          <a:p>
            <a:pPr marL="0" lvl="0" indent="0" algn="l" rtl="0">
              <a:lnSpc>
                <a:spcPct val="115000"/>
              </a:lnSpc>
              <a:spcBef>
                <a:spcPts val="500"/>
              </a:spcBef>
              <a:spcAft>
                <a:spcPts val="0"/>
              </a:spcAft>
              <a:buSzPts val="1100"/>
              <a:buNone/>
            </a:pPr>
            <a:r>
              <a:rPr lang="tr-TR" sz="1050" dirty="0" err="1">
                <a:solidFill>
                  <a:srgbClr val="202122"/>
                </a:solidFill>
                <a:highlight>
                  <a:schemeClr val="lt1"/>
                </a:highlight>
              </a:rPr>
              <a:t>Kanban</a:t>
            </a:r>
            <a:r>
              <a:rPr lang="tr-TR" sz="1050" dirty="0">
                <a:solidFill>
                  <a:srgbClr val="202122"/>
                </a:solidFill>
                <a:highlight>
                  <a:schemeClr val="lt1"/>
                </a:highlight>
              </a:rPr>
              <a:t> Metodu sizden sürecinizi değiştirmenizi istemez.</a:t>
            </a:r>
          </a:p>
          <a:p>
            <a:pPr marL="0" lvl="0" indent="0" algn="l" rtl="0">
              <a:lnSpc>
                <a:spcPct val="115000"/>
              </a:lnSpc>
              <a:spcBef>
                <a:spcPts val="500"/>
              </a:spcBef>
              <a:spcAft>
                <a:spcPts val="0"/>
              </a:spcAft>
              <a:buSzPts val="1100"/>
              <a:buNone/>
            </a:pPr>
            <a:r>
              <a:rPr lang="tr-TR" sz="1050" dirty="0" err="1">
                <a:solidFill>
                  <a:srgbClr val="202122"/>
                </a:solidFill>
                <a:highlight>
                  <a:schemeClr val="lt1"/>
                </a:highlight>
              </a:rPr>
              <a:t>Kanban</a:t>
            </a:r>
            <a:r>
              <a:rPr lang="tr-TR" sz="1050" dirty="0">
                <a:solidFill>
                  <a:srgbClr val="202122"/>
                </a:solidFill>
                <a:highlight>
                  <a:schemeClr val="lt1"/>
                </a:highlight>
              </a:rPr>
              <a:t>, doğrudan mevcut iş akışına uygulanmalıdır. </a:t>
            </a: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İş akışıyla ilgili.</a:t>
            </a: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Takımın rahat etmesi için gerekli değişiklikler yavaş ve kademeli olarak yapılmalıdır.</a:t>
            </a:r>
          </a:p>
          <a:p>
            <a:pPr marL="0" lvl="0" indent="0" algn="l" rtl="0">
              <a:lnSpc>
                <a:spcPct val="115000"/>
              </a:lnSpc>
              <a:spcBef>
                <a:spcPts val="500"/>
              </a:spcBef>
              <a:spcAft>
                <a:spcPts val="0"/>
              </a:spcAft>
              <a:buSzPts val="1100"/>
              <a:buNone/>
            </a:pPr>
            <a:r>
              <a:rPr lang="tr-TR" sz="1050" dirty="0" err="1">
                <a:solidFill>
                  <a:srgbClr val="202122"/>
                </a:solidFill>
                <a:highlight>
                  <a:schemeClr val="lt1"/>
                </a:highlight>
              </a:rPr>
              <a:t>Kanban</a:t>
            </a:r>
            <a:r>
              <a:rPr lang="tr-TR" sz="1050" dirty="0">
                <a:solidFill>
                  <a:srgbClr val="202122"/>
                </a:solidFill>
                <a:highlight>
                  <a:schemeClr val="lt1"/>
                </a:highlight>
              </a:rPr>
              <a:t> Yazılım Geliştirme Süreci veya </a:t>
            </a:r>
            <a:r>
              <a:rPr lang="tr-TR" sz="1050" dirty="0" err="1">
                <a:solidFill>
                  <a:srgbClr val="202122"/>
                </a:solidFill>
                <a:highlight>
                  <a:schemeClr val="lt1"/>
                </a:highlight>
              </a:rPr>
              <a:t>Kanban</a:t>
            </a:r>
            <a:r>
              <a:rPr lang="tr-TR" sz="1050" dirty="0">
                <a:solidFill>
                  <a:srgbClr val="202122"/>
                </a:solidFill>
                <a:highlight>
                  <a:schemeClr val="lt1"/>
                </a:highlight>
              </a:rPr>
              <a:t> Proje Yönetim Metodu diye bir şey yoktur.</a:t>
            </a:r>
          </a:p>
          <a:p>
            <a:pPr marL="0" lvl="0" indent="0" algn="l" rtl="0">
              <a:lnSpc>
                <a:spcPct val="115000"/>
              </a:lnSpc>
              <a:spcBef>
                <a:spcPts val="500"/>
              </a:spcBef>
              <a:spcAft>
                <a:spcPts val="0"/>
              </a:spcAft>
              <a:buSzPts val="1100"/>
              <a:buNone/>
            </a:pPr>
            <a:r>
              <a:rPr lang="tr-TR" sz="1050" dirty="0" err="1">
                <a:solidFill>
                  <a:srgbClr val="202122"/>
                </a:solidFill>
                <a:highlight>
                  <a:schemeClr val="lt1"/>
                </a:highlight>
              </a:rPr>
              <a:t>Kanban'ın</a:t>
            </a:r>
            <a:r>
              <a:rPr lang="tr-TR" sz="1050" dirty="0">
                <a:solidFill>
                  <a:srgbClr val="202122"/>
                </a:solidFill>
                <a:highlight>
                  <a:schemeClr val="lt1"/>
                </a:highlight>
              </a:rPr>
              <a:t> esnekliği ve basitliği, bir </a:t>
            </a:r>
            <a:r>
              <a:rPr lang="tr-TR" sz="1050" dirty="0" err="1">
                <a:solidFill>
                  <a:srgbClr val="202122"/>
                </a:solidFill>
                <a:highlight>
                  <a:schemeClr val="lt1"/>
                </a:highlight>
              </a:rPr>
              <a:t>Kanban</a:t>
            </a:r>
            <a:r>
              <a:rPr lang="tr-TR" sz="1050" dirty="0">
                <a:solidFill>
                  <a:srgbClr val="202122"/>
                </a:solidFill>
                <a:highlight>
                  <a:schemeClr val="lt1"/>
                </a:highlight>
              </a:rPr>
              <a:t> sisteminin halihazırda çalışmakta olanı kesintiye uğratmadan mevcut iş akışları üzerinde eşlenebilmesi gerçeğinde yatmaktadır. </a:t>
            </a:r>
          </a:p>
          <a:p>
            <a:pPr marL="0" lvl="0" indent="0" algn="l" rtl="0">
              <a:lnSpc>
                <a:spcPct val="115000"/>
              </a:lnSpc>
              <a:spcBef>
                <a:spcPts val="500"/>
              </a:spcBef>
              <a:spcAft>
                <a:spcPts val="0"/>
              </a:spcAft>
              <a:buSzPts val="1100"/>
              <a:buNone/>
            </a:pPr>
            <a:r>
              <a:rPr lang="tr-TR" sz="1050" dirty="0">
                <a:solidFill>
                  <a:srgbClr val="202122"/>
                </a:solidFill>
                <a:highlight>
                  <a:schemeClr val="lt1"/>
                </a:highlight>
              </a:rPr>
              <a:t>Oradan </a:t>
            </a:r>
            <a:r>
              <a:rPr lang="tr-TR" sz="1050" dirty="0" err="1">
                <a:solidFill>
                  <a:srgbClr val="202122"/>
                </a:solidFill>
                <a:highlight>
                  <a:schemeClr val="lt1"/>
                </a:highlight>
              </a:rPr>
              <a:t>Kanban</a:t>
            </a:r>
            <a:r>
              <a:rPr lang="tr-TR" sz="1050" dirty="0">
                <a:solidFill>
                  <a:srgbClr val="202122"/>
                </a:solidFill>
                <a:highlight>
                  <a:schemeClr val="lt1"/>
                </a:highlight>
              </a:rPr>
              <a:t> sistemi çözülmesi gereken sorunları gösterecektir.</a:t>
            </a:r>
          </a:p>
          <a:p>
            <a:pPr marL="0" lvl="0" indent="0" algn="l" rtl="0">
              <a:lnSpc>
                <a:spcPct val="115000"/>
              </a:lnSpc>
              <a:spcBef>
                <a:spcPts val="500"/>
              </a:spcBef>
              <a:spcAft>
                <a:spcPts val="0"/>
              </a:spcAft>
              <a:buSzPts val="1100"/>
              <a:buNone/>
            </a:pPr>
            <a:endParaRPr lang="tr-T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err="1">
                <a:solidFill>
                  <a:srgbClr val="202122"/>
                </a:solidFill>
                <a:highlight>
                  <a:schemeClr val="lt1"/>
                </a:highlight>
              </a:rPr>
              <a:t>Lets</a:t>
            </a:r>
            <a:r>
              <a:rPr lang="tr-TR" sz="1050" dirty="0">
                <a:solidFill>
                  <a:srgbClr val="202122"/>
                </a:solidFill>
                <a:highlight>
                  <a:schemeClr val="lt1"/>
                </a:highlight>
              </a:rPr>
              <a:t> </a:t>
            </a:r>
            <a:r>
              <a:rPr lang="tr-TR" sz="1050" dirty="0" err="1">
                <a:solidFill>
                  <a:srgbClr val="202122"/>
                </a:solidFill>
                <a:highlight>
                  <a:schemeClr val="lt1"/>
                </a:highlight>
              </a:rPr>
              <a:t>check</a:t>
            </a:r>
            <a:r>
              <a:rPr lang="tr-TR" sz="1050" dirty="0">
                <a:solidFill>
                  <a:srgbClr val="202122"/>
                </a:solidFill>
                <a:highlight>
                  <a:schemeClr val="lt1"/>
                </a:highlight>
              </a:rPr>
              <a:t> </a:t>
            </a: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principles</a:t>
            </a:r>
            <a:r>
              <a:rPr lang="tr-TR" sz="1050" dirty="0">
                <a:solidFill>
                  <a:srgbClr val="202122"/>
                </a:solidFill>
                <a:highlight>
                  <a:schemeClr val="lt1"/>
                </a:highlight>
              </a:rPr>
              <a:t> </a:t>
            </a:r>
            <a:r>
              <a:rPr lang="tr-TR" sz="1050" dirty="0" err="1">
                <a:solidFill>
                  <a:srgbClr val="202122"/>
                </a:solidFill>
                <a:highlight>
                  <a:schemeClr val="lt1"/>
                </a:highlight>
              </a:rPr>
              <a:t>one</a:t>
            </a:r>
            <a:r>
              <a:rPr lang="tr-TR" sz="1050" dirty="0">
                <a:solidFill>
                  <a:srgbClr val="202122"/>
                </a:solidFill>
                <a:highlight>
                  <a:schemeClr val="lt1"/>
                </a:highlight>
              </a:rPr>
              <a:t> </a:t>
            </a:r>
            <a:r>
              <a:rPr lang="tr-TR" sz="1050" dirty="0" err="1">
                <a:solidFill>
                  <a:srgbClr val="202122"/>
                </a:solidFill>
                <a:highlight>
                  <a:schemeClr val="lt1"/>
                </a:highlight>
              </a:rPr>
              <a:t>by</a:t>
            </a:r>
            <a:r>
              <a:rPr lang="tr-TR" sz="1050" dirty="0">
                <a:solidFill>
                  <a:srgbClr val="202122"/>
                </a:solidFill>
                <a:highlight>
                  <a:schemeClr val="lt1"/>
                </a:highlight>
              </a:rPr>
              <a:t> </a:t>
            </a:r>
            <a:r>
              <a:rPr lang="tr-TR" sz="1050" dirty="0" err="1">
                <a:solidFill>
                  <a:srgbClr val="202122"/>
                </a:solidFill>
                <a:highlight>
                  <a:schemeClr val="lt1"/>
                </a:highlight>
              </a:rPr>
              <a:t>one</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150" dirty="0" err="1">
                <a:solidFill>
                  <a:srgbClr val="7E7E7E"/>
                </a:solidFill>
                <a:highlight>
                  <a:srgbClr val="FFFFFF"/>
                </a:highlight>
              </a:rPr>
              <a:t>The</a:t>
            </a:r>
            <a:r>
              <a:rPr lang="tr-TR" sz="1150" dirty="0">
                <a:solidFill>
                  <a:srgbClr val="7E7E7E"/>
                </a:solidFill>
                <a:highlight>
                  <a:srgbClr val="FFFFFF"/>
                </a:highlight>
              </a:rPr>
              <a:t> </a:t>
            </a:r>
            <a:r>
              <a:rPr lang="tr-TR" sz="1150" dirty="0" err="1">
                <a:solidFill>
                  <a:srgbClr val="7E7E7E"/>
                </a:solidFill>
                <a:highlight>
                  <a:srgbClr val="FFFFFF"/>
                </a:highlight>
              </a:rPr>
              <a:t>Kanban</a:t>
            </a:r>
            <a:r>
              <a:rPr lang="tr-TR" sz="1150" dirty="0">
                <a:solidFill>
                  <a:srgbClr val="7E7E7E"/>
                </a:solidFill>
                <a:highlight>
                  <a:srgbClr val="FFFFFF"/>
                </a:highlight>
              </a:rPr>
              <a:t> </a:t>
            </a:r>
            <a:r>
              <a:rPr lang="tr-TR" sz="1150" dirty="0" err="1">
                <a:solidFill>
                  <a:srgbClr val="7E7E7E"/>
                </a:solidFill>
                <a:highlight>
                  <a:srgbClr val="FFFFFF"/>
                </a:highlight>
              </a:rPr>
              <a:t>Method</a:t>
            </a:r>
            <a:r>
              <a:rPr lang="tr-TR" sz="1150" dirty="0">
                <a:solidFill>
                  <a:srgbClr val="7E7E7E"/>
                </a:solidFill>
                <a:highlight>
                  <a:srgbClr val="FFFFFF"/>
                </a:highlight>
              </a:rPr>
              <a:t> </a:t>
            </a:r>
            <a:r>
              <a:rPr lang="tr-TR" sz="1150" dirty="0" err="1">
                <a:solidFill>
                  <a:srgbClr val="7E7E7E"/>
                </a:solidFill>
                <a:highlight>
                  <a:srgbClr val="FFFFFF"/>
                </a:highlight>
              </a:rPr>
              <a:t>does</a:t>
            </a:r>
            <a:r>
              <a:rPr lang="tr-TR" sz="1150" dirty="0">
                <a:solidFill>
                  <a:srgbClr val="7E7E7E"/>
                </a:solidFill>
                <a:highlight>
                  <a:srgbClr val="FFFFFF"/>
                </a:highlight>
              </a:rPr>
              <a:t> not ask </a:t>
            </a:r>
            <a:r>
              <a:rPr lang="tr-TR" sz="1150" dirty="0" err="1">
                <a:solidFill>
                  <a:srgbClr val="7E7E7E"/>
                </a:solidFill>
                <a:highlight>
                  <a:srgbClr val="FFFFFF"/>
                </a:highlight>
              </a:rPr>
              <a:t>you</a:t>
            </a:r>
            <a:r>
              <a:rPr lang="tr-TR" sz="1150" dirty="0">
                <a:solidFill>
                  <a:srgbClr val="7E7E7E"/>
                </a:solidFill>
                <a:highlight>
                  <a:srgbClr val="FFFFFF"/>
                </a:highlight>
              </a:rPr>
              <a:t> </a:t>
            </a:r>
            <a:r>
              <a:rPr lang="tr-TR" sz="1150" dirty="0" err="1">
                <a:solidFill>
                  <a:srgbClr val="7E7E7E"/>
                </a:solidFill>
                <a:highlight>
                  <a:srgbClr val="FFFFFF"/>
                </a:highlight>
              </a:rPr>
              <a:t>to</a:t>
            </a:r>
            <a:r>
              <a:rPr lang="tr-TR" sz="1150" dirty="0">
                <a:solidFill>
                  <a:srgbClr val="7E7E7E"/>
                </a:solidFill>
                <a:highlight>
                  <a:srgbClr val="FFFFFF"/>
                </a:highlight>
              </a:rPr>
              <a:t> </a:t>
            </a:r>
            <a:r>
              <a:rPr lang="tr-TR" sz="1150" dirty="0" err="1">
                <a:solidFill>
                  <a:srgbClr val="7E7E7E"/>
                </a:solidFill>
                <a:highlight>
                  <a:srgbClr val="FFFFFF"/>
                </a:highlight>
              </a:rPr>
              <a:t>change</a:t>
            </a:r>
            <a:r>
              <a:rPr lang="tr-TR" sz="1150" dirty="0">
                <a:solidFill>
                  <a:srgbClr val="7E7E7E"/>
                </a:solidFill>
                <a:highlight>
                  <a:srgbClr val="FFFFFF"/>
                </a:highlight>
              </a:rPr>
              <a:t> </a:t>
            </a:r>
            <a:r>
              <a:rPr lang="tr-TR" sz="1150" dirty="0" err="1">
                <a:solidFill>
                  <a:srgbClr val="7E7E7E"/>
                </a:solidFill>
                <a:highlight>
                  <a:srgbClr val="FFFFFF"/>
                </a:highlight>
              </a:rPr>
              <a:t>your</a:t>
            </a:r>
            <a:r>
              <a:rPr lang="tr-TR" sz="1150" dirty="0">
                <a:solidFill>
                  <a:srgbClr val="7E7E7E"/>
                </a:solidFill>
                <a:highlight>
                  <a:srgbClr val="FFFFFF"/>
                </a:highlight>
              </a:rPr>
              <a:t> </a:t>
            </a:r>
            <a:r>
              <a:rPr lang="tr-TR" sz="1150" dirty="0" err="1">
                <a:solidFill>
                  <a:srgbClr val="7E7E7E"/>
                </a:solidFill>
                <a:highlight>
                  <a:srgbClr val="FFFFFF"/>
                </a:highlight>
              </a:rPr>
              <a:t>process</a:t>
            </a:r>
            <a:r>
              <a:rPr lang="tr-TR" sz="1150" dirty="0">
                <a:solidFill>
                  <a:srgbClr val="7E7E7E"/>
                </a:solidFill>
                <a:highlight>
                  <a:srgbClr val="FFFFFF"/>
                </a:highlight>
              </a:rPr>
              <a:t>.</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err="1">
                <a:solidFill>
                  <a:srgbClr val="202122"/>
                </a:solidFill>
                <a:highlight>
                  <a:schemeClr val="lt1"/>
                </a:highlight>
              </a:rPr>
              <a:t>Kanban</a:t>
            </a:r>
            <a:r>
              <a:rPr lang="tr-TR" sz="1050" dirty="0">
                <a:solidFill>
                  <a:srgbClr val="202122"/>
                </a:solidFill>
                <a:highlight>
                  <a:schemeClr val="lt1"/>
                </a:highlight>
              </a:rPr>
              <a:t> </a:t>
            </a:r>
            <a:r>
              <a:rPr lang="tr-TR" sz="1050" dirty="0" err="1">
                <a:solidFill>
                  <a:srgbClr val="202122"/>
                </a:solidFill>
                <a:highlight>
                  <a:schemeClr val="lt1"/>
                </a:highlight>
              </a:rPr>
              <a:t>should</a:t>
            </a:r>
            <a:r>
              <a:rPr lang="tr-TR" sz="1050" dirty="0">
                <a:solidFill>
                  <a:srgbClr val="202122"/>
                </a:solidFill>
                <a:highlight>
                  <a:schemeClr val="lt1"/>
                </a:highlight>
              </a:rPr>
              <a:t> be </a:t>
            </a:r>
            <a:r>
              <a:rPr lang="tr-TR" sz="1050" dirty="0" err="1">
                <a:solidFill>
                  <a:srgbClr val="202122"/>
                </a:solidFill>
                <a:highlight>
                  <a:schemeClr val="lt1"/>
                </a:highlight>
              </a:rPr>
              <a:t>applied</a:t>
            </a:r>
            <a:r>
              <a:rPr lang="tr-TR" sz="1050" dirty="0">
                <a:solidFill>
                  <a:srgbClr val="202122"/>
                </a:solidFill>
                <a:highlight>
                  <a:schemeClr val="lt1"/>
                </a:highlight>
              </a:rPr>
              <a:t> </a:t>
            </a:r>
            <a:r>
              <a:rPr lang="tr-TR" sz="1050" dirty="0" err="1">
                <a:solidFill>
                  <a:srgbClr val="202122"/>
                </a:solidFill>
                <a:highlight>
                  <a:schemeClr val="lt1"/>
                </a:highlight>
              </a:rPr>
              <a:t>directly</a:t>
            </a:r>
            <a:r>
              <a:rPr lang="tr-TR" sz="1050" dirty="0">
                <a:solidFill>
                  <a:srgbClr val="202122"/>
                </a:solidFill>
                <a:highlight>
                  <a:schemeClr val="lt1"/>
                </a:highlight>
              </a:rPr>
              <a:t> </a:t>
            </a:r>
            <a:r>
              <a:rPr lang="tr-TR" sz="1050" dirty="0" err="1">
                <a:solidFill>
                  <a:srgbClr val="202122"/>
                </a:solidFill>
                <a:highlight>
                  <a:schemeClr val="lt1"/>
                </a:highlight>
              </a:rPr>
              <a:t>to</a:t>
            </a:r>
            <a:r>
              <a:rPr lang="tr-TR" sz="1050" dirty="0">
                <a:solidFill>
                  <a:srgbClr val="202122"/>
                </a:solidFill>
                <a:highlight>
                  <a:schemeClr val="lt1"/>
                </a:highlight>
              </a:rPr>
              <a:t> </a:t>
            </a: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existing</a:t>
            </a:r>
            <a:r>
              <a:rPr lang="tr-TR" sz="1050" dirty="0">
                <a:solidFill>
                  <a:srgbClr val="202122"/>
                </a:solidFill>
                <a:highlight>
                  <a:schemeClr val="lt1"/>
                </a:highlight>
              </a:rPr>
              <a:t> </a:t>
            </a:r>
            <a:r>
              <a:rPr lang="tr-TR" sz="1050" dirty="0" err="1">
                <a:solidFill>
                  <a:srgbClr val="202122"/>
                </a:solidFill>
                <a:highlight>
                  <a:schemeClr val="lt1"/>
                </a:highlight>
              </a:rPr>
              <a:t>workflow</a:t>
            </a:r>
            <a:r>
              <a:rPr lang="tr-TR" sz="1050" dirty="0">
                <a:solidFill>
                  <a:srgbClr val="202122"/>
                </a:solidFill>
                <a:highlight>
                  <a:schemeClr val="lt1"/>
                </a:highlight>
              </a:rPr>
              <a:t>.  </a:t>
            </a:r>
            <a:r>
              <a:rPr lang="tr-TR" sz="1050" dirty="0" err="1">
                <a:solidFill>
                  <a:srgbClr val="202122"/>
                </a:solidFill>
                <a:highlight>
                  <a:schemeClr val="lt1"/>
                </a:highlight>
              </a:rPr>
              <a:t>It</a:t>
            </a:r>
            <a:r>
              <a:rPr lang="tr-TR" sz="1050" dirty="0">
                <a:solidFill>
                  <a:srgbClr val="202122"/>
                </a:solidFill>
                <a:highlight>
                  <a:schemeClr val="lt1"/>
                </a:highlight>
              </a:rPr>
              <a:t> is </a:t>
            </a:r>
            <a:r>
              <a:rPr lang="tr-TR" sz="1050" dirty="0" err="1">
                <a:solidFill>
                  <a:srgbClr val="202122"/>
                </a:solidFill>
                <a:highlight>
                  <a:schemeClr val="lt1"/>
                </a:highlight>
              </a:rPr>
              <a:t>about</a:t>
            </a:r>
            <a:r>
              <a:rPr lang="tr-TR" sz="1050" dirty="0">
                <a:solidFill>
                  <a:srgbClr val="202122"/>
                </a:solidFill>
                <a:highlight>
                  <a:schemeClr val="lt1"/>
                </a:highlight>
              </a:rPr>
              <a:t> </a:t>
            </a: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workflow</a:t>
            </a:r>
            <a:r>
              <a:rPr lang="tr-TR" sz="1050" dirty="0">
                <a:solidFill>
                  <a:srgbClr val="202122"/>
                </a:solidFill>
                <a:highlight>
                  <a:schemeClr val="lt1"/>
                </a:highlight>
              </a:rPr>
              <a:t>.</a:t>
            </a:r>
            <a:endParaRPr sz="1050" dirty="0">
              <a:solidFill>
                <a:srgbClr val="202122"/>
              </a:solidFill>
              <a:highlight>
                <a:schemeClr val="lt1"/>
              </a:highlight>
            </a:endParaRPr>
          </a:p>
          <a:p>
            <a:pPr marL="0" lvl="0" indent="0" algn="l" rtl="0">
              <a:lnSpc>
                <a:spcPct val="115000"/>
              </a:lnSpc>
              <a:spcBef>
                <a:spcPts val="500"/>
              </a:spcBef>
              <a:spcAft>
                <a:spcPts val="0"/>
              </a:spcAft>
              <a:buSzPts val="1100"/>
              <a:buNone/>
            </a:pP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necessary</a:t>
            </a:r>
            <a:r>
              <a:rPr lang="tr-TR" sz="1050" dirty="0">
                <a:solidFill>
                  <a:srgbClr val="202122"/>
                </a:solidFill>
                <a:highlight>
                  <a:schemeClr val="lt1"/>
                </a:highlight>
              </a:rPr>
              <a:t> </a:t>
            </a:r>
            <a:r>
              <a:rPr lang="tr-TR" sz="1050" dirty="0" err="1">
                <a:solidFill>
                  <a:srgbClr val="202122"/>
                </a:solidFill>
                <a:highlight>
                  <a:schemeClr val="lt1"/>
                </a:highlight>
              </a:rPr>
              <a:t>changes</a:t>
            </a:r>
            <a:r>
              <a:rPr lang="tr-TR" sz="1050" dirty="0">
                <a:solidFill>
                  <a:srgbClr val="202122"/>
                </a:solidFill>
                <a:highlight>
                  <a:schemeClr val="lt1"/>
                </a:highlight>
              </a:rPr>
              <a:t> </a:t>
            </a:r>
            <a:r>
              <a:rPr lang="tr-TR" sz="1050" dirty="0" err="1">
                <a:solidFill>
                  <a:srgbClr val="202122"/>
                </a:solidFill>
                <a:highlight>
                  <a:schemeClr val="lt1"/>
                </a:highlight>
              </a:rPr>
              <a:t>should</a:t>
            </a:r>
            <a:r>
              <a:rPr lang="tr-TR" sz="1050" dirty="0">
                <a:solidFill>
                  <a:srgbClr val="202122"/>
                </a:solidFill>
                <a:highlight>
                  <a:schemeClr val="lt1"/>
                </a:highlight>
              </a:rPr>
              <a:t> be </a:t>
            </a:r>
            <a:r>
              <a:rPr lang="tr-TR" sz="1050" dirty="0" err="1">
                <a:solidFill>
                  <a:srgbClr val="202122"/>
                </a:solidFill>
                <a:highlight>
                  <a:schemeClr val="lt1"/>
                </a:highlight>
              </a:rPr>
              <a:t>made</a:t>
            </a:r>
            <a:r>
              <a:rPr lang="tr-TR" sz="1050" dirty="0">
                <a:solidFill>
                  <a:srgbClr val="202122"/>
                </a:solidFill>
                <a:highlight>
                  <a:schemeClr val="lt1"/>
                </a:highlight>
              </a:rPr>
              <a:t> </a:t>
            </a:r>
            <a:r>
              <a:rPr lang="tr-TR" sz="1050" dirty="0" err="1">
                <a:solidFill>
                  <a:srgbClr val="202122"/>
                </a:solidFill>
                <a:highlight>
                  <a:schemeClr val="lt1"/>
                </a:highlight>
              </a:rPr>
              <a:t>slowly</a:t>
            </a:r>
            <a:r>
              <a:rPr lang="tr-TR" sz="1050" dirty="0">
                <a:solidFill>
                  <a:srgbClr val="202122"/>
                </a:solidFill>
                <a:highlight>
                  <a:schemeClr val="lt1"/>
                </a:highlight>
              </a:rPr>
              <a:t> </a:t>
            </a:r>
            <a:r>
              <a:rPr lang="tr-TR" sz="1050" dirty="0" err="1">
                <a:solidFill>
                  <a:srgbClr val="202122"/>
                </a:solidFill>
                <a:highlight>
                  <a:schemeClr val="lt1"/>
                </a:highlight>
              </a:rPr>
              <a:t>and</a:t>
            </a:r>
            <a:r>
              <a:rPr lang="tr-TR" sz="1050" dirty="0">
                <a:solidFill>
                  <a:srgbClr val="202122"/>
                </a:solidFill>
                <a:highlight>
                  <a:schemeClr val="lt1"/>
                </a:highlight>
              </a:rPr>
              <a:t> </a:t>
            </a:r>
            <a:r>
              <a:rPr lang="tr-TR" sz="1050" dirty="0" err="1">
                <a:solidFill>
                  <a:srgbClr val="202122"/>
                </a:solidFill>
                <a:highlight>
                  <a:schemeClr val="lt1"/>
                </a:highlight>
              </a:rPr>
              <a:t>gradually</a:t>
            </a:r>
            <a:r>
              <a:rPr lang="tr-TR" sz="1050" dirty="0">
                <a:solidFill>
                  <a:srgbClr val="202122"/>
                </a:solidFill>
                <a:highlight>
                  <a:schemeClr val="lt1"/>
                </a:highlight>
              </a:rPr>
              <a:t>, </a:t>
            </a:r>
            <a:r>
              <a:rPr lang="tr-TR" sz="1050" dirty="0" err="1">
                <a:solidFill>
                  <a:srgbClr val="202122"/>
                </a:solidFill>
                <a:highlight>
                  <a:schemeClr val="lt1"/>
                </a:highlight>
              </a:rPr>
              <a:t>so</a:t>
            </a:r>
            <a:r>
              <a:rPr lang="tr-TR" sz="1050" dirty="0">
                <a:solidFill>
                  <a:srgbClr val="202122"/>
                </a:solidFill>
                <a:highlight>
                  <a:schemeClr val="lt1"/>
                </a:highlight>
              </a:rPr>
              <a:t> </a:t>
            </a:r>
            <a:r>
              <a:rPr lang="tr-TR" sz="1050" dirty="0" err="1">
                <a:solidFill>
                  <a:srgbClr val="202122"/>
                </a:solidFill>
                <a:highlight>
                  <a:schemeClr val="lt1"/>
                </a:highlight>
              </a:rPr>
              <a:t>the</a:t>
            </a:r>
            <a:r>
              <a:rPr lang="tr-TR" sz="1050" dirty="0">
                <a:solidFill>
                  <a:srgbClr val="202122"/>
                </a:solidFill>
                <a:highlight>
                  <a:schemeClr val="lt1"/>
                </a:highlight>
              </a:rPr>
              <a:t> </a:t>
            </a:r>
            <a:r>
              <a:rPr lang="tr-TR" sz="1050" dirty="0" err="1">
                <a:solidFill>
                  <a:srgbClr val="202122"/>
                </a:solidFill>
                <a:highlight>
                  <a:schemeClr val="lt1"/>
                </a:highlight>
              </a:rPr>
              <a:t>team</a:t>
            </a:r>
            <a:r>
              <a:rPr lang="tr-TR" sz="1050" dirty="0">
                <a:solidFill>
                  <a:srgbClr val="202122"/>
                </a:solidFill>
                <a:highlight>
                  <a:schemeClr val="lt1"/>
                </a:highlight>
              </a:rPr>
              <a:t> </a:t>
            </a:r>
            <a:r>
              <a:rPr lang="tr-TR" sz="1050" dirty="0" err="1">
                <a:solidFill>
                  <a:srgbClr val="202122"/>
                </a:solidFill>
                <a:highlight>
                  <a:schemeClr val="lt1"/>
                </a:highlight>
              </a:rPr>
              <a:t>feels</a:t>
            </a:r>
            <a:r>
              <a:rPr lang="tr-TR" sz="1050" dirty="0">
                <a:solidFill>
                  <a:srgbClr val="202122"/>
                </a:solidFill>
                <a:highlight>
                  <a:schemeClr val="lt1"/>
                </a:highlight>
              </a:rPr>
              <a:t> </a:t>
            </a:r>
            <a:r>
              <a:rPr lang="tr-TR" sz="1050" dirty="0" err="1">
                <a:solidFill>
                  <a:srgbClr val="202122"/>
                </a:solidFill>
                <a:highlight>
                  <a:schemeClr val="lt1"/>
                </a:highlight>
              </a:rPr>
              <a:t>comfortable</a:t>
            </a:r>
            <a:r>
              <a:rPr lang="tr-TR" sz="1050" dirty="0">
                <a:solidFill>
                  <a:srgbClr val="202122"/>
                </a:solidFill>
                <a:highlight>
                  <a:schemeClr val="lt1"/>
                </a:highlight>
              </a:rPr>
              <a:t>.</a:t>
            </a:r>
            <a:endParaRPr sz="1150" dirty="0">
              <a:solidFill>
                <a:srgbClr val="7E7E7E"/>
              </a:solidFill>
              <a:highlight>
                <a:srgbClr val="FFFFFF"/>
              </a:highlight>
            </a:endParaRPr>
          </a:p>
          <a:p>
            <a:pPr marL="0" lvl="0" indent="0" algn="l" rtl="0">
              <a:lnSpc>
                <a:spcPct val="115000"/>
              </a:lnSpc>
              <a:spcBef>
                <a:spcPts val="500"/>
              </a:spcBef>
              <a:spcAft>
                <a:spcPts val="0"/>
              </a:spcAft>
              <a:buSzPts val="1100"/>
              <a:buNone/>
            </a:pPr>
            <a:r>
              <a:rPr lang="tr-TR" sz="1150" dirty="0" err="1">
                <a:solidFill>
                  <a:srgbClr val="7E7E7E"/>
                </a:solidFill>
                <a:highlight>
                  <a:srgbClr val="FFFFFF"/>
                </a:highlight>
              </a:rPr>
              <a:t>There</a:t>
            </a:r>
            <a:r>
              <a:rPr lang="tr-TR" sz="1150" dirty="0">
                <a:solidFill>
                  <a:srgbClr val="7E7E7E"/>
                </a:solidFill>
                <a:highlight>
                  <a:srgbClr val="FFFFFF"/>
                </a:highlight>
              </a:rPr>
              <a:t> is </a:t>
            </a:r>
            <a:r>
              <a:rPr lang="tr-TR" sz="1150" dirty="0" err="1">
                <a:solidFill>
                  <a:srgbClr val="7E7E7E"/>
                </a:solidFill>
                <a:highlight>
                  <a:srgbClr val="FFFFFF"/>
                </a:highlight>
              </a:rPr>
              <a:t>no</a:t>
            </a:r>
            <a:r>
              <a:rPr lang="tr-TR" sz="1150" dirty="0">
                <a:solidFill>
                  <a:srgbClr val="7E7E7E"/>
                </a:solidFill>
                <a:highlight>
                  <a:srgbClr val="FFFFFF"/>
                </a:highlight>
              </a:rPr>
              <a:t> </a:t>
            </a:r>
            <a:r>
              <a:rPr lang="tr-TR" sz="1150" dirty="0" err="1">
                <a:solidFill>
                  <a:srgbClr val="7E7E7E"/>
                </a:solidFill>
                <a:highlight>
                  <a:srgbClr val="FFFFFF"/>
                </a:highlight>
              </a:rPr>
              <a:t>such</a:t>
            </a:r>
            <a:r>
              <a:rPr lang="tr-TR" sz="1150" dirty="0">
                <a:solidFill>
                  <a:srgbClr val="7E7E7E"/>
                </a:solidFill>
                <a:highlight>
                  <a:srgbClr val="FFFFFF"/>
                </a:highlight>
              </a:rPr>
              <a:t> </a:t>
            </a:r>
            <a:r>
              <a:rPr lang="tr-TR" sz="1150" dirty="0" err="1">
                <a:solidFill>
                  <a:srgbClr val="7E7E7E"/>
                </a:solidFill>
                <a:highlight>
                  <a:srgbClr val="FFFFFF"/>
                </a:highlight>
              </a:rPr>
              <a:t>thing</a:t>
            </a:r>
            <a:r>
              <a:rPr lang="tr-TR" sz="1150" dirty="0">
                <a:solidFill>
                  <a:srgbClr val="7E7E7E"/>
                </a:solidFill>
                <a:highlight>
                  <a:srgbClr val="FFFFFF"/>
                </a:highlight>
              </a:rPr>
              <a:t> as </a:t>
            </a:r>
            <a:r>
              <a:rPr lang="tr-TR" sz="1150" dirty="0" err="1">
                <a:solidFill>
                  <a:srgbClr val="7E7E7E"/>
                </a:solidFill>
                <a:highlight>
                  <a:srgbClr val="FFFFFF"/>
                </a:highlight>
              </a:rPr>
              <a:t>the</a:t>
            </a:r>
            <a:r>
              <a:rPr lang="tr-TR" sz="1150" dirty="0">
                <a:solidFill>
                  <a:srgbClr val="7E7E7E"/>
                </a:solidFill>
                <a:highlight>
                  <a:srgbClr val="FFFFFF"/>
                </a:highlight>
              </a:rPr>
              <a:t> </a:t>
            </a:r>
            <a:r>
              <a:rPr lang="tr-TR" sz="1150" dirty="0" err="1">
                <a:solidFill>
                  <a:srgbClr val="7E7E7E"/>
                </a:solidFill>
                <a:highlight>
                  <a:srgbClr val="FFFFFF"/>
                </a:highlight>
              </a:rPr>
              <a:t>Kanban</a:t>
            </a:r>
            <a:r>
              <a:rPr lang="tr-TR" sz="1150" dirty="0">
                <a:solidFill>
                  <a:srgbClr val="7E7E7E"/>
                </a:solidFill>
                <a:highlight>
                  <a:srgbClr val="FFFFFF"/>
                </a:highlight>
              </a:rPr>
              <a:t> Software Development </a:t>
            </a:r>
            <a:r>
              <a:rPr lang="tr-TR" sz="1150" dirty="0" err="1">
                <a:solidFill>
                  <a:srgbClr val="7E7E7E"/>
                </a:solidFill>
                <a:highlight>
                  <a:srgbClr val="FFFFFF"/>
                </a:highlight>
              </a:rPr>
              <a:t>Process</a:t>
            </a:r>
            <a:r>
              <a:rPr lang="tr-TR" sz="1150" dirty="0">
                <a:solidFill>
                  <a:srgbClr val="7E7E7E"/>
                </a:solidFill>
                <a:highlight>
                  <a:srgbClr val="FFFFFF"/>
                </a:highlight>
              </a:rPr>
              <a:t> </a:t>
            </a:r>
            <a:r>
              <a:rPr lang="tr-TR" sz="1150" dirty="0" err="1">
                <a:solidFill>
                  <a:srgbClr val="7E7E7E"/>
                </a:solidFill>
                <a:highlight>
                  <a:srgbClr val="FFFFFF"/>
                </a:highlight>
              </a:rPr>
              <a:t>or</a:t>
            </a:r>
            <a:r>
              <a:rPr lang="tr-TR" sz="1150" dirty="0">
                <a:solidFill>
                  <a:srgbClr val="7E7E7E"/>
                </a:solidFill>
                <a:highlight>
                  <a:srgbClr val="FFFFFF"/>
                </a:highlight>
              </a:rPr>
              <a:t> </a:t>
            </a:r>
            <a:r>
              <a:rPr lang="tr-TR" sz="1150" dirty="0" err="1">
                <a:solidFill>
                  <a:srgbClr val="7E7E7E"/>
                </a:solidFill>
                <a:highlight>
                  <a:srgbClr val="FFFFFF"/>
                </a:highlight>
              </a:rPr>
              <a:t>the</a:t>
            </a:r>
            <a:r>
              <a:rPr lang="tr-TR" sz="1150" dirty="0">
                <a:solidFill>
                  <a:srgbClr val="7E7E7E"/>
                </a:solidFill>
                <a:highlight>
                  <a:srgbClr val="FFFFFF"/>
                </a:highlight>
              </a:rPr>
              <a:t> </a:t>
            </a:r>
            <a:r>
              <a:rPr lang="tr-TR" sz="1150" dirty="0" err="1">
                <a:solidFill>
                  <a:srgbClr val="7E7E7E"/>
                </a:solidFill>
                <a:highlight>
                  <a:srgbClr val="FFFFFF"/>
                </a:highlight>
              </a:rPr>
              <a:t>Kanban</a:t>
            </a:r>
            <a:r>
              <a:rPr lang="tr-TR" sz="1150" dirty="0">
                <a:solidFill>
                  <a:srgbClr val="7E7E7E"/>
                </a:solidFill>
                <a:highlight>
                  <a:srgbClr val="FFFFFF"/>
                </a:highlight>
              </a:rPr>
              <a:t> Project Management </a:t>
            </a:r>
            <a:r>
              <a:rPr lang="tr-TR" sz="1150" dirty="0" err="1">
                <a:solidFill>
                  <a:srgbClr val="7E7E7E"/>
                </a:solidFill>
                <a:highlight>
                  <a:srgbClr val="FFFFFF"/>
                </a:highlight>
              </a:rPr>
              <a:t>Method</a:t>
            </a:r>
            <a:r>
              <a:rPr lang="tr-TR" sz="1150" dirty="0">
                <a:solidFill>
                  <a:srgbClr val="7E7E7E"/>
                </a:solidFill>
                <a:highlight>
                  <a:srgbClr val="FFFFFF"/>
                </a:highlight>
              </a:rPr>
              <a:t>.</a:t>
            </a:r>
            <a:endParaRPr sz="1150" dirty="0">
              <a:solidFill>
                <a:srgbClr val="7E7E7E"/>
              </a:solidFill>
              <a:highlight>
                <a:srgbClr val="FFFFFF"/>
              </a:highlight>
            </a:endParaRPr>
          </a:p>
          <a:p>
            <a:pPr marL="0" lvl="0" indent="0" algn="l" rtl="0">
              <a:lnSpc>
                <a:spcPct val="115000"/>
              </a:lnSpc>
              <a:spcBef>
                <a:spcPts val="500"/>
              </a:spcBef>
              <a:spcAft>
                <a:spcPts val="500"/>
              </a:spcAft>
              <a:buClr>
                <a:schemeClr val="dk1"/>
              </a:buClr>
              <a:buSzPts val="1100"/>
              <a:buFont typeface="Arial"/>
              <a:buNone/>
            </a:pPr>
            <a:r>
              <a:rPr lang="tr-TR" sz="1350" dirty="0" err="1">
                <a:solidFill>
                  <a:srgbClr val="1A1A1A"/>
                </a:solidFill>
                <a:highlight>
                  <a:srgbClr val="FFFFFF"/>
                </a:highlight>
              </a:rPr>
              <a:t>The</a:t>
            </a:r>
            <a:r>
              <a:rPr lang="tr-TR" sz="1350" dirty="0">
                <a:solidFill>
                  <a:srgbClr val="1A1A1A"/>
                </a:solidFill>
                <a:highlight>
                  <a:srgbClr val="FFFFFF"/>
                </a:highlight>
              </a:rPr>
              <a:t> </a:t>
            </a:r>
            <a:r>
              <a:rPr lang="tr-TR" sz="1350" dirty="0" err="1">
                <a:solidFill>
                  <a:srgbClr val="1A1A1A"/>
                </a:solidFill>
                <a:highlight>
                  <a:srgbClr val="FFFFFF"/>
                </a:highlight>
              </a:rPr>
              <a:t>flexibility</a:t>
            </a:r>
            <a:r>
              <a:rPr lang="tr-TR" sz="1350" dirty="0">
                <a:solidFill>
                  <a:srgbClr val="1A1A1A"/>
                </a:solidFill>
                <a:highlight>
                  <a:srgbClr val="FFFFFF"/>
                </a:highlight>
              </a:rPr>
              <a:t> </a:t>
            </a:r>
            <a:r>
              <a:rPr lang="tr-TR" sz="1350" dirty="0" err="1">
                <a:solidFill>
                  <a:srgbClr val="1A1A1A"/>
                </a:solidFill>
                <a:highlight>
                  <a:srgbClr val="FFFFFF"/>
                </a:highlight>
              </a:rPr>
              <a:t>and</a:t>
            </a:r>
            <a:r>
              <a:rPr lang="tr-TR" sz="1350" dirty="0">
                <a:solidFill>
                  <a:srgbClr val="1A1A1A"/>
                </a:solidFill>
                <a:highlight>
                  <a:srgbClr val="FFFFFF"/>
                </a:highlight>
              </a:rPr>
              <a:t> </a:t>
            </a:r>
            <a:r>
              <a:rPr lang="tr-TR" sz="1350" dirty="0" err="1">
                <a:solidFill>
                  <a:srgbClr val="1A1A1A"/>
                </a:solidFill>
                <a:highlight>
                  <a:srgbClr val="FFFFFF"/>
                </a:highlight>
              </a:rPr>
              <a:t>simplicity</a:t>
            </a:r>
            <a:r>
              <a:rPr lang="tr-TR" sz="1350" dirty="0">
                <a:solidFill>
                  <a:srgbClr val="1A1A1A"/>
                </a:solidFill>
                <a:highlight>
                  <a:srgbClr val="FFFFFF"/>
                </a:highlight>
              </a:rPr>
              <a:t> of </a:t>
            </a:r>
            <a:r>
              <a:rPr lang="tr-TR" sz="1350" dirty="0" err="1">
                <a:solidFill>
                  <a:srgbClr val="1A1A1A"/>
                </a:solidFill>
                <a:highlight>
                  <a:srgbClr val="FFFFFF"/>
                </a:highlight>
              </a:rPr>
              <a:t>Kanban</a:t>
            </a:r>
            <a:r>
              <a:rPr lang="tr-TR" sz="1350" dirty="0">
                <a:solidFill>
                  <a:srgbClr val="1A1A1A"/>
                </a:solidFill>
                <a:highlight>
                  <a:srgbClr val="FFFFFF"/>
                </a:highlight>
              </a:rPr>
              <a:t> </a:t>
            </a:r>
            <a:r>
              <a:rPr lang="tr-TR" sz="1350" dirty="0" err="1">
                <a:solidFill>
                  <a:srgbClr val="1A1A1A"/>
                </a:solidFill>
                <a:highlight>
                  <a:srgbClr val="FFFFFF"/>
                </a:highlight>
              </a:rPr>
              <a:t>lies</a:t>
            </a:r>
            <a:r>
              <a:rPr lang="tr-TR" sz="1350" dirty="0">
                <a:solidFill>
                  <a:srgbClr val="1A1A1A"/>
                </a:solidFill>
                <a:highlight>
                  <a:srgbClr val="FFFFFF"/>
                </a:highlight>
              </a:rPr>
              <a:t> in </a:t>
            </a:r>
            <a:r>
              <a:rPr lang="tr-TR" sz="1350" dirty="0" err="1">
                <a:solidFill>
                  <a:srgbClr val="1A1A1A"/>
                </a:solidFill>
                <a:highlight>
                  <a:srgbClr val="FFFFFF"/>
                </a:highlight>
              </a:rPr>
              <a:t>the</a:t>
            </a:r>
            <a:r>
              <a:rPr lang="tr-TR" sz="1350" dirty="0">
                <a:solidFill>
                  <a:srgbClr val="1A1A1A"/>
                </a:solidFill>
                <a:highlight>
                  <a:srgbClr val="FFFFFF"/>
                </a:highlight>
              </a:rPr>
              <a:t> </a:t>
            </a:r>
            <a:r>
              <a:rPr lang="tr-TR" sz="1350" dirty="0" err="1">
                <a:solidFill>
                  <a:srgbClr val="1A1A1A"/>
                </a:solidFill>
                <a:highlight>
                  <a:srgbClr val="FFFFFF"/>
                </a:highlight>
              </a:rPr>
              <a:t>fact</a:t>
            </a:r>
            <a:r>
              <a:rPr lang="tr-TR" sz="1350" dirty="0">
                <a:solidFill>
                  <a:srgbClr val="1A1A1A"/>
                </a:solidFill>
                <a:highlight>
                  <a:srgbClr val="FFFFFF"/>
                </a:highlight>
              </a:rPr>
              <a:t> </a:t>
            </a:r>
            <a:r>
              <a:rPr lang="tr-TR" sz="1350" dirty="0" err="1">
                <a:solidFill>
                  <a:srgbClr val="1A1A1A"/>
                </a:solidFill>
                <a:highlight>
                  <a:srgbClr val="FFFFFF"/>
                </a:highlight>
              </a:rPr>
              <a:t>that</a:t>
            </a:r>
            <a:r>
              <a:rPr lang="tr-TR" sz="1350" dirty="0">
                <a:solidFill>
                  <a:srgbClr val="1A1A1A"/>
                </a:solidFill>
                <a:highlight>
                  <a:srgbClr val="FFFFFF"/>
                </a:highlight>
              </a:rPr>
              <a:t> a </a:t>
            </a:r>
            <a:r>
              <a:rPr lang="tr-TR" sz="1350" dirty="0" err="1">
                <a:solidFill>
                  <a:srgbClr val="1A1A1A"/>
                </a:solidFill>
                <a:highlight>
                  <a:srgbClr val="FFFFFF"/>
                </a:highlight>
              </a:rPr>
              <a:t>Kanban</a:t>
            </a:r>
            <a:r>
              <a:rPr lang="tr-TR" sz="1350" dirty="0">
                <a:solidFill>
                  <a:srgbClr val="1A1A1A"/>
                </a:solidFill>
                <a:highlight>
                  <a:srgbClr val="FFFFFF"/>
                </a:highlight>
              </a:rPr>
              <a:t> </a:t>
            </a:r>
            <a:r>
              <a:rPr lang="tr-TR" sz="1350" dirty="0" err="1">
                <a:solidFill>
                  <a:srgbClr val="1A1A1A"/>
                </a:solidFill>
                <a:highlight>
                  <a:srgbClr val="FFFFFF"/>
                </a:highlight>
              </a:rPr>
              <a:t>system</a:t>
            </a:r>
            <a:r>
              <a:rPr lang="tr-TR" sz="1350" dirty="0">
                <a:solidFill>
                  <a:srgbClr val="1A1A1A"/>
                </a:solidFill>
                <a:highlight>
                  <a:srgbClr val="FFFFFF"/>
                </a:highlight>
              </a:rPr>
              <a:t> can be </a:t>
            </a:r>
            <a:r>
              <a:rPr lang="tr-TR" sz="1350" dirty="0" err="1">
                <a:solidFill>
                  <a:srgbClr val="1A1A1A"/>
                </a:solidFill>
                <a:highlight>
                  <a:srgbClr val="FFFFFF"/>
                </a:highlight>
              </a:rPr>
              <a:t>mapped</a:t>
            </a:r>
            <a:r>
              <a:rPr lang="tr-TR" sz="1350" dirty="0">
                <a:solidFill>
                  <a:srgbClr val="1A1A1A"/>
                </a:solidFill>
                <a:highlight>
                  <a:srgbClr val="FFFFFF"/>
                </a:highlight>
              </a:rPr>
              <a:t> </a:t>
            </a:r>
            <a:r>
              <a:rPr lang="tr-TR" sz="1350" dirty="0" err="1">
                <a:solidFill>
                  <a:srgbClr val="1A1A1A"/>
                </a:solidFill>
                <a:highlight>
                  <a:srgbClr val="FFFFFF"/>
                </a:highlight>
              </a:rPr>
              <a:t>over</a:t>
            </a:r>
            <a:r>
              <a:rPr lang="tr-TR" sz="1350" dirty="0">
                <a:solidFill>
                  <a:srgbClr val="1A1A1A"/>
                </a:solidFill>
                <a:highlight>
                  <a:srgbClr val="FFFFFF"/>
                </a:highlight>
              </a:rPr>
              <a:t> </a:t>
            </a:r>
            <a:r>
              <a:rPr lang="tr-TR" sz="1350" dirty="0" err="1">
                <a:solidFill>
                  <a:srgbClr val="1A1A1A"/>
                </a:solidFill>
                <a:highlight>
                  <a:srgbClr val="FFFFFF"/>
                </a:highlight>
              </a:rPr>
              <a:t>existing</a:t>
            </a:r>
            <a:r>
              <a:rPr lang="tr-TR" sz="1350" dirty="0">
                <a:solidFill>
                  <a:srgbClr val="1A1A1A"/>
                </a:solidFill>
                <a:highlight>
                  <a:srgbClr val="FFFFFF"/>
                </a:highlight>
              </a:rPr>
              <a:t> </a:t>
            </a:r>
            <a:r>
              <a:rPr lang="tr-TR" sz="1350" dirty="0" err="1">
                <a:solidFill>
                  <a:srgbClr val="1A1A1A"/>
                </a:solidFill>
                <a:highlight>
                  <a:srgbClr val="FFFFFF"/>
                </a:highlight>
              </a:rPr>
              <a:t>workflows</a:t>
            </a:r>
            <a:r>
              <a:rPr lang="tr-TR" sz="1350" dirty="0">
                <a:solidFill>
                  <a:srgbClr val="1A1A1A"/>
                </a:solidFill>
                <a:highlight>
                  <a:srgbClr val="FFFFFF"/>
                </a:highlight>
              </a:rPr>
              <a:t> </a:t>
            </a:r>
            <a:r>
              <a:rPr lang="tr-TR" sz="1350" dirty="0" err="1">
                <a:solidFill>
                  <a:srgbClr val="1A1A1A"/>
                </a:solidFill>
                <a:highlight>
                  <a:srgbClr val="FFFFFF"/>
                </a:highlight>
              </a:rPr>
              <a:t>without</a:t>
            </a:r>
            <a:r>
              <a:rPr lang="tr-TR" sz="1350" dirty="0">
                <a:solidFill>
                  <a:srgbClr val="1A1A1A"/>
                </a:solidFill>
                <a:highlight>
                  <a:srgbClr val="FFFFFF"/>
                </a:highlight>
              </a:rPr>
              <a:t> </a:t>
            </a:r>
            <a:r>
              <a:rPr lang="tr-TR" sz="1350" dirty="0" err="1">
                <a:solidFill>
                  <a:srgbClr val="1A1A1A"/>
                </a:solidFill>
                <a:highlight>
                  <a:srgbClr val="FFFFFF"/>
                </a:highlight>
              </a:rPr>
              <a:t>disrupting</a:t>
            </a:r>
            <a:r>
              <a:rPr lang="tr-TR" sz="1350" dirty="0">
                <a:solidFill>
                  <a:srgbClr val="1A1A1A"/>
                </a:solidFill>
                <a:highlight>
                  <a:srgbClr val="FFFFFF"/>
                </a:highlight>
              </a:rPr>
              <a:t> </a:t>
            </a:r>
            <a:r>
              <a:rPr lang="tr-TR" sz="1350" dirty="0" err="1">
                <a:solidFill>
                  <a:srgbClr val="1A1A1A"/>
                </a:solidFill>
                <a:highlight>
                  <a:srgbClr val="FFFFFF"/>
                </a:highlight>
              </a:rPr>
              <a:t>what</a:t>
            </a:r>
            <a:r>
              <a:rPr lang="tr-TR" sz="1350" dirty="0">
                <a:solidFill>
                  <a:srgbClr val="1A1A1A"/>
                </a:solidFill>
                <a:highlight>
                  <a:srgbClr val="FFFFFF"/>
                </a:highlight>
              </a:rPr>
              <a:t> is </a:t>
            </a:r>
            <a:r>
              <a:rPr lang="tr-TR" sz="1350" dirty="0" err="1">
                <a:solidFill>
                  <a:srgbClr val="1A1A1A"/>
                </a:solidFill>
                <a:highlight>
                  <a:srgbClr val="FFFFFF"/>
                </a:highlight>
              </a:rPr>
              <a:t>already</a:t>
            </a:r>
            <a:r>
              <a:rPr lang="tr-TR" sz="1350" dirty="0">
                <a:solidFill>
                  <a:srgbClr val="1A1A1A"/>
                </a:solidFill>
                <a:highlight>
                  <a:srgbClr val="FFFFFF"/>
                </a:highlight>
              </a:rPr>
              <a:t> </a:t>
            </a:r>
            <a:r>
              <a:rPr lang="tr-TR" sz="1350" dirty="0" err="1">
                <a:solidFill>
                  <a:srgbClr val="1A1A1A"/>
                </a:solidFill>
                <a:highlight>
                  <a:srgbClr val="FFFFFF"/>
                </a:highlight>
              </a:rPr>
              <a:t>working</a:t>
            </a:r>
            <a:r>
              <a:rPr lang="tr-TR" sz="1350" dirty="0">
                <a:solidFill>
                  <a:srgbClr val="1A1A1A"/>
                </a:solidFill>
                <a:highlight>
                  <a:srgbClr val="FFFFFF"/>
                </a:highlight>
              </a:rPr>
              <a:t>. </a:t>
            </a:r>
            <a:r>
              <a:rPr lang="tr-TR" sz="1350" dirty="0" err="1">
                <a:solidFill>
                  <a:srgbClr val="1A1A1A"/>
                </a:solidFill>
                <a:highlight>
                  <a:srgbClr val="FFFFFF"/>
                </a:highlight>
              </a:rPr>
              <a:t>From</a:t>
            </a:r>
            <a:r>
              <a:rPr lang="tr-TR" sz="1350" dirty="0">
                <a:solidFill>
                  <a:srgbClr val="1A1A1A"/>
                </a:solidFill>
                <a:highlight>
                  <a:srgbClr val="FFFFFF"/>
                </a:highlight>
              </a:rPr>
              <a:t> </a:t>
            </a:r>
            <a:r>
              <a:rPr lang="tr-TR" sz="1350" dirty="0" err="1">
                <a:solidFill>
                  <a:srgbClr val="1A1A1A"/>
                </a:solidFill>
                <a:highlight>
                  <a:srgbClr val="FFFFFF"/>
                </a:highlight>
              </a:rPr>
              <a:t>there</a:t>
            </a:r>
            <a:r>
              <a:rPr lang="tr-TR" sz="1350" dirty="0">
                <a:solidFill>
                  <a:srgbClr val="1A1A1A"/>
                </a:solidFill>
                <a:highlight>
                  <a:srgbClr val="FFFFFF"/>
                </a:highlight>
              </a:rPr>
              <a:t>, </a:t>
            </a:r>
            <a:r>
              <a:rPr lang="tr-TR" sz="1350" dirty="0" err="1">
                <a:solidFill>
                  <a:srgbClr val="1A1A1A"/>
                </a:solidFill>
                <a:highlight>
                  <a:srgbClr val="FFFFFF"/>
                </a:highlight>
              </a:rPr>
              <a:t>the</a:t>
            </a:r>
            <a:r>
              <a:rPr lang="tr-TR" sz="1350" dirty="0">
                <a:solidFill>
                  <a:srgbClr val="1A1A1A"/>
                </a:solidFill>
                <a:highlight>
                  <a:srgbClr val="FFFFFF"/>
                </a:highlight>
              </a:rPr>
              <a:t> </a:t>
            </a:r>
            <a:r>
              <a:rPr lang="tr-TR" sz="1350" dirty="0" err="1">
                <a:solidFill>
                  <a:srgbClr val="1A1A1A"/>
                </a:solidFill>
                <a:highlight>
                  <a:srgbClr val="FFFFFF"/>
                </a:highlight>
              </a:rPr>
              <a:t>Kanban</a:t>
            </a:r>
            <a:r>
              <a:rPr lang="tr-TR" sz="1350" dirty="0">
                <a:solidFill>
                  <a:srgbClr val="1A1A1A"/>
                </a:solidFill>
                <a:highlight>
                  <a:srgbClr val="FFFFFF"/>
                </a:highlight>
              </a:rPr>
              <a:t> </a:t>
            </a:r>
            <a:r>
              <a:rPr lang="tr-TR" sz="1350" dirty="0" err="1">
                <a:solidFill>
                  <a:srgbClr val="1A1A1A"/>
                </a:solidFill>
                <a:highlight>
                  <a:srgbClr val="FFFFFF"/>
                </a:highlight>
              </a:rPr>
              <a:t>system</a:t>
            </a:r>
            <a:r>
              <a:rPr lang="tr-TR" sz="1350" dirty="0">
                <a:solidFill>
                  <a:srgbClr val="1A1A1A"/>
                </a:solidFill>
                <a:highlight>
                  <a:srgbClr val="FFFFFF"/>
                </a:highlight>
              </a:rPr>
              <a:t> </a:t>
            </a:r>
            <a:r>
              <a:rPr lang="tr-TR" sz="1350" dirty="0" err="1">
                <a:solidFill>
                  <a:srgbClr val="1A1A1A"/>
                </a:solidFill>
                <a:highlight>
                  <a:srgbClr val="FFFFFF"/>
                </a:highlight>
              </a:rPr>
              <a:t>will</a:t>
            </a:r>
            <a:r>
              <a:rPr lang="tr-TR" sz="1350" dirty="0">
                <a:solidFill>
                  <a:srgbClr val="1A1A1A"/>
                </a:solidFill>
                <a:highlight>
                  <a:srgbClr val="FFFFFF"/>
                </a:highlight>
              </a:rPr>
              <a:t> </a:t>
            </a:r>
            <a:r>
              <a:rPr lang="tr-TR" sz="1350" dirty="0" err="1">
                <a:solidFill>
                  <a:srgbClr val="1A1A1A"/>
                </a:solidFill>
                <a:highlight>
                  <a:srgbClr val="FFFFFF"/>
                </a:highlight>
              </a:rPr>
              <a:t>show</a:t>
            </a:r>
            <a:r>
              <a:rPr lang="tr-TR" sz="1350" dirty="0">
                <a:solidFill>
                  <a:srgbClr val="1A1A1A"/>
                </a:solidFill>
                <a:highlight>
                  <a:srgbClr val="FFFFFF"/>
                </a:highlight>
              </a:rPr>
              <a:t> </a:t>
            </a:r>
            <a:r>
              <a:rPr lang="tr-TR" sz="1350" dirty="0" err="1">
                <a:solidFill>
                  <a:srgbClr val="1A1A1A"/>
                </a:solidFill>
                <a:highlight>
                  <a:srgbClr val="FFFFFF"/>
                </a:highlight>
              </a:rPr>
              <a:t>the</a:t>
            </a:r>
            <a:r>
              <a:rPr lang="tr-TR" sz="1350" dirty="0">
                <a:solidFill>
                  <a:srgbClr val="1A1A1A"/>
                </a:solidFill>
                <a:highlight>
                  <a:srgbClr val="FFFFFF"/>
                </a:highlight>
              </a:rPr>
              <a:t> </a:t>
            </a:r>
            <a:r>
              <a:rPr lang="tr-TR" sz="1350" dirty="0" err="1">
                <a:solidFill>
                  <a:srgbClr val="1A1A1A"/>
                </a:solidFill>
                <a:highlight>
                  <a:srgbClr val="FFFFFF"/>
                </a:highlight>
              </a:rPr>
              <a:t>problems</a:t>
            </a:r>
            <a:r>
              <a:rPr lang="tr-TR" sz="1350" dirty="0">
                <a:solidFill>
                  <a:srgbClr val="1A1A1A"/>
                </a:solidFill>
                <a:highlight>
                  <a:srgbClr val="FFFFFF"/>
                </a:highlight>
              </a:rPr>
              <a:t> </a:t>
            </a:r>
            <a:r>
              <a:rPr lang="tr-TR" sz="1350" dirty="0" err="1">
                <a:solidFill>
                  <a:srgbClr val="1A1A1A"/>
                </a:solidFill>
                <a:highlight>
                  <a:srgbClr val="FFFFFF"/>
                </a:highlight>
              </a:rPr>
              <a:t>to</a:t>
            </a:r>
            <a:r>
              <a:rPr lang="tr-TR" sz="1350" dirty="0">
                <a:solidFill>
                  <a:srgbClr val="1A1A1A"/>
                </a:solidFill>
                <a:highlight>
                  <a:srgbClr val="FFFFFF"/>
                </a:highlight>
              </a:rPr>
              <a:t> be </a:t>
            </a:r>
            <a:r>
              <a:rPr lang="tr-TR" sz="1350" dirty="0" err="1">
                <a:solidFill>
                  <a:srgbClr val="1A1A1A"/>
                </a:solidFill>
                <a:highlight>
                  <a:srgbClr val="FFFFFF"/>
                </a:highlight>
              </a:rPr>
              <a:t>solved</a:t>
            </a:r>
            <a:r>
              <a:rPr lang="tr-TR" sz="1350" dirty="0">
                <a:solidFill>
                  <a:srgbClr val="1A1A1A"/>
                </a:solidFill>
                <a:highlight>
                  <a:srgbClr val="FFFFFF"/>
                </a:highlight>
              </a:rPr>
              <a:t>.</a:t>
            </a:r>
            <a:endParaRPr sz="1150" dirty="0">
              <a:solidFill>
                <a:srgbClr val="7E7E7E"/>
              </a:solidFill>
              <a:highlight>
                <a:srgbClr val="FFFFFF"/>
              </a:highlight>
            </a:endParaRPr>
          </a:p>
        </p:txBody>
      </p:sp>
    </p:spTree>
    <p:extLst>
      <p:ext uri="{BB962C8B-B14F-4D97-AF65-F5344CB8AC3E}">
        <p14:creationId xmlns:p14="http://schemas.microsoft.com/office/powerpoint/2010/main" val="18377787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bb65961841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6" name="Google Shape;2256;gbb65961841_0_9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150" dirty="0">
                <a:solidFill>
                  <a:srgbClr val="7E7E7E"/>
                </a:solidFill>
                <a:highlight>
                  <a:srgbClr val="FFFFFF"/>
                </a:highlight>
              </a:rPr>
              <a:t>Artımlı Devam Etmeyi Kabul Edin</a:t>
            </a:r>
          </a:p>
          <a:p>
            <a:pPr marL="0" lvl="0" indent="0" algn="l" rtl="0">
              <a:lnSpc>
                <a:spcPct val="100000"/>
              </a:lnSpc>
              <a:spcBef>
                <a:spcPts val="0"/>
              </a:spcBef>
              <a:spcAft>
                <a:spcPts val="0"/>
              </a:spcAft>
              <a:buSzPts val="1400"/>
              <a:buNone/>
            </a:pPr>
            <a:r>
              <a:rPr lang="tr-TR" sz="1150" dirty="0">
                <a:solidFill>
                  <a:srgbClr val="7E7E7E"/>
                </a:solidFill>
                <a:highlight>
                  <a:srgbClr val="FFFFFF"/>
                </a:highlight>
              </a:rPr>
              <a:t>Büyük değişiklikler yerine küçük artımlı değişiklikler yapın</a:t>
            </a:r>
          </a:p>
          <a:p>
            <a:pPr marL="0" lvl="0" indent="0" algn="l" rtl="0">
              <a:lnSpc>
                <a:spcPct val="100000"/>
              </a:lnSpc>
              <a:spcBef>
                <a:spcPts val="0"/>
              </a:spcBef>
              <a:spcAft>
                <a:spcPts val="0"/>
              </a:spcAft>
              <a:buSzPts val="1400"/>
              <a:buNone/>
            </a:pPr>
            <a:r>
              <a:rPr lang="tr-TR" sz="1150" dirty="0">
                <a:solidFill>
                  <a:srgbClr val="7E7E7E"/>
                </a:solidFill>
                <a:highlight>
                  <a:srgbClr val="FFFFFF"/>
                </a:highlight>
              </a:rPr>
              <a:t>Büyük değişiklikler takım içinde dirence yol açar</a:t>
            </a:r>
          </a:p>
          <a:p>
            <a:pPr marL="0" lvl="0" indent="0" algn="l" rtl="0">
              <a:lnSpc>
                <a:spcPct val="100000"/>
              </a:lnSpc>
              <a:spcBef>
                <a:spcPts val="0"/>
              </a:spcBef>
              <a:spcAft>
                <a:spcPts val="0"/>
              </a:spcAft>
              <a:buSzPts val="1400"/>
              <a:buNone/>
            </a:pPr>
            <a:endParaRPr lang="tr-TR" sz="1150" dirty="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dirty="0">
                <a:solidFill>
                  <a:srgbClr val="7E7E7E"/>
                </a:solidFill>
                <a:highlight>
                  <a:srgbClr val="FFFFFF"/>
                </a:highlight>
              </a:rPr>
              <a:t>Organizasyon (veya ekip), mevcut koşullarının iyileştirme için nazik, evrimsel bir yaklaşımı garanti ettiği konusunda hemfikir olmalıdır.</a:t>
            </a:r>
          </a:p>
          <a:p>
            <a:pPr marL="0" lvl="0" indent="0" algn="l" rtl="0">
              <a:lnSpc>
                <a:spcPct val="100000"/>
              </a:lnSpc>
              <a:spcBef>
                <a:spcPts val="0"/>
              </a:spcBef>
              <a:spcAft>
                <a:spcPts val="0"/>
              </a:spcAft>
              <a:buSzPts val="1400"/>
              <a:buNone/>
            </a:pPr>
            <a:r>
              <a:rPr lang="tr-TR" sz="1150" dirty="0">
                <a:solidFill>
                  <a:srgbClr val="7E7E7E"/>
                </a:solidFill>
                <a:highlight>
                  <a:srgbClr val="FFFFFF"/>
                </a:highlight>
              </a:rPr>
              <a:t> </a:t>
            </a:r>
          </a:p>
          <a:p>
            <a:pPr marL="0" lvl="0" indent="0" algn="l" rtl="0">
              <a:lnSpc>
                <a:spcPct val="100000"/>
              </a:lnSpc>
              <a:spcBef>
                <a:spcPts val="0"/>
              </a:spcBef>
              <a:spcAft>
                <a:spcPts val="0"/>
              </a:spcAft>
              <a:buSzPts val="1400"/>
              <a:buNone/>
            </a:pPr>
            <a:r>
              <a:rPr lang="tr-TR" sz="1150" dirty="0">
                <a:solidFill>
                  <a:srgbClr val="7E7E7E"/>
                </a:solidFill>
                <a:highlight>
                  <a:srgbClr val="FFFFFF"/>
                </a:highlight>
              </a:rPr>
              <a:t>Anlaşma olmadan, yavaş, nazik, evrimsel, aşamalı bir yaklaşım doğru yoldur, o zaman bir </a:t>
            </a:r>
            <a:r>
              <a:rPr lang="tr-TR" sz="1150" dirty="0" err="1">
                <a:solidFill>
                  <a:srgbClr val="7E7E7E"/>
                </a:solidFill>
                <a:highlight>
                  <a:srgbClr val="FFFFFF"/>
                </a:highlight>
              </a:rPr>
              <a:t>Kanban</a:t>
            </a:r>
            <a:r>
              <a:rPr lang="tr-TR" sz="1150" dirty="0">
                <a:solidFill>
                  <a:srgbClr val="7E7E7E"/>
                </a:solidFill>
                <a:highlight>
                  <a:srgbClr val="FFFFFF"/>
                </a:highlight>
              </a:rPr>
              <a:t> girişimi için doğru ortam veya yönetim desteği olmayacaktır.</a:t>
            </a:r>
          </a:p>
          <a:p>
            <a:pPr marL="0" lvl="0" indent="0" algn="l" rtl="0">
              <a:lnSpc>
                <a:spcPct val="100000"/>
              </a:lnSpc>
              <a:spcBef>
                <a:spcPts val="0"/>
              </a:spcBef>
              <a:spcAft>
                <a:spcPts val="0"/>
              </a:spcAft>
              <a:buSzPts val="1400"/>
              <a:buNone/>
            </a:pPr>
            <a:endParaRPr lang="tr-TR" sz="1150" dirty="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dirty="0" err="1">
                <a:solidFill>
                  <a:srgbClr val="7E7E7E"/>
                </a:solidFill>
                <a:highlight>
                  <a:srgbClr val="FFFFFF"/>
                </a:highlight>
              </a:rPr>
              <a:t>Kanban</a:t>
            </a:r>
            <a:r>
              <a:rPr lang="tr-TR" sz="1150" dirty="0">
                <a:solidFill>
                  <a:srgbClr val="7E7E7E"/>
                </a:solidFill>
                <a:highlight>
                  <a:srgbClr val="FFFFFF"/>
                </a:highlight>
              </a:rPr>
              <a:t> yöntemi, minimum dirence neden olacak şekilde tasarlanmıştır ve bu nedenle mevcut süreçte küçük sürekli ve evrimsel değişiklikleri teşvik eder.</a:t>
            </a:r>
          </a:p>
          <a:p>
            <a:pPr marL="0" lvl="0" indent="0" algn="l" rtl="0">
              <a:lnSpc>
                <a:spcPct val="100000"/>
              </a:lnSpc>
              <a:spcBef>
                <a:spcPts val="0"/>
              </a:spcBef>
              <a:spcAft>
                <a:spcPts val="0"/>
              </a:spcAft>
              <a:buSzPts val="1400"/>
              <a:buNone/>
            </a:pPr>
            <a:endParaRPr lang="tr-TR" sz="1150" dirty="0">
              <a:solidFill>
                <a:srgbClr val="7E7E7E"/>
              </a:solidFill>
              <a:highlight>
                <a:srgbClr val="FFFFFF"/>
              </a:highlight>
            </a:endParaRPr>
          </a:p>
          <a:p>
            <a:pPr marL="0" lvl="0" indent="0" algn="l" rtl="0">
              <a:lnSpc>
                <a:spcPct val="100000"/>
              </a:lnSpc>
              <a:spcBef>
                <a:spcPts val="0"/>
              </a:spcBef>
              <a:spcAft>
                <a:spcPts val="0"/>
              </a:spcAft>
              <a:buSzPts val="1400"/>
              <a:buNone/>
            </a:pPr>
            <a:endParaRPr lang="tr-TR" sz="1150" dirty="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dirty="0" err="1">
                <a:solidFill>
                  <a:srgbClr val="7E7E7E"/>
                </a:solidFill>
                <a:highlight>
                  <a:srgbClr val="FFFFFF"/>
                </a:highlight>
              </a:rPr>
              <a:t>The</a:t>
            </a:r>
            <a:r>
              <a:rPr lang="tr-TR" sz="1150" dirty="0">
                <a:solidFill>
                  <a:srgbClr val="7E7E7E"/>
                </a:solidFill>
                <a:highlight>
                  <a:srgbClr val="FFFFFF"/>
                </a:highlight>
              </a:rPr>
              <a:t> </a:t>
            </a:r>
            <a:r>
              <a:rPr lang="tr-TR" sz="1150" dirty="0" err="1">
                <a:solidFill>
                  <a:srgbClr val="7E7E7E"/>
                </a:solidFill>
                <a:highlight>
                  <a:srgbClr val="FFFFFF"/>
                </a:highlight>
              </a:rPr>
              <a:t>organization</a:t>
            </a:r>
            <a:r>
              <a:rPr lang="tr-TR" sz="1150" dirty="0">
                <a:solidFill>
                  <a:srgbClr val="7E7E7E"/>
                </a:solidFill>
                <a:highlight>
                  <a:srgbClr val="FFFFFF"/>
                </a:highlight>
              </a:rPr>
              <a:t> (</a:t>
            </a:r>
            <a:r>
              <a:rPr lang="tr-TR" sz="1150" dirty="0" err="1">
                <a:solidFill>
                  <a:srgbClr val="7E7E7E"/>
                </a:solidFill>
                <a:highlight>
                  <a:srgbClr val="FFFFFF"/>
                </a:highlight>
              </a:rPr>
              <a:t>or</a:t>
            </a:r>
            <a:r>
              <a:rPr lang="tr-TR" sz="1150" dirty="0">
                <a:solidFill>
                  <a:srgbClr val="7E7E7E"/>
                </a:solidFill>
                <a:highlight>
                  <a:srgbClr val="FFFFFF"/>
                </a:highlight>
              </a:rPr>
              <a:t> </a:t>
            </a:r>
            <a:r>
              <a:rPr lang="tr-TR" sz="1150" dirty="0" err="1">
                <a:solidFill>
                  <a:srgbClr val="7E7E7E"/>
                </a:solidFill>
                <a:highlight>
                  <a:srgbClr val="FFFFFF"/>
                </a:highlight>
              </a:rPr>
              <a:t>team</a:t>
            </a:r>
            <a:r>
              <a:rPr lang="tr-TR" sz="1150" dirty="0">
                <a:solidFill>
                  <a:srgbClr val="7E7E7E"/>
                </a:solidFill>
                <a:highlight>
                  <a:srgbClr val="FFFFFF"/>
                </a:highlight>
              </a:rPr>
              <a:t>) </a:t>
            </a:r>
            <a:r>
              <a:rPr lang="tr-TR" sz="1150" dirty="0" err="1">
                <a:solidFill>
                  <a:srgbClr val="7E7E7E"/>
                </a:solidFill>
                <a:highlight>
                  <a:srgbClr val="FFFFFF"/>
                </a:highlight>
              </a:rPr>
              <a:t>must</a:t>
            </a:r>
            <a:r>
              <a:rPr lang="tr-TR" sz="1150" dirty="0">
                <a:solidFill>
                  <a:srgbClr val="7E7E7E"/>
                </a:solidFill>
                <a:highlight>
                  <a:srgbClr val="FFFFFF"/>
                </a:highlight>
              </a:rPr>
              <a:t> </a:t>
            </a:r>
            <a:r>
              <a:rPr lang="tr-TR" sz="1150" dirty="0" err="1">
                <a:solidFill>
                  <a:srgbClr val="7E7E7E"/>
                </a:solidFill>
                <a:highlight>
                  <a:srgbClr val="FFFFFF"/>
                </a:highlight>
              </a:rPr>
              <a:t>agree</a:t>
            </a:r>
            <a:r>
              <a:rPr lang="tr-TR" sz="1150" dirty="0">
                <a:solidFill>
                  <a:srgbClr val="7E7E7E"/>
                </a:solidFill>
                <a:highlight>
                  <a:srgbClr val="FFFFFF"/>
                </a:highlight>
              </a:rPr>
              <a:t> </a:t>
            </a:r>
            <a:r>
              <a:rPr lang="tr-TR" sz="1150" dirty="0" err="1">
                <a:solidFill>
                  <a:srgbClr val="7E7E7E"/>
                </a:solidFill>
                <a:highlight>
                  <a:srgbClr val="FFFFFF"/>
                </a:highlight>
              </a:rPr>
              <a:t>that</a:t>
            </a:r>
            <a:r>
              <a:rPr lang="tr-TR" sz="1150" dirty="0">
                <a:solidFill>
                  <a:srgbClr val="7E7E7E"/>
                </a:solidFill>
                <a:highlight>
                  <a:srgbClr val="FFFFFF"/>
                </a:highlight>
              </a:rPr>
              <a:t> </a:t>
            </a:r>
            <a:r>
              <a:rPr lang="tr-TR" sz="1150" dirty="0" err="1">
                <a:solidFill>
                  <a:srgbClr val="7E7E7E"/>
                </a:solidFill>
                <a:highlight>
                  <a:srgbClr val="FFFFFF"/>
                </a:highlight>
              </a:rPr>
              <a:t>their</a:t>
            </a:r>
            <a:r>
              <a:rPr lang="tr-TR" sz="1150" dirty="0">
                <a:solidFill>
                  <a:srgbClr val="7E7E7E"/>
                </a:solidFill>
                <a:highlight>
                  <a:srgbClr val="FFFFFF"/>
                </a:highlight>
              </a:rPr>
              <a:t> </a:t>
            </a:r>
            <a:r>
              <a:rPr lang="tr-TR" sz="1150" dirty="0" err="1">
                <a:solidFill>
                  <a:srgbClr val="7E7E7E"/>
                </a:solidFill>
                <a:highlight>
                  <a:srgbClr val="FFFFFF"/>
                </a:highlight>
              </a:rPr>
              <a:t>current</a:t>
            </a:r>
            <a:r>
              <a:rPr lang="tr-TR" sz="1150" dirty="0">
                <a:solidFill>
                  <a:srgbClr val="7E7E7E"/>
                </a:solidFill>
                <a:highlight>
                  <a:srgbClr val="FFFFFF"/>
                </a:highlight>
              </a:rPr>
              <a:t> </a:t>
            </a:r>
            <a:r>
              <a:rPr lang="tr-TR" sz="1150" dirty="0" err="1">
                <a:solidFill>
                  <a:srgbClr val="7E7E7E"/>
                </a:solidFill>
                <a:highlight>
                  <a:srgbClr val="FFFFFF"/>
                </a:highlight>
              </a:rPr>
              <a:t>circumstances</a:t>
            </a:r>
            <a:r>
              <a:rPr lang="tr-TR" sz="1150" dirty="0">
                <a:solidFill>
                  <a:srgbClr val="7E7E7E"/>
                </a:solidFill>
                <a:highlight>
                  <a:srgbClr val="FFFFFF"/>
                </a:highlight>
              </a:rPr>
              <a:t> </a:t>
            </a:r>
            <a:r>
              <a:rPr lang="tr-TR" sz="1150" dirty="0" err="1">
                <a:solidFill>
                  <a:srgbClr val="7E7E7E"/>
                </a:solidFill>
                <a:highlight>
                  <a:srgbClr val="FFFFFF"/>
                </a:highlight>
              </a:rPr>
              <a:t>warrant</a:t>
            </a:r>
            <a:r>
              <a:rPr lang="tr-TR" sz="1150" dirty="0">
                <a:solidFill>
                  <a:srgbClr val="7E7E7E"/>
                </a:solidFill>
                <a:highlight>
                  <a:srgbClr val="FFFFFF"/>
                </a:highlight>
              </a:rPr>
              <a:t> a </a:t>
            </a:r>
            <a:r>
              <a:rPr lang="tr-TR" sz="1150" dirty="0" err="1">
                <a:solidFill>
                  <a:srgbClr val="7E7E7E"/>
                </a:solidFill>
                <a:highlight>
                  <a:srgbClr val="FFFFFF"/>
                </a:highlight>
              </a:rPr>
              <a:t>gentle</a:t>
            </a:r>
            <a:r>
              <a:rPr lang="tr-TR" sz="1150" dirty="0">
                <a:solidFill>
                  <a:srgbClr val="7E7E7E"/>
                </a:solidFill>
                <a:highlight>
                  <a:srgbClr val="FFFFFF"/>
                </a:highlight>
              </a:rPr>
              <a:t>, </a:t>
            </a:r>
            <a:r>
              <a:rPr lang="tr-TR" sz="1150" dirty="0" err="1">
                <a:solidFill>
                  <a:srgbClr val="7E7E7E"/>
                </a:solidFill>
                <a:highlight>
                  <a:srgbClr val="FFFFFF"/>
                </a:highlight>
              </a:rPr>
              <a:t>evolutionary</a:t>
            </a:r>
            <a:r>
              <a:rPr lang="tr-TR" sz="1150" dirty="0">
                <a:solidFill>
                  <a:srgbClr val="7E7E7E"/>
                </a:solidFill>
                <a:highlight>
                  <a:srgbClr val="FFFFFF"/>
                </a:highlight>
              </a:rPr>
              <a:t> </a:t>
            </a:r>
            <a:r>
              <a:rPr lang="tr-TR" sz="1150" dirty="0" err="1">
                <a:solidFill>
                  <a:srgbClr val="7E7E7E"/>
                </a:solidFill>
                <a:highlight>
                  <a:srgbClr val="FFFFFF"/>
                </a:highlight>
              </a:rPr>
              <a:t>approach</a:t>
            </a:r>
            <a:r>
              <a:rPr lang="tr-TR" sz="1150" dirty="0">
                <a:solidFill>
                  <a:srgbClr val="7E7E7E"/>
                </a:solidFill>
                <a:highlight>
                  <a:srgbClr val="FFFFFF"/>
                </a:highlight>
              </a:rPr>
              <a:t> </a:t>
            </a:r>
            <a:r>
              <a:rPr lang="tr-TR" sz="1150" dirty="0" err="1">
                <a:solidFill>
                  <a:srgbClr val="7E7E7E"/>
                </a:solidFill>
                <a:highlight>
                  <a:srgbClr val="FFFFFF"/>
                </a:highlight>
              </a:rPr>
              <a:t>to</a:t>
            </a:r>
            <a:r>
              <a:rPr lang="tr-TR" sz="1150" dirty="0">
                <a:solidFill>
                  <a:srgbClr val="7E7E7E"/>
                </a:solidFill>
                <a:highlight>
                  <a:srgbClr val="FFFFFF"/>
                </a:highlight>
              </a:rPr>
              <a:t> </a:t>
            </a:r>
            <a:r>
              <a:rPr lang="tr-TR" sz="1150" dirty="0" err="1">
                <a:solidFill>
                  <a:srgbClr val="7E7E7E"/>
                </a:solidFill>
                <a:highlight>
                  <a:srgbClr val="FFFFFF"/>
                </a:highlight>
              </a:rPr>
              <a:t>improvement</a:t>
            </a:r>
            <a:r>
              <a:rPr lang="tr-TR" sz="1150" dirty="0">
                <a:solidFill>
                  <a:srgbClr val="7E7E7E"/>
                </a:solidFill>
                <a:highlight>
                  <a:srgbClr val="FFFFFF"/>
                </a:highlight>
              </a:rPr>
              <a:t>.</a:t>
            </a:r>
            <a:endParaRPr sz="1150" dirty="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dirty="0">
                <a:solidFill>
                  <a:srgbClr val="7E7E7E"/>
                </a:solidFill>
                <a:highlight>
                  <a:srgbClr val="FFFFFF"/>
                </a:highlight>
              </a:rPr>
              <a:t> </a:t>
            </a:r>
            <a:endParaRPr sz="1150" dirty="0">
              <a:solidFill>
                <a:srgbClr val="7E7E7E"/>
              </a:solidFill>
              <a:highlight>
                <a:srgbClr val="FFFFFF"/>
              </a:highlight>
            </a:endParaRPr>
          </a:p>
          <a:p>
            <a:pPr marL="0" lvl="0" indent="0" algn="l" rtl="0">
              <a:lnSpc>
                <a:spcPct val="100000"/>
              </a:lnSpc>
              <a:spcBef>
                <a:spcPts val="0"/>
              </a:spcBef>
              <a:spcAft>
                <a:spcPts val="0"/>
              </a:spcAft>
              <a:buSzPts val="1400"/>
              <a:buNone/>
            </a:pPr>
            <a:r>
              <a:rPr lang="tr-TR" sz="1150" dirty="0" err="1">
                <a:solidFill>
                  <a:srgbClr val="7E7E7E"/>
                </a:solidFill>
                <a:highlight>
                  <a:srgbClr val="FFFFFF"/>
                </a:highlight>
              </a:rPr>
              <a:t>Without</a:t>
            </a:r>
            <a:r>
              <a:rPr lang="tr-TR" sz="1150" dirty="0">
                <a:solidFill>
                  <a:srgbClr val="7E7E7E"/>
                </a:solidFill>
                <a:highlight>
                  <a:srgbClr val="FFFFFF"/>
                </a:highlight>
              </a:rPr>
              <a:t> </a:t>
            </a:r>
            <a:r>
              <a:rPr lang="tr-TR" sz="1150" dirty="0" err="1">
                <a:solidFill>
                  <a:srgbClr val="7E7E7E"/>
                </a:solidFill>
                <a:highlight>
                  <a:srgbClr val="FFFFFF"/>
                </a:highlight>
              </a:rPr>
              <a:t>agreement</a:t>
            </a:r>
            <a:r>
              <a:rPr lang="tr-TR" sz="1150" dirty="0">
                <a:solidFill>
                  <a:srgbClr val="7E7E7E"/>
                </a:solidFill>
                <a:highlight>
                  <a:srgbClr val="FFFFFF"/>
                </a:highlight>
              </a:rPr>
              <a:t>, a </a:t>
            </a:r>
            <a:r>
              <a:rPr lang="tr-TR" sz="1150" dirty="0" err="1">
                <a:solidFill>
                  <a:srgbClr val="7E7E7E"/>
                </a:solidFill>
                <a:highlight>
                  <a:srgbClr val="FFFFFF"/>
                </a:highlight>
              </a:rPr>
              <a:t>slow</a:t>
            </a:r>
            <a:r>
              <a:rPr lang="tr-TR" sz="1150" dirty="0">
                <a:solidFill>
                  <a:srgbClr val="7E7E7E"/>
                </a:solidFill>
                <a:highlight>
                  <a:srgbClr val="FFFFFF"/>
                </a:highlight>
              </a:rPr>
              <a:t>, </a:t>
            </a:r>
            <a:r>
              <a:rPr lang="tr-TR" sz="1150" dirty="0" err="1">
                <a:solidFill>
                  <a:srgbClr val="7E7E7E"/>
                </a:solidFill>
                <a:highlight>
                  <a:srgbClr val="FFFFFF"/>
                </a:highlight>
              </a:rPr>
              <a:t>gentle</a:t>
            </a:r>
            <a:r>
              <a:rPr lang="tr-TR" sz="1150" dirty="0">
                <a:solidFill>
                  <a:srgbClr val="7E7E7E"/>
                </a:solidFill>
                <a:highlight>
                  <a:srgbClr val="FFFFFF"/>
                </a:highlight>
              </a:rPr>
              <a:t>, </a:t>
            </a:r>
            <a:r>
              <a:rPr lang="tr-TR" sz="1150" dirty="0" err="1">
                <a:solidFill>
                  <a:srgbClr val="7E7E7E"/>
                </a:solidFill>
                <a:highlight>
                  <a:srgbClr val="FFFFFF"/>
                </a:highlight>
              </a:rPr>
              <a:t>evolutionary</a:t>
            </a:r>
            <a:r>
              <a:rPr lang="tr-TR" sz="1150" dirty="0">
                <a:solidFill>
                  <a:srgbClr val="7E7E7E"/>
                </a:solidFill>
                <a:highlight>
                  <a:srgbClr val="FFFFFF"/>
                </a:highlight>
              </a:rPr>
              <a:t>, </a:t>
            </a:r>
            <a:r>
              <a:rPr lang="tr-TR" sz="1150" dirty="0" err="1">
                <a:solidFill>
                  <a:srgbClr val="7E7E7E"/>
                </a:solidFill>
                <a:highlight>
                  <a:srgbClr val="FFFFFF"/>
                </a:highlight>
              </a:rPr>
              <a:t>incremental</a:t>
            </a:r>
            <a:r>
              <a:rPr lang="tr-TR" sz="1150" dirty="0">
                <a:solidFill>
                  <a:srgbClr val="7E7E7E"/>
                </a:solidFill>
                <a:highlight>
                  <a:srgbClr val="FFFFFF"/>
                </a:highlight>
              </a:rPr>
              <a:t> </a:t>
            </a:r>
            <a:r>
              <a:rPr lang="tr-TR" sz="1150" dirty="0" err="1">
                <a:solidFill>
                  <a:srgbClr val="7E7E7E"/>
                </a:solidFill>
                <a:highlight>
                  <a:srgbClr val="FFFFFF"/>
                </a:highlight>
              </a:rPr>
              <a:t>approach</a:t>
            </a:r>
            <a:r>
              <a:rPr lang="tr-TR" sz="1150" dirty="0">
                <a:solidFill>
                  <a:srgbClr val="7E7E7E"/>
                </a:solidFill>
                <a:highlight>
                  <a:srgbClr val="FFFFFF"/>
                </a:highlight>
              </a:rPr>
              <a:t> is </a:t>
            </a:r>
            <a:r>
              <a:rPr lang="tr-TR" sz="1150" dirty="0" err="1">
                <a:solidFill>
                  <a:srgbClr val="7E7E7E"/>
                </a:solidFill>
                <a:highlight>
                  <a:srgbClr val="FFFFFF"/>
                </a:highlight>
              </a:rPr>
              <a:t>the</a:t>
            </a:r>
            <a:r>
              <a:rPr lang="tr-TR" sz="1150" dirty="0">
                <a:solidFill>
                  <a:srgbClr val="7E7E7E"/>
                </a:solidFill>
                <a:highlight>
                  <a:srgbClr val="FFFFFF"/>
                </a:highlight>
              </a:rPr>
              <a:t> </a:t>
            </a:r>
            <a:r>
              <a:rPr lang="tr-TR" sz="1150" dirty="0" err="1">
                <a:solidFill>
                  <a:srgbClr val="7E7E7E"/>
                </a:solidFill>
                <a:highlight>
                  <a:srgbClr val="FFFFFF"/>
                </a:highlight>
              </a:rPr>
              <a:t>right</a:t>
            </a:r>
            <a:r>
              <a:rPr lang="tr-TR" sz="1150" dirty="0">
                <a:solidFill>
                  <a:srgbClr val="7E7E7E"/>
                </a:solidFill>
                <a:highlight>
                  <a:srgbClr val="FFFFFF"/>
                </a:highlight>
              </a:rPr>
              <a:t> </a:t>
            </a:r>
            <a:r>
              <a:rPr lang="tr-TR" sz="1150" dirty="0" err="1">
                <a:solidFill>
                  <a:srgbClr val="7E7E7E"/>
                </a:solidFill>
                <a:highlight>
                  <a:srgbClr val="FFFFFF"/>
                </a:highlight>
              </a:rPr>
              <a:t>way</a:t>
            </a:r>
            <a:r>
              <a:rPr lang="tr-TR" sz="1150" dirty="0">
                <a:solidFill>
                  <a:srgbClr val="7E7E7E"/>
                </a:solidFill>
                <a:highlight>
                  <a:srgbClr val="FFFFFF"/>
                </a:highlight>
              </a:rPr>
              <a:t> </a:t>
            </a:r>
            <a:r>
              <a:rPr lang="tr-TR" sz="1150" dirty="0" err="1">
                <a:solidFill>
                  <a:srgbClr val="7E7E7E"/>
                </a:solidFill>
                <a:highlight>
                  <a:srgbClr val="FFFFFF"/>
                </a:highlight>
              </a:rPr>
              <a:t>forward</a:t>
            </a:r>
            <a:r>
              <a:rPr lang="tr-TR" sz="1150" dirty="0">
                <a:solidFill>
                  <a:srgbClr val="7E7E7E"/>
                </a:solidFill>
                <a:highlight>
                  <a:srgbClr val="FFFFFF"/>
                </a:highlight>
              </a:rPr>
              <a:t> </a:t>
            </a:r>
            <a:r>
              <a:rPr lang="tr-TR" sz="1150" dirty="0" err="1">
                <a:solidFill>
                  <a:srgbClr val="7E7E7E"/>
                </a:solidFill>
                <a:highlight>
                  <a:srgbClr val="FFFFFF"/>
                </a:highlight>
              </a:rPr>
              <a:t>then</a:t>
            </a:r>
            <a:r>
              <a:rPr lang="tr-TR" sz="1150" dirty="0">
                <a:solidFill>
                  <a:srgbClr val="7E7E7E"/>
                </a:solidFill>
                <a:highlight>
                  <a:srgbClr val="FFFFFF"/>
                </a:highlight>
              </a:rPr>
              <a:t> </a:t>
            </a:r>
            <a:r>
              <a:rPr lang="tr-TR" sz="1150" dirty="0" err="1">
                <a:solidFill>
                  <a:srgbClr val="7E7E7E"/>
                </a:solidFill>
                <a:highlight>
                  <a:srgbClr val="FFFFFF"/>
                </a:highlight>
              </a:rPr>
              <a:t>there</a:t>
            </a:r>
            <a:r>
              <a:rPr lang="tr-TR" sz="1150" dirty="0">
                <a:solidFill>
                  <a:srgbClr val="7E7E7E"/>
                </a:solidFill>
                <a:highlight>
                  <a:srgbClr val="FFFFFF"/>
                </a:highlight>
              </a:rPr>
              <a:t> </a:t>
            </a:r>
            <a:r>
              <a:rPr lang="tr-TR" sz="1150" dirty="0" err="1">
                <a:solidFill>
                  <a:srgbClr val="7E7E7E"/>
                </a:solidFill>
                <a:highlight>
                  <a:srgbClr val="FFFFFF"/>
                </a:highlight>
              </a:rPr>
              <a:t>won’t</a:t>
            </a:r>
            <a:r>
              <a:rPr lang="tr-TR" sz="1150" dirty="0">
                <a:solidFill>
                  <a:srgbClr val="7E7E7E"/>
                </a:solidFill>
                <a:highlight>
                  <a:srgbClr val="FFFFFF"/>
                </a:highlight>
              </a:rPr>
              <a:t> be </a:t>
            </a:r>
            <a:r>
              <a:rPr lang="tr-TR" sz="1150" dirty="0" err="1">
                <a:solidFill>
                  <a:srgbClr val="7E7E7E"/>
                </a:solidFill>
                <a:highlight>
                  <a:srgbClr val="FFFFFF"/>
                </a:highlight>
              </a:rPr>
              <a:t>the</a:t>
            </a:r>
            <a:r>
              <a:rPr lang="tr-TR" sz="1150" dirty="0">
                <a:solidFill>
                  <a:srgbClr val="7E7E7E"/>
                </a:solidFill>
                <a:highlight>
                  <a:srgbClr val="FFFFFF"/>
                </a:highlight>
              </a:rPr>
              <a:t> </a:t>
            </a:r>
            <a:r>
              <a:rPr lang="tr-TR" sz="1150" dirty="0" err="1">
                <a:solidFill>
                  <a:srgbClr val="7E7E7E"/>
                </a:solidFill>
                <a:highlight>
                  <a:srgbClr val="FFFFFF"/>
                </a:highlight>
              </a:rPr>
              <a:t>right</a:t>
            </a:r>
            <a:r>
              <a:rPr lang="tr-TR" sz="1150" dirty="0">
                <a:solidFill>
                  <a:srgbClr val="7E7E7E"/>
                </a:solidFill>
                <a:highlight>
                  <a:srgbClr val="FFFFFF"/>
                </a:highlight>
              </a:rPr>
              <a:t> </a:t>
            </a:r>
            <a:r>
              <a:rPr lang="tr-TR" sz="1150" dirty="0" err="1">
                <a:solidFill>
                  <a:srgbClr val="7E7E7E"/>
                </a:solidFill>
                <a:highlight>
                  <a:srgbClr val="FFFFFF"/>
                </a:highlight>
              </a:rPr>
              <a:t>environment</a:t>
            </a:r>
            <a:r>
              <a:rPr lang="tr-TR" sz="1150" dirty="0">
                <a:solidFill>
                  <a:srgbClr val="7E7E7E"/>
                </a:solidFill>
                <a:highlight>
                  <a:srgbClr val="FFFFFF"/>
                </a:highlight>
              </a:rPr>
              <a:t> </a:t>
            </a:r>
            <a:r>
              <a:rPr lang="tr-TR" sz="1150" dirty="0" err="1">
                <a:solidFill>
                  <a:srgbClr val="7E7E7E"/>
                </a:solidFill>
                <a:highlight>
                  <a:srgbClr val="FFFFFF"/>
                </a:highlight>
              </a:rPr>
              <a:t>or</a:t>
            </a:r>
            <a:r>
              <a:rPr lang="tr-TR" sz="1150" dirty="0">
                <a:solidFill>
                  <a:srgbClr val="7E7E7E"/>
                </a:solidFill>
                <a:highlight>
                  <a:srgbClr val="FFFFFF"/>
                </a:highlight>
              </a:rPr>
              <a:t> </a:t>
            </a:r>
            <a:r>
              <a:rPr lang="tr-TR" sz="1150" dirty="0" err="1">
                <a:solidFill>
                  <a:srgbClr val="7E7E7E"/>
                </a:solidFill>
                <a:highlight>
                  <a:srgbClr val="FFFFFF"/>
                </a:highlight>
              </a:rPr>
              <a:t>management</a:t>
            </a:r>
            <a:r>
              <a:rPr lang="tr-TR" sz="1150" dirty="0">
                <a:solidFill>
                  <a:srgbClr val="7E7E7E"/>
                </a:solidFill>
                <a:highlight>
                  <a:srgbClr val="FFFFFF"/>
                </a:highlight>
              </a:rPr>
              <a:t> </a:t>
            </a:r>
            <a:r>
              <a:rPr lang="tr-TR" sz="1150" dirty="0" err="1">
                <a:solidFill>
                  <a:srgbClr val="7E7E7E"/>
                </a:solidFill>
                <a:highlight>
                  <a:srgbClr val="FFFFFF"/>
                </a:highlight>
              </a:rPr>
              <a:t>support</a:t>
            </a:r>
            <a:r>
              <a:rPr lang="tr-TR" sz="1150" dirty="0">
                <a:solidFill>
                  <a:srgbClr val="7E7E7E"/>
                </a:solidFill>
                <a:highlight>
                  <a:srgbClr val="FFFFFF"/>
                </a:highlight>
              </a:rPr>
              <a:t> </a:t>
            </a:r>
            <a:r>
              <a:rPr lang="tr-TR" sz="1150" dirty="0" err="1">
                <a:solidFill>
                  <a:srgbClr val="7E7E7E"/>
                </a:solidFill>
                <a:highlight>
                  <a:srgbClr val="FFFFFF"/>
                </a:highlight>
              </a:rPr>
              <a:t>for</a:t>
            </a:r>
            <a:r>
              <a:rPr lang="tr-TR" sz="1150" dirty="0">
                <a:solidFill>
                  <a:srgbClr val="7E7E7E"/>
                </a:solidFill>
                <a:highlight>
                  <a:srgbClr val="FFFFFF"/>
                </a:highlight>
              </a:rPr>
              <a:t> a </a:t>
            </a:r>
            <a:r>
              <a:rPr lang="tr-TR" sz="1150" dirty="0" err="1">
                <a:solidFill>
                  <a:srgbClr val="7E7E7E"/>
                </a:solidFill>
                <a:highlight>
                  <a:srgbClr val="FFFFFF"/>
                </a:highlight>
              </a:rPr>
              <a:t>Kanban</a:t>
            </a:r>
            <a:r>
              <a:rPr lang="tr-TR" sz="1150" dirty="0">
                <a:solidFill>
                  <a:srgbClr val="7E7E7E"/>
                </a:solidFill>
                <a:highlight>
                  <a:srgbClr val="FFFFFF"/>
                </a:highlight>
              </a:rPr>
              <a:t> </a:t>
            </a:r>
            <a:r>
              <a:rPr lang="tr-TR" sz="1150" dirty="0" err="1">
                <a:solidFill>
                  <a:srgbClr val="7E7E7E"/>
                </a:solidFill>
                <a:highlight>
                  <a:srgbClr val="FFFFFF"/>
                </a:highlight>
              </a:rPr>
              <a:t>initiative</a:t>
            </a:r>
            <a:r>
              <a:rPr lang="tr-TR" sz="1150" dirty="0">
                <a:solidFill>
                  <a:srgbClr val="7E7E7E"/>
                </a:solidFill>
                <a:highlight>
                  <a:srgbClr val="FFFFFF"/>
                </a:highlight>
              </a:rPr>
              <a:t>.</a:t>
            </a:r>
            <a:endParaRPr sz="1150" dirty="0">
              <a:solidFill>
                <a:srgbClr val="7E7E7E"/>
              </a:solidFill>
              <a:highlight>
                <a:srgbClr val="FFFFFF"/>
              </a:highlight>
            </a:endParaRPr>
          </a:p>
          <a:p>
            <a:pPr marL="0" lvl="0" indent="0" algn="l" rtl="0">
              <a:lnSpc>
                <a:spcPct val="100000"/>
              </a:lnSpc>
              <a:spcBef>
                <a:spcPts val="0"/>
              </a:spcBef>
              <a:spcAft>
                <a:spcPts val="0"/>
              </a:spcAft>
              <a:buSzPts val="1400"/>
              <a:buNone/>
            </a:pPr>
            <a:endParaRPr sz="1150" dirty="0">
              <a:solidFill>
                <a:srgbClr val="7E7E7E"/>
              </a:solidFill>
              <a:highlight>
                <a:srgbClr val="FFFFFF"/>
              </a:highlight>
            </a:endParaRPr>
          </a:p>
          <a:p>
            <a:pPr marL="0" lvl="0" indent="0" algn="l" rtl="0">
              <a:lnSpc>
                <a:spcPct val="140000"/>
              </a:lnSpc>
              <a:spcBef>
                <a:spcPts val="0"/>
              </a:spcBef>
              <a:spcAft>
                <a:spcPts val="0"/>
              </a:spcAft>
              <a:buSzPts val="1100"/>
              <a:buNone/>
            </a:pPr>
            <a:r>
              <a:rPr lang="tr-TR" sz="1350" dirty="0" err="1">
                <a:solidFill>
                  <a:srgbClr val="1A1A1A"/>
                </a:solidFill>
              </a:rPr>
              <a:t>The</a:t>
            </a:r>
            <a:r>
              <a:rPr lang="tr-TR" sz="1350" dirty="0">
                <a:solidFill>
                  <a:srgbClr val="1A1A1A"/>
                </a:solidFill>
              </a:rPr>
              <a:t> </a:t>
            </a:r>
            <a:r>
              <a:rPr lang="tr-TR" sz="1350" dirty="0" err="1">
                <a:solidFill>
                  <a:srgbClr val="1A1A1A"/>
                </a:solidFill>
              </a:rPr>
              <a:t>Kanban</a:t>
            </a:r>
            <a:r>
              <a:rPr lang="tr-TR" sz="1350" dirty="0">
                <a:solidFill>
                  <a:srgbClr val="1A1A1A"/>
                </a:solidFill>
              </a:rPr>
              <a:t> </a:t>
            </a:r>
            <a:r>
              <a:rPr lang="tr-TR" sz="1350" dirty="0" err="1">
                <a:solidFill>
                  <a:srgbClr val="1A1A1A"/>
                </a:solidFill>
              </a:rPr>
              <a:t>method</a:t>
            </a:r>
            <a:r>
              <a:rPr lang="tr-TR" sz="1350" dirty="0">
                <a:solidFill>
                  <a:srgbClr val="1A1A1A"/>
                </a:solidFill>
              </a:rPr>
              <a:t> is </a:t>
            </a:r>
            <a:r>
              <a:rPr lang="tr-TR" sz="1350" dirty="0" err="1">
                <a:solidFill>
                  <a:srgbClr val="1A1A1A"/>
                </a:solidFill>
              </a:rPr>
              <a:t>designed</a:t>
            </a:r>
            <a:r>
              <a:rPr lang="tr-TR" sz="1350" dirty="0">
                <a:solidFill>
                  <a:srgbClr val="1A1A1A"/>
                </a:solidFill>
              </a:rPr>
              <a:t> </a:t>
            </a:r>
            <a:r>
              <a:rPr lang="tr-TR" sz="1350" dirty="0" err="1">
                <a:solidFill>
                  <a:srgbClr val="1A1A1A"/>
                </a:solidFill>
              </a:rPr>
              <a:t>to</a:t>
            </a:r>
            <a:r>
              <a:rPr lang="tr-TR" sz="1350" dirty="0">
                <a:solidFill>
                  <a:srgbClr val="1A1A1A"/>
                </a:solidFill>
              </a:rPr>
              <a:t> </a:t>
            </a:r>
            <a:r>
              <a:rPr lang="tr-TR" sz="1350" dirty="0" err="1">
                <a:solidFill>
                  <a:srgbClr val="1A1A1A"/>
                </a:solidFill>
              </a:rPr>
              <a:t>cause</a:t>
            </a:r>
            <a:r>
              <a:rPr lang="tr-TR" sz="1350" dirty="0">
                <a:solidFill>
                  <a:srgbClr val="1A1A1A"/>
                </a:solidFill>
              </a:rPr>
              <a:t> minimal </a:t>
            </a:r>
            <a:r>
              <a:rPr lang="tr-TR" sz="1350" dirty="0" err="1">
                <a:solidFill>
                  <a:srgbClr val="1A1A1A"/>
                </a:solidFill>
              </a:rPr>
              <a:t>resistance</a:t>
            </a:r>
            <a:r>
              <a:rPr lang="tr-TR" sz="1350" dirty="0">
                <a:solidFill>
                  <a:srgbClr val="1A1A1A"/>
                </a:solidFill>
              </a:rPr>
              <a:t> </a:t>
            </a:r>
            <a:r>
              <a:rPr lang="tr-TR" sz="1350" dirty="0" err="1">
                <a:solidFill>
                  <a:srgbClr val="1A1A1A"/>
                </a:solidFill>
              </a:rPr>
              <a:t>and</a:t>
            </a:r>
            <a:r>
              <a:rPr lang="tr-TR" sz="1350" dirty="0">
                <a:solidFill>
                  <a:srgbClr val="1A1A1A"/>
                </a:solidFill>
              </a:rPr>
              <a:t>, </a:t>
            </a:r>
            <a:r>
              <a:rPr lang="tr-TR" sz="1350" dirty="0" err="1">
                <a:solidFill>
                  <a:srgbClr val="1A1A1A"/>
                </a:solidFill>
              </a:rPr>
              <a:t>therefore</a:t>
            </a:r>
            <a:r>
              <a:rPr lang="tr-TR" sz="1350" dirty="0">
                <a:solidFill>
                  <a:srgbClr val="1A1A1A"/>
                </a:solidFill>
              </a:rPr>
              <a:t>, </a:t>
            </a:r>
            <a:r>
              <a:rPr lang="tr-TR" sz="1350" dirty="0" err="1">
                <a:solidFill>
                  <a:srgbClr val="1A1A1A"/>
                </a:solidFill>
              </a:rPr>
              <a:t>encourages</a:t>
            </a:r>
            <a:r>
              <a:rPr lang="tr-TR" sz="1350" dirty="0">
                <a:solidFill>
                  <a:srgbClr val="1A1A1A"/>
                </a:solidFill>
              </a:rPr>
              <a:t> </a:t>
            </a:r>
            <a:r>
              <a:rPr lang="tr-TR" sz="1350" dirty="0" err="1">
                <a:solidFill>
                  <a:srgbClr val="1A1A1A"/>
                </a:solidFill>
              </a:rPr>
              <a:t>small</a:t>
            </a:r>
            <a:r>
              <a:rPr lang="tr-TR" sz="1350" dirty="0">
                <a:solidFill>
                  <a:srgbClr val="1A1A1A"/>
                </a:solidFill>
              </a:rPr>
              <a:t> </a:t>
            </a:r>
            <a:r>
              <a:rPr lang="tr-TR" sz="1350" dirty="0" err="1">
                <a:solidFill>
                  <a:srgbClr val="1A1A1A"/>
                </a:solidFill>
              </a:rPr>
              <a:t>continuous</a:t>
            </a:r>
            <a:r>
              <a:rPr lang="tr-TR" sz="1350" dirty="0">
                <a:solidFill>
                  <a:srgbClr val="1A1A1A"/>
                </a:solidFill>
              </a:rPr>
              <a:t> </a:t>
            </a:r>
            <a:r>
              <a:rPr lang="tr-TR" sz="1350" dirty="0" err="1">
                <a:solidFill>
                  <a:srgbClr val="1A1A1A"/>
                </a:solidFill>
              </a:rPr>
              <a:t>and</a:t>
            </a:r>
            <a:r>
              <a:rPr lang="tr-TR" sz="1350" dirty="0">
                <a:solidFill>
                  <a:srgbClr val="1A1A1A"/>
                </a:solidFill>
              </a:rPr>
              <a:t> </a:t>
            </a:r>
            <a:r>
              <a:rPr lang="tr-TR" sz="1350" dirty="0" err="1">
                <a:solidFill>
                  <a:srgbClr val="1A1A1A"/>
                </a:solidFill>
              </a:rPr>
              <a:t>evolutionary</a:t>
            </a:r>
            <a:r>
              <a:rPr lang="tr-TR" sz="1350" dirty="0">
                <a:solidFill>
                  <a:srgbClr val="1A1A1A"/>
                </a:solidFill>
              </a:rPr>
              <a:t> </a:t>
            </a:r>
            <a:r>
              <a:rPr lang="tr-TR" sz="1350" dirty="0" err="1">
                <a:solidFill>
                  <a:srgbClr val="1A1A1A"/>
                </a:solidFill>
              </a:rPr>
              <a:t>changes</a:t>
            </a:r>
            <a:r>
              <a:rPr lang="tr-TR" sz="1350" dirty="0">
                <a:solidFill>
                  <a:srgbClr val="1A1A1A"/>
                </a:solidFill>
              </a:rPr>
              <a:t> in </a:t>
            </a:r>
            <a:r>
              <a:rPr lang="tr-TR" sz="1350" dirty="0" err="1">
                <a:solidFill>
                  <a:srgbClr val="1A1A1A"/>
                </a:solidFill>
              </a:rPr>
              <a:t>the</a:t>
            </a:r>
            <a:r>
              <a:rPr lang="tr-TR" sz="1350" dirty="0">
                <a:solidFill>
                  <a:srgbClr val="1A1A1A"/>
                </a:solidFill>
              </a:rPr>
              <a:t> </a:t>
            </a:r>
            <a:r>
              <a:rPr lang="tr-TR" sz="1350" dirty="0" err="1">
                <a:solidFill>
                  <a:srgbClr val="1A1A1A"/>
                </a:solidFill>
              </a:rPr>
              <a:t>current</a:t>
            </a:r>
            <a:r>
              <a:rPr lang="tr-TR" sz="1350" dirty="0">
                <a:solidFill>
                  <a:srgbClr val="1A1A1A"/>
                </a:solidFill>
              </a:rPr>
              <a:t> </a:t>
            </a:r>
            <a:r>
              <a:rPr lang="tr-TR" sz="1350" dirty="0" err="1">
                <a:solidFill>
                  <a:srgbClr val="1A1A1A"/>
                </a:solidFill>
              </a:rPr>
              <a:t>process</a:t>
            </a:r>
            <a:r>
              <a:rPr lang="tr-TR" sz="1350" dirty="0">
                <a:solidFill>
                  <a:srgbClr val="1A1A1A"/>
                </a:solidFill>
              </a:rPr>
              <a:t>. </a:t>
            </a:r>
            <a:endParaRPr sz="1350" dirty="0">
              <a:solidFill>
                <a:srgbClr val="1A1A1A"/>
              </a:solidFill>
            </a:endParaRPr>
          </a:p>
          <a:p>
            <a:pPr marL="0" lvl="0" indent="0" algn="l" rtl="0">
              <a:lnSpc>
                <a:spcPct val="140000"/>
              </a:lnSpc>
              <a:spcBef>
                <a:spcPts val="1700"/>
              </a:spcBef>
              <a:spcAft>
                <a:spcPts val="0"/>
              </a:spcAft>
              <a:buClr>
                <a:schemeClr val="dk1"/>
              </a:buClr>
              <a:buSzPts val="1100"/>
              <a:buFont typeface="Arial"/>
              <a:buNone/>
            </a:pPr>
            <a:endParaRPr sz="1350" dirty="0">
              <a:solidFill>
                <a:srgbClr val="1A1A1A"/>
              </a:solidFill>
            </a:endParaRPr>
          </a:p>
          <a:p>
            <a:pPr marL="0" lvl="0" indent="0" algn="l" rtl="0">
              <a:lnSpc>
                <a:spcPct val="115000"/>
              </a:lnSpc>
              <a:spcBef>
                <a:spcPts val="170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400"/>
              <a:buNone/>
            </a:pPr>
            <a:endParaRPr sz="1150" dirty="0">
              <a:solidFill>
                <a:srgbClr val="7E7E7E"/>
              </a:solidFill>
              <a:highlight>
                <a:srgbClr val="FFFFFF"/>
              </a:highlight>
            </a:endParaRPr>
          </a:p>
        </p:txBody>
      </p:sp>
    </p:spTree>
    <p:extLst>
      <p:ext uri="{BB962C8B-B14F-4D97-AF65-F5344CB8AC3E}">
        <p14:creationId xmlns:p14="http://schemas.microsoft.com/office/powerpoint/2010/main" val="22976106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bb65961841_0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5" name="Google Shape;2265;gbb65961841_0_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150" dirty="0">
                <a:solidFill>
                  <a:srgbClr val="7E7E7E"/>
                </a:solidFill>
                <a:highlight>
                  <a:srgbClr val="FFFFFF"/>
                </a:highlight>
              </a:rPr>
              <a:t>İyi performans gösteren mevcut rollerinizi ve işlevlerinizi değiştirmeniz gerekmez</a:t>
            </a:r>
          </a:p>
          <a:p>
            <a:pPr marL="0" lvl="0" indent="0" algn="l" rtl="0">
              <a:lnSpc>
                <a:spcPct val="100000"/>
              </a:lnSpc>
              <a:spcBef>
                <a:spcPts val="0"/>
              </a:spcBef>
              <a:spcAft>
                <a:spcPts val="0"/>
              </a:spcAft>
              <a:buNone/>
            </a:pPr>
            <a:r>
              <a:rPr lang="tr-TR" sz="1150" dirty="0">
                <a:solidFill>
                  <a:srgbClr val="7E7E7E"/>
                </a:solidFill>
                <a:highlight>
                  <a:srgbClr val="FFFFFF"/>
                </a:highlight>
              </a:rPr>
              <a:t>Ekip, roller ve unvanlarda gerekli değişiklikleri koordine edecek ve uygulayacaktır.</a:t>
            </a:r>
          </a:p>
          <a:p>
            <a:pPr marL="0" lvl="0" indent="0" algn="l" rtl="0">
              <a:lnSpc>
                <a:spcPct val="100000"/>
              </a:lnSpc>
              <a:spcBef>
                <a:spcPts val="0"/>
              </a:spcBef>
              <a:spcAft>
                <a:spcPts val="0"/>
              </a:spcAft>
              <a:buNone/>
            </a:pPr>
            <a:endParaRPr lang="tr-TR" sz="1150" dirty="0">
              <a:solidFill>
                <a:srgbClr val="7E7E7E"/>
              </a:solidFill>
              <a:highlight>
                <a:srgbClr val="FFFFFF"/>
              </a:highlight>
            </a:endParaRPr>
          </a:p>
          <a:p>
            <a:pPr marL="0" lvl="0" indent="0" algn="l" rtl="0">
              <a:lnSpc>
                <a:spcPct val="100000"/>
              </a:lnSpc>
              <a:spcBef>
                <a:spcPts val="0"/>
              </a:spcBef>
              <a:spcAft>
                <a:spcPts val="0"/>
              </a:spcAft>
              <a:buNone/>
            </a:pPr>
            <a:r>
              <a:rPr lang="tr-TR" sz="1150" dirty="0">
                <a:solidFill>
                  <a:srgbClr val="7E7E7E"/>
                </a:solidFill>
                <a:highlight>
                  <a:srgbClr val="FFFFFF"/>
                </a:highlight>
              </a:rPr>
              <a:t>Kuruluşun şu anda yaptığı, kabul edilebilir şekilde çalışan ve korumaya değer bazı unsurlara sahip olması muhtemeldir.</a:t>
            </a:r>
          </a:p>
          <a:p>
            <a:pPr marL="0" lvl="0" indent="0" algn="l" rtl="0">
              <a:lnSpc>
                <a:spcPct val="100000"/>
              </a:lnSpc>
              <a:spcBef>
                <a:spcPts val="0"/>
              </a:spcBef>
              <a:spcAft>
                <a:spcPts val="0"/>
              </a:spcAft>
              <a:buNone/>
            </a:pPr>
            <a:r>
              <a:rPr lang="tr-TR" sz="1150" dirty="0">
                <a:solidFill>
                  <a:srgbClr val="7E7E7E"/>
                </a:solidFill>
                <a:highlight>
                  <a:srgbClr val="FFFFFF"/>
                </a:highlight>
              </a:rPr>
              <a:t>Gelecekteki değişimi kolaylaştırmak için korkuyu kovmaya da çalışmalıyız. </a:t>
            </a:r>
          </a:p>
          <a:p>
            <a:pPr marL="0" lvl="0" indent="0" algn="l" rtl="0">
              <a:lnSpc>
                <a:spcPct val="100000"/>
              </a:lnSpc>
              <a:spcBef>
                <a:spcPts val="0"/>
              </a:spcBef>
              <a:spcAft>
                <a:spcPts val="0"/>
              </a:spcAft>
              <a:buNone/>
            </a:pPr>
            <a:r>
              <a:rPr lang="tr-TR" sz="1150" dirty="0">
                <a:solidFill>
                  <a:srgbClr val="7E7E7E"/>
                </a:solidFill>
                <a:highlight>
                  <a:srgbClr val="FFFFFF"/>
                </a:highlight>
              </a:rPr>
              <a:t>Mevcut rollere, sorumluluklara ve iş unvanlarına saygı duymayı kabul ederek, başlangıçtaki korkuları ortadan kaldırıyoruz. </a:t>
            </a:r>
          </a:p>
          <a:p>
            <a:pPr marL="0" lvl="0" indent="0" algn="l" rtl="0">
              <a:lnSpc>
                <a:spcPct val="100000"/>
              </a:lnSpc>
              <a:spcBef>
                <a:spcPts val="0"/>
              </a:spcBef>
              <a:spcAft>
                <a:spcPts val="0"/>
              </a:spcAft>
              <a:buNone/>
            </a:pPr>
            <a:r>
              <a:rPr lang="tr-TR" sz="1150" dirty="0">
                <a:solidFill>
                  <a:srgbClr val="7E7E7E"/>
                </a:solidFill>
                <a:highlight>
                  <a:srgbClr val="FFFFFF"/>
                </a:highlight>
              </a:rPr>
              <a:t>Bu, </a:t>
            </a:r>
            <a:r>
              <a:rPr lang="tr-TR" sz="1150" dirty="0" err="1">
                <a:solidFill>
                  <a:srgbClr val="7E7E7E"/>
                </a:solidFill>
                <a:highlight>
                  <a:srgbClr val="FFFFFF"/>
                </a:highlight>
              </a:rPr>
              <a:t>Kanban</a:t>
            </a:r>
            <a:r>
              <a:rPr lang="tr-TR" sz="1150" dirty="0">
                <a:solidFill>
                  <a:srgbClr val="7E7E7E"/>
                </a:solidFill>
                <a:highlight>
                  <a:srgbClr val="FFFFFF"/>
                </a:highlight>
              </a:rPr>
              <a:t> girişimimiz için daha geniş destek almamızı sağlamalıdır.</a:t>
            </a:r>
          </a:p>
          <a:p>
            <a:pPr marL="0" lvl="0" indent="0" algn="l" rtl="0">
              <a:lnSpc>
                <a:spcPct val="100000"/>
              </a:lnSpc>
              <a:spcBef>
                <a:spcPts val="0"/>
              </a:spcBef>
              <a:spcAft>
                <a:spcPts val="0"/>
              </a:spcAft>
              <a:buNone/>
            </a:pPr>
            <a:endParaRPr lang="tr-TR" sz="1150" dirty="0">
              <a:solidFill>
                <a:srgbClr val="7E7E7E"/>
              </a:solidFill>
              <a:highlight>
                <a:srgbClr val="FFFFFF"/>
              </a:highlight>
            </a:endParaRPr>
          </a:p>
          <a:p>
            <a:pPr marL="0" lvl="0" indent="0" algn="l" rtl="0">
              <a:lnSpc>
                <a:spcPct val="100000"/>
              </a:lnSpc>
              <a:spcBef>
                <a:spcPts val="0"/>
              </a:spcBef>
              <a:spcAft>
                <a:spcPts val="0"/>
              </a:spcAft>
              <a:buNone/>
            </a:pPr>
            <a:r>
              <a:rPr lang="tr-TR" sz="1150" dirty="0" err="1">
                <a:solidFill>
                  <a:srgbClr val="7E7E7E"/>
                </a:solidFill>
                <a:highlight>
                  <a:srgbClr val="FFFFFF"/>
                </a:highlight>
              </a:rPr>
              <a:t>It</a:t>
            </a:r>
            <a:r>
              <a:rPr lang="tr-TR" sz="1150" dirty="0">
                <a:solidFill>
                  <a:srgbClr val="7E7E7E"/>
                </a:solidFill>
                <a:highlight>
                  <a:srgbClr val="FFFFFF"/>
                </a:highlight>
              </a:rPr>
              <a:t> is </a:t>
            </a:r>
            <a:r>
              <a:rPr lang="tr-TR" sz="1150" dirty="0" err="1">
                <a:solidFill>
                  <a:srgbClr val="7E7E7E"/>
                </a:solidFill>
                <a:highlight>
                  <a:srgbClr val="FFFFFF"/>
                </a:highlight>
              </a:rPr>
              <a:t>likely</a:t>
            </a:r>
            <a:r>
              <a:rPr lang="tr-TR" sz="1150" dirty="0">
                <a:solidFill>
                  <a:srgbClr val="7E7E7E"/>
                </a:solidFill>
                <a:highlight>
                  <a:srgbClr val="FFFFFF"/>
                </a:highlight>
              </a:rPr>
              <a:t> </a:t>
            </a:r>
            <a:r>
              <a:rPr lang="tr-TR" sz="1150" dirty="0" err="1">
                <a:solidFill>
                  <a:srgbClr val="7E7E7E"/>
                </a:solidFill>
                <a:highlight>
                  <a:srgbClr val="FFFFFF"/>
                </a:highlight>
              </a:rPr>
              <a:t>that</a:t>
            </a:r>
            <a:r>
              <a:rPr lang="tr-TR" sz="1150" dirty="0">
                <a:solidFill>
                  <a:srgbClr val="7E7E7E"/>
                </a:solidFill>
                <a:highlight>
                  <a:srgbClr val="FFFFFF"/>
                </a:highlight>
              </a:rPr>
              <a:t>, </a:t>
            </a:r>
            <a:r>
              <a:rPr lang="tr-TR" sz="1150" dirty="0" err="1">
                <a:solidFill>
                  <a:srgbClr val="7E7E7E"/>
                </a:solidFill>
                <a:highlight>
                  <a:srgbClr val="FFFFFF"/>
                </a:highlight>
              </a:rPr>
              <a:t>what</a:t>
            </a:r>
            <a:r>
              <a:rPr lang="tr-TR" sz="1150" dirty="0">
                <a:solidFill>
                  <a:srgbClr val="7E7E7E"/>
                </a:solidFill>
                <a:highlight>
                  <a:srgbClr val="FFFFFF"/>
                </a:highlight>
              </a:rPr>
              <a:t> </a:t>
            </a:r>
            <a:r>
              <a:rPr lang="tr-TR" sz="1150" dirty="0" err="1">
                <a:solidFill>
                  <a:srgbClr val="7E7E7E"/>
                </a:solidFill>
                <a:highlight>
                  <a:srgbClr val="FFFFFF"/>
                </a:highlight>
              </a:rPr>
              <a:t>the</a:t>
            </a:r>
            <a:r>
              <a:rPr lang="tr-TR" sz="1150" dirty="0">
                <a:solidFill>
                  <a:srgbClr val="7E7E7E"/>
                </a:solidFill>
                <a:highlight>
                  <a:srgbClr val="FFFFFF"/>
                </a:highlight>
              </a:rPr>
              <a:t> </a:t>
            </a:r>
            <a:r>
              <a:rPr lang="tr-TR" sz="1150" dirty="0" err="1">
                <a:solidFill>
                  <a:srgbClr val="7E7E7E"/>
                </a:solidFill>
                <a:highlight>
                  <a:srgbClr val="FFFFFF"/>
                </a:highlight>
              </a:rPr>
              <a:t>organization</a:t>
            </a:r>
            <a:r>
              <a:rPr lang="tr-TR" sz="1150" dirty="0">
                <a:solidFill>
                  <a:srgbClr val="7E7E7E"/>
                </a:solidFill>
                <a:highlight>
                  <a:srgbClr val="FFFFFF"/>
                </a:highlight>
              </a:rPr>
              <a:t> </a:t>
            </a:r>
            <a:r>
              <a:rPr lang="tr-TR" sz="1150" dirty="0" err="1">
                <a:solidFill>
                  <a:srgbClr val="7E7E7E"/>
                </a:solidFill>
                <a:highlight>
                  <a:srgbClr val="FFFFFF"/>
                </a:highlight>
              </a:rPr>
              <a:t>currently</a:t>
            </a:r>
            <a:r>
              <a:rPr lang="tr-TR" sz="1150" dirty="0">
                <a:solidFill>
                  <a:srgbClr val="7E7E7E"/>
                </a:solidFill>
                <a:highlight>
                  <a:srgbClr val="FFFFFF"/>
                </a:highlight>
              </a:rPr>
              <a:t> </a:t>
            </a:r>
            <a:r>
              <a:rPr lang="tr-TR" sz="1150" dirty="0" err="1">
                <a:solidFill>
                  <a:srgbClr val="7E7E7E"/>
                </a:solidFill>
                <a:highlight>
                  <a:srgbClr val="FFFFFF"/>
                </a:highlight>
              </a:rPr>
              <a:t>does</a:t>
            </a:r>
            <a:r>
              <a:rPr lang="tr-TR" sz="1150" dirty="0">
                <a:solidFill>
                  <a:srgbClr val="7E7E7E"/>
                </a:solidFill>
                <a:highlight>
                  <a:srgbClr val="FFFFFF"/>
                </a:highlight>
              </a:rPr>
              <a:t>, has </a:t>
            </a:r>
            <a:r>
              <a:rPr lang="tr-TR" sz="1150" dirty="0" err="1">
                <a:solidFill>
                  <a:srgbClr val="7E7E7E"/>
                </a:solidFill>
                <a:highlight>
                  <a:srgbClr val="FFFFFF"/>
                </a:highlight>
              </a:rPr>
              <a:t>some</a:t>
            </a:r>
            <a:r>
              <a:rPr lang="tr-TR" sz="1150" dirty="0">
                <a:solidFill>
                  <a:srgbClr val="7E7E7E"/>
                </a:solidFill>
                <a:highlight>
                  <a:srgbClr val="FFFFFF"/>
                </a:highlight>
              </a:rPr>
              <a:t> </a:t>
            </a:r>
            <a:r>
              <a:rPr lang="tr-TR" sz="1150" dirty="0" err="1">
                <a:solidFill>
                  <a:srgbClr val="7E7E7E"/>
                </a:solidFill>
                <a:highlight>
                  <a:srgbClr val="FFFFFF"/>
                </a:highlight>
              </a:rPr>
              <a:t>elements</a:t>
            </a:r>
            <a:r>
              <a:rPr lang="tr-TR" sz="1150" dirty="0">
                <a:solidFill>
                  <a:srgbClr val="7E7E7E"/>
                </a:solidFill>
                <a:highlight>
                  <a:srgbClr val="FFFFFF"/>
                </a:highlight>
              </a:rPr>
              <a:t> </a:t>
            </a:r>
            <a:r>
              <a:rPr lang="tr-TR" sz="1150" dirty="0" err="1">
                <a:solidFill>
                  <a:srgbClr val="7E7E7E"/>
                </a:solidFill>
                <a:highlight>
                  <a:srgbClr val="FFFFFF"/>
                </a:highlight>
              </a:rPr>
              <a:t>that</a:t>
            </a:r>
            <a:r>
              <a:rPr lang="tr-TR" sz="1150" dirty="0">
                <a:solidFill>
                  <a:srgbClr val="7E7E7E"/>
                </a:solidFill>
                <a:highlight>
                  <a:srgbClr val="FFFFFF"/>
                </a:highlight>
              </a:rPr>
              <a:t> </a:t>
            </a:r>
            <a:r>
              <a:rPr lang="tr-TR" sz="1150" dirty="0" err="1">
                <a:solidFill>
                  <a:srgbClr val="7E7E7E"/>
                </a:solidFill>
                <a:highlight>
                  <a:srgbClr val="FFFFFF"/>
                </a:highlight>
              </a:rPr>
              <a:t>work</a:t>
            </a:r>
            <a:r>
              <a:rPr lang="tr-TR" sz="1150" dirty="0">
                <a:solidFill>
                  <a:srgbClr val="7E7E7E"/>
                </a:solidFill>
                <a:highlight>
                  <a:srgbClr val="FFFFFF"/>
                </a:highlight>
              </a:rPr>
              <a:t> </a:t>
            </a:r>
            <a:r>
              <a:rPr lang="tr-TR" sz="1150" dirty="0" err="1">
                <a:solidFill>
                  <a:srgbClr val="7E7E7E"/>
                </a:solidFill>
                <a:highlight>
                  <a:srgbClr val="FFFFFF"/>
                </a:highlight>
              </a:rPr>
              <a:t>acceptably</a:t>
            </a:r>
            <a:r>
              <a:rPr lang="tr-TR" sz="1150" dirty="0">
                <a:solidFill>
                  <a:srgbClr val="7E7E7E"/>
                </a:solidFill>
                <a:highlight>
                  <a:srgbClr val="FFFFFF"/>
                </a:highlight>
              </a:rPr>
              <a:t> </a:t>
            </a:r>
            <a:r>
              <a:rPr lang="tr-TR" sz="1150" dirty="0" err="1">
                <a:solidFill>
                  <a:srgbClr val="7E7E7E"/>
                </a:solidFill>
                <a:highlight>
                  <a:srgbClr val="FFFFFF"/>
                </a:highlight>
              </a:rPr>
              <a:t>and</a:t>
            </a:r>
            <a:r>
              <a:rPr lang="tr-TR" sz="1150" dirty="0">
                <a:solidFill>
                  <a:srgbClr val="7E7E7E"/>
                </a:solidFill>
                <a:highlight>
                  <a:srgbClr val="FFFFFF"/>
                </a:highlight>
              </a:rPr>
              <a:t> </a:t>
            </a:r>
            <a:r>
              <a:rPr lang="tr-TR" sz="1150" dirty="0" err="1">
                <a:solidFill>
                  <a:srgbClr val="7E7E7E"/>
                </a:solidFill>
                <a:highlight>
                  <a:srgbClr val="FFFFFF"/>
                </a:highlight>
              </a:rPr>
              <a:t>are</a:t>
            </a:r>
            <a:r>
              <a:rPr lang="tr-TR" sz="1150" dirty="0">
                <a:solidFill>
                  <a:srgbClr val="7E7E7E"/>
                </a:solidFill>
                <a:highlight>
                  <a:srgbClr val="FFFFFF"/>
                </a:highlight>
              </a:rPr>
              <a:t> </a:t>
            </a:r>
            <a:r>
              <a:rPr lang="tr-TR" sz="1150" dirty="0" err="1">
                <a:solidFill>
                  <a:srgbClr val="7E7E7E"/>
                </a:solidFill>
                <a:highlight>
                  <a:srgbClr val="FFFFFF"/>
                </a:highlight>
              </a:rPr>
              <a:t>worth</a:t>
            </a:r>
            <a:r>
              <a:rPr lang="tr-TR" sz="1150" dirty="0">
                <a:solidFill>
                  <a:srgbClr val="7E7E7E"/>
                </a:solidFill>
                <a:highlight>
                  <a:srgbClr val="FFFFFF"/>
                </a:highlight>
              </a:rPr>
              <a:t> </a:t>
            </a:r>
            <a:r>
              <a:rPr lang="tr-TR" sz="1150" dirty="0" err="1">
                <a:solidFill>
                  <a:srgbClr val="7E7E7E"/>
                </a:solidFill>
                <a:highlight>
                  <a:srgbClr val="FFFFFF"/>
                </a:highlight>
              </a:rPr>
              <a:t>preserving</a:t>
            </a:r>
            <a:r>
              <a:rPr lang="tr-TR" sz="1150" dirty="0">
                <a:solidFill>
                  <a:srgbClr val="7E7E7E"/>
                </a:solidFill>
                <a:highlight>
                  <a:srgbClr val="FFFFFF"/>
                </a:highlight>
              </a:rPr>
              <a:t>. </a:t>
            </a:r>
            <a:endParaRPr sz="1150" dirty="0">
              <a:solidFill>
                <a:srgbClr val="7E7E7E"/>
              </a:solidFill>
              <a:highlight>
                <a:srgbClr val="FFFFFF"/>
              </a:highlight>
            </a:endParaRPr>
          </a:p>
          <a:p>
            <a:pPr marL="0" lvl="0" indent="0" algn="l" rtl="0">
              <a:lnSpc>
                <a:spcPct val="100000"/>
              </a:lnSpc>
              <a:spcBef>
                <a:spcPts val="0"/>
              </a:spcBef>
              <a:spcAft>
                <a:spcPts val="0"/>
              </a:spcAft>
              <a:buNone/>
            </a:pPr>
            <a:r>
              <a:rPr lang="tr-TR" sz="1150" dirty="0" err="1">
                <a:solidFill>
                  <a:srgbClr val="7E7E7E"/>
                </a:solidFill>
                <a:highlight>
                  <a:srgbClr val="FFFFFF"/>
                </a:highlight>
              </a:rPr>
              <a:t>We</a:t>
            </a:r>
            <a:r>
              <a:rPr lang="tr-TR" sz="1150" dirty="0">
                <a:solidFill>
                  <a:srgbClr val="7E7E7E"/>
                </a:solidFill>
                <a:highlight>
                  <a:srgbClr val="FFFFFF"/>
                </a:highlight>
              </a:rPr>
              <a:t> </a:t>
            </a:r>
            <a:r>
              <a:rPr lang="tr-TR" sz="1150" dirty="0" err="1">
                <a:solidFill>
                  <a:srgbClr val="7E7E7E"/>
                </a:solidFill>
                <a:highlight>
                  <a:srgbClr val="FFFFFF"/>
                </a:highlight>
              </a:rPr>
              <a:t>must</a:t>
            </a:r>
            <a:r>
              <a:rPr lang="tr-TR" sz="1150" dirty="0">
                <a:solidFill>
                  <a:srgbClr val="7E7E7E"/>
                </a:solidFill>
                <a:highlight>
                  <a:srgbClr val="FFFFFF"/>
                </a:highlight>
              </a:rPr>
              <a:t> </a:t>
            </a:r>
            <a:r>
              <a:rPr lang="tr-TR" sz="1150" dirty="0" err="1">
                <a:solidFill>
                  <a:srgbClr val="7E7E7E"/>
                </a:solidFill>
                <a:highlight>
                  <a:srgbClr val="FFFFFF"/>
                </a:highlight>
              </a:rPr>
              <a:t>also</a:t>
            </a:r>
            <a:r>
              <a:rPr lang="tr-TR" sz="1150" dirty="0">
                <a:solidFill>
                  <a:srgbClr val="7E7E7E"/>
                </a:solidFill>
                <a:highlight>
                  <a:srgbClr val="FFFFFF"/>
                </a:highlight>
              </a:rPr>
              <a:t> </a:t>
            </a:r>
            <a:r>
              <a:rPr lang="tr-TR" sz="1150" dirty="0" err="1">
                <a:solidFill>
                  <a:srgbClr val="7E7E7E"/>
                </a:solidFill>
                <a:highlight>
                  <a:srgbClr val="FFFFFF"/>
                </a:highlight>
              </a:rPr>
              <a:t>seek</a:t>
            </a:r>
            <a:r>
              <a:rPr lang="tr-TR" sz="1150" dirty="0">
                <a:solidFill>
                  <a:srgbClr val="7E7E7E"/>
                </a:solidFill>
                <a:highlight>
                  <a:srgbClr val="FFFFFF"/>
                </a:highlight>
              </a:rPr>
              <a:t> </a:t>
            </a:r>
            <a:r>
              <a:rPr lang="tr-TR" sz="1150" dirty="0" err="1">
                <a:solidFill>
                  <a:srgbClr val="7E7E7E"/>
                </a:solidFill>
                <a:highlight>
                  <a:srgbClr val="FFFFFF"/>
                </a:highlight>
              </a:rPr>
              <a:t>to</a:t>
            </a:r>
            <a:r>
              <a:rPr lang="tr-TR" sz="1150" dirty="0">
                <a:solidFill>
                  <a:srgbClr val="7E7E7E"/>
                </a:solidFill>
                <a:highlight>
                  <a:srgbClr val="FFFFFF"/>
                </a:highlight>
              </a:rPr>
              <a:t> </a:t>
            </a:r>
            <a:r>
              <a:rPr lang="tr-TR" sz="1150" dirty="0" err="1">
                <a:solidFill>
                  <a:srgbClr val="7E7E7E"/>
                </a:solidFill>
                <a:highlight>
                  <a:srgbClr val="FFFFFF"/>
                </a:highlight>
              </a:rPr>
              <a:t>drive</a:t>
            </a:r>
            <a:r>
              <a:rPr lang="tr-TR" sz="1150" dirty="0">
                <a:solidFill>
                  <a:srgbClr val="7E7E7E"/>
                </a:solidFill>
                <a:highlight>
                  <a:srgbClr val="FFFFFF"/>
                </a:highlight>
              </a:rPr>
              <a:t> </a:t>
            </a:r>
            <a:r>
              <a:rPr lang="tr-TR" sz="1150" dirty="0" err="1">
                <a:solidFill>
                  <a:srgbClr val="7E7E7E"/>
                </a:solidFill>
                <a:highlight>
                  <a:srgbClr val="FFFFFF"/>
                </a:highlight>
              </a:rPr>
              <a:t>out</a:t>
            </a:r>
            <a:r>
              <a:rPr lang="tr-TR" sz="1150" dirty="0">
                <a:solidFill>
                  <a:srgbClr val="7E7E7E"/>
                </a:solidFill>
                <a:highlight>
                  <a:srgbClr val="FFFFFF"/>
                </a:highlight>
              </a:rPr>
              <a:t> </a:t>
            </a:r>
            <a:r>
              <a:rPr lang="tr-TR" sz="1150" dirty="0" err="1">
                <a:solidFill>
                  <a:srgbClr val="7E7E7E"/>
                </a:solidFill>
                <a:highlight>
                  <a:srgbClr val="FFFFFF"/>
                </a:highlight>
              </a:rPr>
              <a:t>fear</a:t>
            </a:r>
            <a:r>
              <a:rPr lang="tr-TR" sz="1150" dirty="0">
                <a:solidFill>
                  <a:srgbClr val="7E7E7E"/>
                </a:solidFill>
                <a:highlight>
                  <a:srgbClr val="FFFFFF"/>
                </a:highlight>
              </a:rPr>
              <a:t> in </a:t>
            </a:r>
            <a:r>
              <a:rPr lang="tr-TR" sz="1150" dirty="0" err="1">
                <a:solidFill>
                  <a:srgbClr val="7E7E7E"/>
                </a:solidFill>
                <a:highlight>
                  <a:srgbClr val="FFFFFF"/>
                </a:highlight>
              </a:rPr>
              <a:t>order</a:t>
            </a:r>
            <a:r>
              <a:rPr lang="tr-TR" sz="1150" dirty="0">
                <a:solidFill>
                  <a:srgbClr val="7E7E7E"/>
                </a:solidFill>
                <a:highlight>
                  <a:srgbClr val="FFFFFF"/>
                </a:highlight>
              </a:rPr>
              <a:t> </a:t>
            </a:r>
            <a:r>
              <a:rPr lang="tr-TR" sz="1150" dirty="0" err="1">
                <a:solidFill>
                  <a:srgbClr val="7E7E7E"/>
                </a:solidFill>
                <a:highlight>
                  <a:srgbClr val="FFFFFF"/>
                </a:highlight>
              </a:rPr>
              <a:t>to</a:t>
            </a:r>
            <a:r>
              <a:rPr lang="tr-TR" sz="1150" dirty="0">
                <a:solidFill>
                  <a:srgbClr val="7E7E7E"/>
                </a:solidFill>
                <a:highlight>
                  <a:srgbClr val="FFFFFF"/>
                </a:highlight>
              </a:rPr>
              <a:t> </a:t>
            </a:r>
            <a:r>
              <a:rPr lang="tr-TR" sz="1150" dirty="0" err="1">
                <a:solidFill>
                  <a:srgbClr val="7E7E7E"/>
                </a:solidFill>
                <a:highlight>
                  <a:srgbClr val="FFFFFF"/>
                </a:highlight>
              </a:rPr>
              <a:t>facilitate</a:t>
            </a:r>
            <a:r>
              <a:rPr lang="tr-TR" sz="1150" dirty="0">
                <a:solidFill>
                  <a:srgbClr val="7E7E7E"/>
                </a:solidFill>
                <a:highlight>
                  <a:srgbClr val="FFFFFF"/>
                </a:highlight>
              </a:rPr>
              <a:t> </a:t>
            </a:r>
            <a:r>
              <a:rPr lang="tr-TR" sz="1150" dirty="0" err="1">
                <a:solidFill>
                  <a:srgbClr val="7E7E7E"/>
                </a:solidFill>
                <a:highlight>
                  <a:srgbClr val="FFFFFF"/>
                </a:highlight>
              </a:rPr>
              <a:t>future</a:t>
            </a:r>
            <a:r>
              <a:rPr lang="tr-TR" sz="1150" dirty="0">
                <a:solidFill>
                  <a:srgbClr val="7E7E7E"/>
                </a:solidFill>
                <a:highlight>
                  <a:srgbClr val="FFFFFF"/>
                </a:highlight>
              </a:rPr>
              <a:t> </a:t>
            </a:r>
            <a:r>
              <a:rPr lang="tr-TR" sz="1150" dirty="0" err="1">
                <a:solidFill>
                  <a:srgbClr val="7E7E7E"/>
                </a:solidFill>
                <a:highlight>
                  <a:srgbClr val="FFFFFF"/>
                </a:highlight>
              </a:rPr>
              <a:t>change</a:t>
            </a:r>
            <a:r>
              <a:rPr lang="tr-TR" sz="1150" dirty="0">
                <a:solidFill>
                  <a:srgbClr val="7E7E7E"/>
                </a:solidFill>
                <a:highlight>
                  <a:srgbClr val="FFFFFF"/>
                </a:highlight>
              </a:rPr>
              <a:t>. </a:t>
            </a:r>
            <a:endParaRPr sz="1150" dirty="0">
              <a:solidFill>
                <a:srgbClr val="7E7E7E"/>
              </a:solidFill>
              <a:highlight>
                <a:srgbClr val="FFFFFF"/>
              </a:highlight>
            </a:endParaRPr>
          </a:p>
          <a:p>
            <a:pPr marL="0" lvl="0" indent="0" algn="l" rtl="0">
              <a:lnSpc>
                <a:spcPct val="100000"/>
              </a:lnSpc>
              <a:spcBef>
                <a:spcPts val="0"/>
              </a:spcBef>
              <a:spcAft>
                <a:spcPts val="0"/>
              </a:spcAft>
              <a:buNone/>
            </a:pPr>
            <a:r>
              <a:rPr lang="tr-TR" sz="1150" dirty="0" err="1">
                <a:solidFill>
                  <a:srgbClr val="7E7E7E"/>
                </a:solidFill>
                <a:highlight>
                  <a:srgbClr val="FFFFFF"/>
                </a:highlight>
              </a:rPr>
              <a:t>By</a:t>
            </a:r>
            <a:r>
              <a:rPr lang="tr-TR" sz="1150" dirty="0">
                <a:solidFill>
                  <a:srgbClr val="7E7E7E"/>
                </a:solidFill>
                <a:highlight>
                  <a:srgbClr val="FFFFFF"/>
                </a:highlight>
              </a:rPr>
              <a:t> </a:t>
            </a:r>
            <a:r>
              <a:rPr lang="tr-TR" sz="1150" dirty="0" err="1">
                <a:solidFill>
                  <a:srgbClr val="7E7E7E"/>
                </a:solidFill>
                <a:highlight>
                  <a:srgbClr val="FFFFFF"/>
                </a:highlight>
              </a:rPr>
              <a:t>agreeing</a:t>
            </a:r>
            <a:r>
              <a:rPr lang="tr-TR" sz="1150" dirty="0">
                <a:solidFill>
                  <a:srgbClr val="7E7E7E"/>
                </a:solidFill>
                <a:highlight>
                  <a:srgbClr val="FFFFFF"/>
                </a:highlight>
              </a:rPr>
              <a:t> </a:t>
            </a:r>
            <a:r>
              <a:rPr lang="tr-TR" sz="1150" dirty="0" err="1">
                <a:solidFill>
                  <a:srgbClr val="7E7E7E"/>
                </a:solidFill>
                <a:highlight>
                  <a:srgbClr val="FFFFFF"/>
                </a:highlight>
              </a:rPr>
              <a:t>to</a:t>
            </a:r>
            <a:r>
              <a:rPr lang="tr-TR" sz="1150" dirty="0">
                <a:solidFill>
                  <a:srgbClr val="7E7E7E"/>
                </a:solidFill>
                <a:highlight>
                  <a:srgbClr val="FFFFFF"/>
                </a:highlight>
              </a:rPr>
              <a:t> </a:t>
            </a:r>
            <a:r>
              <a:rPr lang="tr-TR" sz="1150" dirty="0" err="1">
                <a:solidFill>
                  <a:srgbClr val="7E7E7E"/>
                </a:solidFill>
                <a:highlight>
                  <a:srgbClr val="FFFFFF"/>
                </a:highlight>
              </a:rPr>
              <a:t>respect</a:t>
            </a:r>
            <a:r>
              <a:rPr lang="tr-TR" sz="1150" dirty="0">
                <a:solidFill>
                  <a:srgbClr val="7E7E7E"/>
                </a:solidFill>
                <a:highlight>
                  <a:srgbClr val="FFFFFF"/>
                </a:highlight>
              </a:rPr>
              <a:t> </a:t>
            </a:r>
            <a:r>
              <a:rPr lang="tr-TR" sz="1150" dirty="0" err="1">
                <a:solidFill>
                  <a:srgbClr val="7E7E7E"/>
                </a:solidFill>
                <a:highlight>
                  <a:srgbClr val="FFFFFF"/>
                </a:highlight>
              </a:rPr>
              <a:t>current</a:t>
            </a:r>
            <a:r>
              <a:rPr lang="tr-TR" sz="1150" dirty="0">
                <a:solidFill>
                  <a:srgbClr val="7E7E7E"/>
                </a:solidFill>
                <a:highlight>
                  <a:srgbClr val="FFFFFF"/>
                </a:highlight>
              </a:rPr>
              <a:t> </a:t>
            </a:r>
            <a:r>
              <a:rPr lang="tr-TR" sz="1150" dirty="0" err="1">
                <a:solidFill>
                  <a:srgbClr val="7E7E7E"/>
                </a:solidFill>
                <a:highlight>
                  <a:srgbClr val="FFFFFF"/>
                </a:highlight>
              </a:rPr>
              <a:t>roles</a:t>
            </a:r>
            <a:r>
              <a:rPr lang="tr-TR" sz="1150" dirty="0">
                <a:solidFill>
                  <a:srgbClr val="7E7E7E"/>
                </a:solidFill>
                <a:highlight>
                  <a:srgbClr val="FFFFFF"/>
                </a:highlight>
              </a:rPr>
              <a:t>, </a:t>
            </a:r>
            <a:r>
              <a:rPr lang="tr-TR" sz="1150" dirty="0" err="1">
                <a:solidFill>
                  <a:srgbClr val="7E7E7E"/>
                </a:solidFill>
                <a:highlight>
                  <a:srgbClr val="FFFFFF"/>
                </a:highlight>
              </a:rPr>
              <a:t>responsibilities</a:t>
            </a:r>
            <a:r>
              <a:rPr lang="tr-TR" sz="1150" dirty="0">
                <a:solidFill>
                  <a:srgbClr val="7E7E7E"/>
                </a:solidFill>
                <a:highlight>
                  <a:srgbClr val="FFFFFF"/>
                </a:highlight>
              </a:rPr>
              <a:t> </a:t>
            </a:r>
            <a:r>
              <a:rPr lang="tr-TR" sz="1150" dirty="0" err="1">
                <a:solidFill>
                  <a:srgbClr val="7E7E7E"/>
                </a:solidFill>
                <a:highlight>
                  <a:srgbClr val="FFFFFF"/>
                </a:highlight>
              </a:rPr>
              <a:t>and</a:t>
            </a:r>
            <a:r>
              <a:rPr lang="tr-TR" sz="1150" dirty="0">
                <a:solidFill>
                  <a:srgbClr val="7E7E7E"/>
                </a:solidFill>
                <a:highlight>
                  <a:srgbClr val="FFFFFF"/>
                </a:highlight>
              </a:rPr>
              <a:t> </a:t>
            </a:r>
            <a:r>
              <a:rPr lang="tr-TR" sz="1150" dirty="0" err="1">
                <a:solidFill>
                  <a:srgbClr val="7E7E7E"/>
                </a:solidFill>
                <a:highlight>
                  <a:srgbClr val="FFFFFF"/>
                </a:highlight>
              </a:rPr>
              <a:t>job</a:t>
            </a:r>
            <a:r>
              <a:rPr lang="tr-TR" sz="1150" dirty="0">
                <a:solidFill>
                  <a:srgbClr val="7E7E7E"/>
                </a:solidFill>
                <a:highlight>
                  <a:srgbClr val="FFFFFF"/>
                </a:highlight>
              </a:rPr>
              <a:t> </a:t>
            </a:r>
            <a:r>
              <a:rPr lang="tr-TR" sz="1150" dirty="0" err="1">
                <a:solidFill>
                  <a:srgbClr val="7E7E7E"/>
                </a:solidFill>
                <a:highlight>
                  <a:srgbClr val="FFFFFF"/>
                </a:highlight>
              </a:rPr>
              <a:t>titles</a:t>
            </a:r>
            <a:r>
              <a:rPr lang="tr-TR" sz="1150" dirty="0">
                <a:solidFill>
                  <a:srgbClr val="7E7E7E"/>
                </a:solidFill>
                <a:highlight>
                  <a:srgbClr val="FFFFFF"/>
                </a:highlight>
              </a:rPr>
              <a:t> </a:t>
            </a:r>
            <a:r>
              <a:rPr lang="tr-TR" sz="1150" dirty="0" err="1">
                <a:solidFill>
                  <a:srgbClr val="7E7E7E"/>
                </a:solidFill>
                <a:highlight>
                  <a:srgbClr val="FFFFFF"/>
                </a:highlight>
              </a:rPr>
              <a:t>we</a:t>
            </a:r>
            <a:r>
              <a:rPr lang="tr-TR" sz="1150" dirty="0">
                <a:solidFill>
                  <a:srgbClr val="7E7E7E"/>
                </a:solidFill>
                <a:highlight>
                  <a:srgbClr val="FFFFFF"/>
                </a:highlight>
              </a:rPr>
              <a:t> </a:t>
            </a:r>
            <a:r>
              <a:rPr lang="tr-TR" sz="1150" dirty="0" err="1">
                <a:solidFill>
                  <a:srgbClr val="7E7E7E"/>
                </a:solidFill>
                <a:highlight>
                  <a:srgbClr val="FFFFFF"/>
                </a:highlight>
              </a:rPr>
              <a:t>eliminate</a:t>
            </a:r>
            <a:r>
              <a:rPr lang="tr-TR" sz="1150" dirty="0">
                <a:solidFill>
                  <a:srgbClr val="7E7E7E"/>
                </a:solidFill>
                <a:highlight>
                  <a:srgbClr val="FFFFFF"/>
                </a:highlight>
              </a:rPr>
              <a:t> </a:t>
            </a:r>
            <a:r>
              <a:rPr lang="tr-TR" sz="1150" dirty="0" err="1">
                <a:solidFill>
                  <a:srgbClr val="7E7E7E"/>
                </a:solidFill>
                <a:highlight>
                  <a:srgbClr val="FFFFFF"/>
                </a:highlight>
              </a:rPr>
              <a:t>initial</a:t>
            </a:r>
            <a:r>
              <a:rPr lang="tr-TR" sz="1150" dirty="0">
                <a:solidFill>
                  <a:srgbClr val="7E7E7E"/>
                </a:solidFill>
                <a:highlight>
                  <a:srgbClr val="FFFFFF"/>
                </a:highlight>
              </a:rPr>
              <a:t> </a:t>
            </a:r>
            <a:r>
              <a:rPr lang="tr-TR" sz="1150" dirty="0" err="1">
                <a:solidFill>
                  <a:srgbClr val="7E7E7E"/>
                </a:solidFill>
                <a:highlight>
                  <a:srgbClr val="FFFFFF"/>
                </a:highlight>
              </a:rPr>
              <a:t>fears</a:t>
            </a:r>
            <a:r>
              <a:rPr lang="tr-TR" sz="1150" dirty="0">
                <a:solidFill>
                  <a:srgbClr val="7E7E7E"/>
                </a:solidFill>
                <a:highlight>
                  <a:srgbClr val="FFFFFF"/>
                </a:highlight>
              </a:rPr>
              <a:t>. </a:t>
            </a:r>
            <a:endParaRPr sz="1150" dirty="0">
              <a:solidFill>
                <a:srgbClr val="7E7E7E"/>
              </a:solidFill>
              <a:highlight>
                <a:srgbClr val="FFFFFF"/>
              </a:highlight>
            </a:endParaRPr>
          </a:p>
          <a:p>
            <a:pPr marL="0" lvl="0" indent="0" algn="l" rtl="0">
              <a:lnSpc>
                <a:spcPct val="100000"/>
              </a:lnSpc>
              <a:spcBef>
                <a:spcPts val="0"/>
              </a:spcBef>
              <a:spcAft>
                <a:spcPts val="0"/>
              </a:spcAft>
              <a:buNone/>
            </a:pPr>
            <a:r>
              <a:rPr lang="tr-TR" sz="1150" dirty="0" err="1">
                <a:solidFill>
                  <a:srgbClr val="7E7E7E"/>
                </a:solidFill>
                <a:highlight>
                  <a:srgbClr val="FFFFFF"/>
                </a:highlight>
              </a:rPr>
              <a:t>This</a:t>
            </a:r>
            <a:r>
              <a:rPr lang="tr-TR" sz="1150" dirty="0">
                <a:solidFill>
                  <a:srgbClr val="7E7E7E"/>
                </a:solidFill>
                <a:highlight>
                  <a:srgbClr val="FFFFFF"/>
                </a:highlight>
              </a:rPr>
              <a:t> </a:t>
            </a:r>
            <a:r>
              <a:rPr lang="tr-TR" sz="1150" dirty="0" err="1">
                <a:solidFill>
                  <a:srgbClr val="7E7E7E"/>
                </a:solidFill>
                <a:highlight>
                  <a:srgbClr val="FFFFFF"/>
                </a:highlight>
              </a:rPr>
              <a:t>should</a:t>
            </a:r>
            <a:r>
              <a:rPr lang="tr-TR" sz="1150" dirty="0">
                <a:solidFill>
                  <a:srgbClr val="7E7E7E"/>
                </a:solidFill>
                <a:highlight>
                  <a:srgbClr val="FFFFFF"/>
                </a:highlight>
              </a:rPr>
              <a:t> </a:t>
            </a:r>
            <a:r>
              <a:rPr lang="tr-TR" sz="1150" dirty="0" err="1">
                <a:solidFill>
                  <a:srgbClr val="7E7E7E"/>
                </a:solidFill>
                <a:highlight>
                  <a:srgbClr val="FFFFFF"/>
                </a:highlight>
              </a:rPr>
              <a:t>enable</a:t>
            </a:r>
            <a:r>
              <a:rPr lang="tr-TR" sz="1150" dirty="0">
                <a:solidFill>
                  <a:srgbClr val="7E7E7E"/>
                </a:solidFill>
                <a:highlight>
                  <a:srgbClr val="FFFFFF"/>
                </a:highlight>
              </a:rPr>
              <a:t> us </a:t>
            </a:r>
            <a:r>
              <a:rPr lang="tr-TR" sz="1150" dirty="0" err="1">
                <a:solidFill>
                  <a:srgbClr val="7E7E7E"/>
                </a:solidFill>
                <a:highlight>
                  <a:srgbClr val="FFFFFF"/>
                </a:highlight>
              </a:rPr>
              <a:t>to</a:t>
            </a:r>
            <a:r>
              <a:rPr lang="tr-TR" sz="1150" dirty="0">
                <a:solidFill>
                  <a:srgbClr val="7E7E7E"/>
                </a:solidFill>
                <a:highlight>
                  <a:srgbClr val="FFFFFF"/>
                </a:highlight>
              </a:rPr>
              <a:t> </a:t>
            </a:r>
            <a:r>
              <a:rPr lang="tr-TR" sz="1150" dirty="0" err="1">
                <a:solidFill>
                  <a:srgbClr val="7E7E7E"/>
                </a:solidFill>
                <a:highlight>
                  <a:srgbClr val="FFFFFF"/>
                </a:highlight>
              </a:rPr>
              <a:t>gain</a:t>
            </a:r>
            <a:r>
              <a:rPr lang="tr-TR" sz="1150" dirty="0">
                <a:solidFill>
                  <a:srgbClr val="7E7E7E"/>
                </a:solidFill>
                <a:highlight>
                  <a:srgbClr val="FFFFFF"/>
                </a:highlight>
              </a:rPr>
              <a:t> </a:t>
            </a:r>
            <a:r>
              <a:rPr lang="tr-TR" sz="1150" dirty="0" err="1">
                <a:solidFill>
                  <a:srgbClr val="7E7E7E"/>
                </a:solidFill>
                <a:highlight>
                  <a:srgbClr val="FFFFFF"/>
                </a:highlight>
              </a:rPr>
              <a:t>broader</a:t>
            </a:r>
            <a:r>
              <a:rPr lang="tr-TR" sz="1150" dirty="0">
                <a:solidFill>
                  <a:srgbClr val="7E7E7E"/>
                </a:solidFill>
                <a:highlight>
                  <a:srgbClr val="FFFFFF"/>
                </a:highlight>
              </a:rPr>
              <a:t> </a:t>
            </a:r>
            <a:r>
              <a:rPr lang="tr-TR" sz="1150" dirty="0" err="1">
                <a:solidFill>
                  <a:srgbClr val="7E7E7E"/>
                </a:solidFill>
                <a:highlight>
                  <a:srgbClr val="FFFFFF"/>
                </a:highlight>
              </a:rPr>
              <a:t>support</a:t>
            </a:r>
            <a:r>
              <a:rPr lang="tr-TR" sz="1150" dirty="0">
                <a:solidFill>
                  <a:srgbClr val="7E7E7E"/>
                </a:solidFill>
                <a:highlight>
                  <a:srgbClr val="FFFFFF"/>
                </a:highlight>
              </a:rPr>
              <a:t> </a:t>
            </a:r>
            <a:r>
              <a:rPr lang="tr-TR" sz="1150" dirty="0" err="1">
                <a:solidFill>
                  <a:srgbClr val="7E7E7E"/>
                </a:solidFill>
                <a:highlight>
                  <a:srgbClr val="FFFFFF"/>
                </a:highlight>
              </a:rPr>
              <a:t>for</a:t>
            </a:r>
            <a:r>
              <a:rPr lang="tr-TR" sz="1150" dirty="0">
                <a:solidFill>
                  <a:srgbClr val="7E7E7E"/>
                </a:solidFill>
                <a:highlight>
                  <a:srgbClr val="FFFFFF"/>
                </a:highlight>
              </a:rPr>
              <a:t> </a:t>
            </a:r>
            <a:r>
              <a:rPr lang="tr-TR" sz="1150" dirty="0" err="1">
                <a:solidFill>
                  <a:srgbClr val="7E7E7E"/>
                </a:solidFill>
                <a:highlight>
                  <a:srgbClr val="FFFFFF"/>
                </a:highlight>
              </a:rPr>
              <a:t>our</a:t>
            </a:r>
            <a:r>
              <a:rPr lang="tr-TR" sz="1150" dirty="0">
                <a:solidFill>
                  <a:srgbClr val="7E7E7E"/>
                </a:solidFill>
                <a:highlight>
                  <a:srgbClr val="FFFFFF"/>
                </a:highlight>
              </a:rPr>
              <a:t> </a:t>
            </a:r>
            <a:r>
              <a:rPr lang="tr-TR" sz="1150" dirty="0" err="1">
                <a:solidFill>
                  <a:srgbClr val="7E7E7E"/>
                </a:solidFill>
                <a:highlight>
                  <a:srgbClr val="FFFFFF"/>
                </a:highlight>
              </a:rPr>
              <a:t>Kanban</a:t>
            </a:r>
            <a:r>
              <a:rPr lang="tr-TR" sz="1150" dirty="0">
                <a:solidFill>
                  <a:srgbClr val="7E7E7E"/>
                </a:solidFill>
                <a:highlight>
                  <a:srgbClr val="FFFFFF"/>
                </a:highlight>
              </a:rPr>
              <a:t> </a:t>
            </a:r>
            <a:r>
              <a:rPr lang="tr-TR" sz="1150" dirty="0" err="1">
                <a:solidFill>
                  <a:srgbClr val="7E7E7E"/>
                </a:solidFill>
                <a:highlight>
                  <a:srgbClr val="FFFFFF"/>
                </a:highlight>
              </a:rPr>
              <a:t>initiative</a:t>
            </a:r>
            <a:r>
              <a:rPr lang="tr-TR" sz="1150" dirty="0">
                <a:solidFill>
                  <a:srgbClr val="7E7E7E"/>
                </a:solidFill>
                <a:highlight>
                  <a:srgbClr val="FFFFFF"/>
                </a:highlight>
              </a:rPr>
              <a:t>.</a:t>
            </a:r>
            <a:endParaRPr sz="1150" dirty="0">
              <a:solidFill>
                <a:srgbClr val="7E7E7E"/>
              </a:solidFill>
              <a:highlight>
                <a:srgbClr val="FFFFFF"/>
              </a:highlight>
            </a:endParaRPr>
          </a:p>
          <a:p>
            <a:pPr marL="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4584937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bb65961841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4" name="Google Shape;2274;gbb65961841_0_9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tr-TR" sz="1350" dirty="0">
                <a:solidFill>
                  <a:srgbClr val="1A1A1A"/>
                </a:solidFill>
              </a:rPr>
              <a:t>Organizasyonun tüm seviyelerinde sürekli iyileştirme teşvik edilir</a:t>
            </a:r>
          </a:p>
          <a:p>
            <a:pPr marL="0" lvl="0" indent="0" algn="l" rtl="0">
              <a:lnSpc>
                <a:spcPct val="140000"/>
              </a:lnSpc>
              <a:spcBef>
                <a:spcPts val="0"/>
              </a:spcBef>
              <a:spcAft>
                <a:spcPts val="0"/>
              </a:spcAft>
              <a:buClr>
                <a:schemeClr val="dk1"/>
              </a:buClr>
              <a:buSzPts val="1100"/>
              <a:buFont typeface="Arial"/>
              <a:buNone/>
            </a:pPr>
            <a:r>
              <a:rPr lang="tr-TR" sz="1350" dirty="0">
                <a:solidFill>
                  <a:srgbClr val="1A1A1A"/>
                </a:solidFill>
              </a:rPr>
              <a:t>Tüm ekip üyelerinin fikir üretmesi ve liderlik göstermesi arzu edilir.</a:t>
            </a:r>
          </a:p>
          <a:p>
            <a:pPr marL="0" lvl="0" indent="0" algn="l" rtl="0">
              <a:lnSpc>
                <a:spcPct val="140000"/>
              </a:lnSpc>
              <a:spcBef>
                <a:spcPts val="0"/>
              </a:spcBef>
              <a:spcAft>
                <a:spcPts val="0"/>
              </a:spcAft>
              <a:buClr>
                <a:schemeClr val="dk1"/>
              </a:buClr>
              <a:buSzPts val="1100"/>
              <a:buFont typeface="Arial"/>
              <a:buNone/>
            </a:pPr>
            <a:endParaRPr lang="tr-TR" sz="1350" dirty="0">
              <a:solidFill>
                <a:srgbClr val="1A1A1A"/>
              </a:solidFill>
            </a:endParaRPr>
          </a:p>
          <a:p>
            <a:pPr marL="0" lvl="0" indent="0" algn="l" rtl="0">
              <a:lnSpc>
                <a:spcPct val="140000"/>
              </a:lnSpc>
              <a:spcBef>
                <a:spcPts val="0"/>
              </a:spcBef>
              <a:spcAft>
                <a:spcPts val="0"/>
              </a:spcAft>
              <a:buClr>
                <a:schemeClr val="dk1"/>
              </a:buClr>
              <a:buSzPts val="1100"/>
              <a:buFont typeface="Arial"/>
              <a:buNone/>
            </a:pPr>
            <a:r>
              <a:rPr lang="tr-TR" sz="1350" dirty="0" err="1">
                <a:solidFill>
                  <a:srgbClr val="1A1A1A"/>
                </a:solidFill>
              </a:rPr>
              <a:t>Kanban</a:t>
            </a:r>
            <a:r>
              <a:rPr lang="tr-TR" sz="1350" dirty="0">
                <a:solidFill>
                  <a:srgbClr val="1A1A1A"/>
                </a:solidFill>
              </a:rPr>
              <a:t>, ekiplere ve yöneticilere değer akışını iyileştirmeye odaklanma ve kimin ne yaptığına odaklanmayı bırakma yeteneği sunar. </a:t>
            </a:r>
          </a:p>
          <a:p>
            <a:pPr marL="0" lvl="0" indent="0" algn="l" rtl="0">
              <a:lnSpc>
                <a:spcPct val="140000"/>
              </a:lnSpc>
              <a:spcBef>
                <a:spcPts val="0"/>
              </a:spcBef>
              <a:spcAft>
                <a:spcPts val="0"/>
              </a:spcAft>
              <a:buClr>
                <a:schemeClr val="dk1"/>
              </a:buClr>
              <a:buSzPts val="1100"/>
              <a:buFont typeface="Arial"/>
              <a:buNone/>
            </a:pPr>
            <a:r>
              <a:rPr lang="tr-TR" sz="1350" dirty="0" err="1">
                <a:solidFill>
                  <a:srgbClr val="1A1A1A"/>
                </a:solidFill>
              </a:rPr>
              <a:t>Kanban'ın</a:t>
            </a:r>
            <a:r>
              <a:rPr lang="tr-TR" sz="1350" dirty="0">
                <a:solidFill>
                  <a:srgbClr val="1A1A1A"/>
                </a:solidFill>
              </a:rPr>
              <a:t> amacı, insanları yönetmeyi bırakıp işi yönetmeye başlamaktır ve bunun için tüm ekip üyelerinin mevcut durumu anlamayı ve iyileştirme fırsatlarını görmeyi öğrenmesi için bu </a:t>
            </a:r>
            <a:r>
              <a:rPr lang="tr-TR" sz="1350" dirty="0" err="1">
                <a:solidFill>
                  <a:srgbClr val="1A1A1A"/>
                </a:solidFill>
              </a:rPr>
              <a:t>Kanban</a:t>
            </a:r>
            <a:r>
              <a:rPr lang="tr-TR" sz="1350" dirty="0">
                <a:solidFill>
                  <a:srgbClr val="1A1A1A"/>
                </a:solidFill>
              </a:rPr>
              <a:t> ilkelerini ve çok basit uygulamaları sunar.</a:t>
            </a:r>
          </a:p>
          <a:p>
            <a:pPr marL="0" lvl="0" indent="0" algn="l" rtl="0">
              <a:lnSpc>
                <a:spcPct val="140000"/>
              </a:lnSpc>
              <a:spcBef>
                <a:spcPts val="0"/>
              </a:spcBef>
              <a:spcAft>
                <a:spcPts val="0"/>
              </a:spcAft>
              <a:buClr>
                <a:schemeClr val="dk1"/>
              </a:buClr>
              <a:buSzPts val="1100"/>
              <a:buFont typeface="Arial"/>
              <a:buNone/>
            </a:pPr>
            <a:r>
              <a:rPr lang="tr-TR" sz="1350" dirty="0" err="1">
                <a:solidFill>
                  <a:srgbClr val="1A1A1A"/>
                </a:solidFill>
              </a:rPr>
              <a:t>Kanban</a:t>
            </a:r>
            <a:r>
              <a:rPr lang="tr-TR" sz="1350" dirty="0">
                <a:solidFill>
                  <a:srgbClr val="1A1A1A"/>
                </a:solidFill>
              </a:rPr>
              <a:t>, değer akışının daha fazla aşamasını veya organizasyonun daha fazla katmanını anlamaya genişledikçe, bu karar verme ve organizasyonu iyileştirme yeteneği tüm seviyelere uzanır.</a:t>
            </a:r>
          </a:p>
          <a:p>
            <a:pPr marL="0" lvl="0" indent="0" algn="l" rtl="0">
              <a:lnSpc>
                <a:spcPct val="140000"/>
              </a:lnSpc>
              <a:spcBef>
                <a:spcPts val="0"/>
              </a:spcBef>
              <a:spcAft>
                <a:spcPts val="0"/>
              </a:spcAft>
              <a:buClr>
                <a:schemeClr val="dk1"/>
              </a:buClr>
              <a:buSzPts val="1100"/>
              <a:buFont typeface="Arial"/>
              <a:buNone/>
            </a:pPr>
            <a:r>
              <a:rPr lang="tr-TR" sz="1350" dirty="0">
                <a:solidFill>
                  <a:srgbClr val="1A1A1A"/>
                </a:solidFill>
              </a:rPr>
              <a:t>Bu </a:t>
            </a:r>
            <a:r>
              <a:rPr lang="tr-TR" sz="1350" dirty="0" err="1">
                <a:solidFill>
                  <a:srgbClr val="1A1A1A"/>
                </a:solidFill>
              </a:rPr>
              <a:t>Kanban</a:t>
            </a:r>
            <a:r>
              <a:rPr lang="tr-TR" sz="1350" dirty="0">
                <a:solidFill>
                  <a:srgbClr val="1A1A1A"/>
                </a:solidFill>
              </a:rPr>
              <a:t> ilkesi bize liderliğin ön saflardaki insanların günlük eylemlerinden geldiğini hatırlatır. </a:t>
            </a:r>
          </a:p>
          <a:p>
            <a:pPr marL="0" lvl="0" indent="0" algn="l" rtl="0">
              <a:lnSpc>
                <a:spcPct val="140000"/>
              </a:lnSpc>
              <a:spcBef>
                <a:spcPts val="0"/>
              </a:spcBef>
              <a:spcAft>
                <a:spcPts val="0"/>
              </a:spcAft>
              <a:buClr>
                <a:schemeClr val="dk1"/>
              </a:buClr>
              <a:buSzPts val="1100"/>
              <a:buFont typeface="Arial"/>
              <a:buNone/>
            </a:pPr>
            <a:r>
              <a:rPr lang="tr-TR" sz="1350" dirty="0">
                <a:solidFill>
                  <a:srgbClr val="1A1A1A"/>
                </a:solidFill>
              </a:rPr>
              <a:t>Herkesin ekip / departman / şirket düzeyinde optimum performans elde etmek için sürekli iyileştirme zihniyetini teşvik etmesi önemlidir. </a:t>
            </a:r>
          </a:p>
          <a:p>
            <a:pPr marL="0" lvl="0" indent="0" algn="l" rtl="0">
              <a:lnSpc>
                <a:spcPct val="140000"/>
              </a:lnSpc>
              <a:spcBef>
                <a:spcPts val="0"/>
              </a:spcBef>
              <a:spcAft>
                <a:spcPts val="0"/>
              </a:spcAft>
              <a:buClr>
                <a:schemeClr val="dk1"/>
              </a:buClr>
              <a:buSzPts val="1100"/>
              <a:buFont typeface="Arial"/>
              <a:buNone/>
            </a:pPr>
            <a:r>
              <a:rPr lang="tr-TR" sz="1350" dirty="0">
                <a:solidFill>
                  <a:srgbClr val="1A1A1A"/>
                </a:solidFill>
              </a:rPr>
              <a:t>Sürekli iyileştirme herkesin sorumluluğundadır.</a:t>
            </a:r>
          </a:p>
          <a:p>
            <a:pPr marL="0" lvl="0" indent="0" algn="l" rtl="0">
              <a:lnSpc>
                <a:spcPct val="140000"/>
              </a:lnSpc>
              <a:spcBef>
                <a:spcPts val="0"/>
              </a:spcBef>
              <a:spcAft>
                <a:spcPts val="0"/>
              </a:spcAft>
              <a:buClr>
                <a:schemeClr val="dk1"/>
              </a:buClr>
              <a:buSzPts val="1100"/>
              <a:buFont typeface="Arial"/>
              <a:buNone/>
            </a:pPr>
            <a:endParaRPr lang="tr-TR" sz="1350" dirty="0">
              <a:solidFill>
                <a:srgbClr val="1A1A1A"/>
              </a:solidFill>
            </a:endParaRPr>
          </a:p>
          <a:p>
            <a:pPr marL="0" lvl="0" indent="0" algn="l" rtl="0">
              <a:lnSpc>
                <a:spcPct val="140000"/>
              </a:lnSpc>
              <a:spcBef>
                <a:spcPts val="0"/>
              </a:spcBef>
              <a:spcAft>
                <a:spcPts val="0"/>
              </a:spcAft>
              <a:buClr>
                <a:schemeClr val="dk1"/>
              </a:buClr>
              <a:buSzPts val="1100"/>
              <a:buFont typeface="Arial"/>
              <a:buNone/>
            </a:pPr>
            <a:r>
              <a:rPr lang="tr-TR" sz="1350" dirty="0" err="1">
                <a:solidFill>
                  <a:srgbClr val="1A1A1A"/>
                </a:solidFill>
              </a:rPr>
              <a:t>Kanban</a:t>
            </a:r>
            <a:r>
              <a:rPr lang="tr-TR" sz="1350" dirty="0">
                <a:solidFill>
                  <a:srgbClr val="1A1A1A"/>
                </a:solidFill>
              </a:rPr>
              <a:t> </a:t>
            </a:r>
            <a:r>
              <a:rPr lang="tr-TR" sz="1350" dirty="0" err="1">
                <a:solidFill>
                  <a:srgbClr val="1A1A1A"/>
                </a:solidFill>
              </a:rPr>
              <a:t>offers</a:t>
            </a:r>
            <a:r>
              <a:rPr lang="tr-TR" sz="1350" dirty="0">
                <a:solidFill>
                  <a:srgbClr val="1A1A1A"/>
                </a:solidFill>
              </a:rPr>
              <a:t> </a:t>
            </a:r>
            <a:r>
              <a:rPr lang="tr-TR" sz="1350" dirty="0" err="1">
                <a:solidFill>
                  <a:srgbClr val="1A1A1A"/>
                </a:solidFill>
              </a:rPr>
              <a:t>teams</a:t>
            </a:r>
            <a:r>
              <a:rPr lang="tr-TR" sz="1350" dirty="0">
                <a:solidFill>
                  <a:srgbClr val="1A1A1A"/>
                </a:solidFill>
              </a:rPr>
              <a:t> </a:t>
            </a:r>
            <a:r>
              <a:rPr lang="tr-TR" sz="1350" dirty="0" err="1">
                <a:solidFill>
                  <a:srgbClr val="1A1A1A"/>
                </a:solidFill>
              </a:rPr>
              <a:t>and</a:t>
            </a:r>
            <a:r>
              <a:rPr lang="tr-TR" sz="1350" dirty="0">
                <a:solidFill>
                  <a:srgbClr val="1A1A1A"/>
                </a:solidFill>
              </a:rPr>
              <a:t> </a:t>
            </a:r>
            <a:r>
              <a:rPr lang="tr-TR" sz="1350" dirty="0" err="1">
                <a:solidFill>
                  <a:srgbClr val="1A1A1A"/>
                </a:solidFill>
              </a:rPr>
              <a:t>managers</a:t>
            </a:r>
            <a:r>
              <a:rPr lang="tr-TR" sz="1350" dirty="0">
                <a:solidFill>
                  <a:srgbClr val="1A1A1A"/>
                </a:solidFill>
              </a:rPr>
              <a:t> </a:t>
            </a:r>
            <a:r>
              <a:rPr lang="tr-TR" sz="1350" dirty="0" err="1">
                <a:solidFill>
                  <a:srgbClr val="1A1A1A"/>
                </a:solidFill>
              </a:rPr>
              <a:t>the</a:t>
            </a:r>
            <a:r>
              <a:rPr lang="tr-TR" sz="1350" dirty="0">
                <a:solidFill>
                  <a:srgbClr val="1A1A1A"/>
                </a:solidFill>
              </a:rPr>
              <a:t> </a:t>
            </a:r>
            <a:r>
              <a:rPr lang="tr-TR" sz="1350" dirty="0" err="1">
                <a:solidFill>
                  <a:srgbClr val="1A1A1A"/>
                </a:solidFill>
              </a:rPr>
              <a:t>ability</a:t>
            </a:r>
            <a:r>
              <a:rPr lang="tr-TR" sz="1350" dirty="0">
                <a:solidFill>
                  <a:srgbClr val="1A1A1A"/>
                </a:solidFill>
              </a:rPr>
              <a:t> </a:t>
            </a:r>
            <a:r>
              <a:rPr lang="tr-TR" sz="1350" dirty="0" err="1">
                <a:solidFill>
                  <a:srgbClr val="1A1A1A"/>
                </a:solidFill>
              </a:rPr>
              <a:t>to</a:t>
            </a:r>
            <a:r>
              <a:rPr lang="tr-TR" sz="1350" dirty="0">
                <a:solidFill>
                  <a:srgbClr val="1A1A1A"/>
                </a:solidFill>
              </a:rPr>
              <a:t> </a:t>
            </a:r>
            <a:r>
              <a:rPr lang="tr-TR" sz="1350" dirty="0" err="1">
                <a:solidFill>
                  <a:srgbClr val="1A1A1A"/>
                </a:solidFill>
              </a:rPr>
              <a:t>focus</a:t>
            </a:r>
            <a:r>
              <a:rPr lang="tr-TR" sz="1350" dirty="0">
                <a:solidFill>
                  <a:srgbClr val="1A1A1A"/>
                </a:solidFill>
              </a:rPr>
              <a:t> on </a:t>
            </a:r>
            <a:r>
              <a:rPr lang="tr-TR" sz="1350" dirty="0" err="1">
                <a:solidFill>
                  <a:srgbClr val="1A1A1A"/>
                </a:solidFill>
              </a:rPr>
              <a:t>improving</a:t>
            </a:r>
            <a:r>
              <a:rPr lang="tr-TR" sz="1350" dirty="0">
                <a:solidFill>
                  <a:srgbClr val="1A1A1A"/>
                </a:solidFill>
              </a:rPr>
              <a:t> </a:t>
            </a:r>
            <a:r>
              <a:rPr lang="tr-TR" sz="1350" dirty="0" err="1">
                <a:solidFill>
                  <a:srgbClr val="1A1A1A"/>
                </a:solidFill>
              </a:rPr>
              <a:t>the</a:t>
            </a:r>
            <a:r>
              <a:rPr lang="tr-TR" sz="1350" dirty="0">
                <a:solidFill>
                  <a:srgbClr val="1A1A1A"/>
                </a:solidFill>
              </a:rPr>
              <a:t> </a:t>
            </a:r>
            <a:r>
              <a:rPr lang="tr-TR" sz="1350" dirty="0" err="1">
                <a:solidFill>
                  <a:srgbClr val="1A1A1A"/>
                </a:solidFill>
              </a:rPr>
              <a:t>flow</a:t>
            </a:r>
            <a:r>
              <a:rPr lang="tr-TR" sz="1350" dirty="0">
                <a:solidFill>
                  <a:srgbClr val="1A1A1A"/>
                </a:solidFill>
              </a:rPr>
              <a:t> of </a:t>
            </a:r>
            <a:r>
              <a:rPr lang="tr-TR" sz="1350" dirty="0" err="1">
                <a:solidFill>
                  <a:srgbClr val="1A1A1A"/>
                </a:solidFill>
              </a:rPr>
              <a:t>value</a:t>
            </a:r>
            <a:r>
              <a:rPr lang="tr-TR" sz="1350" dirty="0">
                <a:solidFill>
                  <a:srgbClr val="1A1A1A"/>
                </a:solidFill>
              </a:rPr>
              <a:t> </a:t>
            </a:r>
            <a:r>
              <a:rPr lang="tr-TR" sz="1350" dirty="0" err="1">
                <a:solidFill>
                  <a:srgbClr val="1A1A1A"/>
                </a:solidFill>
              </a:rPr>
              <a:t>and</a:t>
            </a:r>
            <a:r>
              <a:rPr lang="tr-TR" sz="1350" dirty="0">
                <a:solidFill>
                  <a:srgbClr val="1A1A1A"/>
                </a:solidFill>
              </a:rPr>
              <a:t> stop </a:t>
            </a:r>
            <a:r>
              <a:rPr lang="tr-TR" sz="1350" dirty="0" err="1">
                <a:solidFill>
                  <a:srgbClr val="1A1A1A"/>
                </a:solidFill>
              </a:rPr>
              <a:t>focusing</a:t>
            </a:r>
            <a:r>
              <a:rPr lang="tr-TR" sz="1350" dirty="0">
                <a:solidFill>
                  <a:srgbClr val="1A1A1A"/>
                </a:solidFill>
              </a:rPr>
              <a:t> on </a:t>
            </a:r>
            <a:r>
              <a:rPr lang="tr-TR" sz="1350" dirty="0" err="1">
                <a:solidFill>
                  <a:srgbClr val="1A1A1A"/>
                </a:solidFill>
              </a:rPr>
              <a:t>who</a:t>
            </a:r>
            <a:r>
              <a:rPr lang="tr-TR" sz="1350" dirty="0">
                <a:solidFill>
                  <a:srgbClr val="1A1A1A"/>
                </a:solidFill>
              </a:rPr>
              <a:t> is </a:t>
            </a:r>
            <a:r>
              <a:rPr lang="tr-TR" sz="1350" dirty="0" err="1">
                <a:solidFill>
                  <a:srgbClr val="1A1A1A"/>
                </a:solidFill>
              </a:rPr>
              <a:t>doing</a:t>
            </a:r>
            <a:r>
              <a:rPr lang="tr-TR" sz="1350" dirty="0">
                <a:solidFill>
                  <a:srgbClr val="1A1A1A"/>
                </a:solidFill>
              </a:rPr>
              <a:t> </a:t>
            </a:r>
            <a:r>
              <a:rPr lang="tr-TR" sz="1350" dirty="0" err="1">
                <a:solidFill>
                  <a:srgbClr val="1A1A1A"/>
                </a:solidFill>
              </a:rPr>
              <a:t>what</a:t>
            </a:r>
            <a:r>
              <a:rPr lang="tr-TR" sz="1350" dirty="0">
                <a:solidFill>
                  <a:srgbClr val="1A1A1A"/>
                </a:solidFill>
              </a:rPr>
              <a:t>. </a:t>
            </a:r>
          </a:p>
          <a:p>
            <a:pPr marL="0" lvl="0" indent="0" algn="l" rtl="0">
              <a:lnSpc>
                <a:spcPct val="140000"/>
              </a:lnSpc>
              <a:spcBef>
                <a:spcPts val="0"/>
              </a:spcBef>
              <a:spcAft>
                <a:spcPts val="0"/>
              </a:spcAft>
              <a:buClr>
                <a:schemeClr val="dk1"/>
              </a:buClr>
              <a:buSzPts val="1100"/>
              <a:buFont typeface="Arial"/>
              <a:buNone/>
            </a:pPr>
            <a:r>
              <a:rPr lang="tr-TR" sz="1350" dirty="0" err="1">
                <a:solidFill>
                  <a:srgbClr val="1A1A1A"/>
                </a:solidFill>
              </a:rPr>
              <a:t>What</a:t>
            </a:r>
            <a:r>
              <a:rPr lang="tr-TR" sz="1350" dirty="0">
                <a:solidFill>
                  <a:srgbClr val="1A1A1A"/>
                </a:solidFill>
              </a:rPr>
              <a:t> </a:t>
            </a:r>
            <a:r>
              <a:rPr lang="tr-TR" sz="1350" dirty="0" err="1">
                <a:solidFill>
                  <a:srgbClr val="1A1A1A"/>
                </a:solidFill>
              </a:rPr>
              <a:t>Kanban</a:t>
            </a:r>
            <a:r>
              <a:rPr lang="tr-TR" sz="1350" dirty="0">
                <a:solidFill>
                  <a:srgbClr val="1A1A1A"/>
                </a:solidFill>
              </a:rPr>
              <a:t> </a:t>
            </a:r>
            <a:r>
              <a:rPr lang="tr-TR" sz="1350" dirty="0" err="1">
                <a:solidFill>
                  <a:srgbClr val="1A1A1A"/>
                </a:solidFill>
              </a:rPr>
              <a:t>intends</a:t>
            </a:r>
            <a:r>
              <a:rPr lang="tr-TR" sz="1350" dirty="0">
                <a:solidFill>
                  <a:srgbClr val="1A1A1A"/>
                </a:solidFill>
              </a:rPr>
              <a:t> is </a:t>
            </a:r>
            <a:r>
              <a:rPr lang="tr-TR" sz="1350" dirty="0" err="1">
                <a:solidFill>
                  <a:srgbClr val="1A1A1A"/>
                </a:solidFill>
              </a:rPr>
              <a:t>to</a:t>
            </a:r>
            <a:r>
              <a:rPr lang="tr-TR" sz="1350" dirty="0">
                <a:solidFill>
                  <a:srgbClr val="1A1A1A"/>
                </a:solidFill>
              </a:rPr>
              <a:t> stop </a:t>
            </a:r>
            <a:r>
              <a:rPr lang="tr-TR" sz="1350" dirty="0" err="1">
                <a:solidFill>
                  <a:srgbClr val="1A1A1A"/>
                </a:solidFill>
              </a:rPr>
              <a:t>managing</a:t>
            </a:r>
            <a:r>
              <a:rPr lang="tr-TR" sz="1350" dirty="0">
                <a:solidFill>
                  <a:srgbClr val="1A1A1A"/>
                </a:solidFill>
              </a:rPr>
              <a:t> </a:t>
            </a:r>
            <a:r>
              <a:rPr lang="tr-TR" sz="1350" dirty="0" err="1">
                <a:solidFill>
                  <a:srgbClr val="1A1A1A"/>
                </a:solidFill>
              </a:rPr>
              <a:t>people</a:t>
            </a:r>
            <a:r>
              <a:rPr lang="tr-TR" sz="1350" dirty="0">
                <a:solidFill>
                  <a:srgbClr val="1A1A1A"/>
                </a:solidFill>
              </a:rPr>
              <a:t> </a:t>
            </a:r>
            <a:r>
              <a:rPr lang="tr-TR" sz="1350" dirty="0" err="1">
                <a:solidFill>
                  <a:srgbClr val="1A1A1A"/>
                </a:solidFill>
              </a:rPr>
              <a:t>and</a:t>
            </a:r>
            <a:r>
              <a:rPr lang="tr-TR" sz="1350" dirty="0">
                <a:solidFill>
                  <a:srgbClr val="1A1A1A"/>
                </a:solidFill>
              </a:rPr>
              <a:t> start </a:t>
            </a:r>
            <a:r>
              <a:rPr lang="tr-TR" sz="1350" dirty="0" err="1">
                <a:solidFill>
                  <a:srgbClr val="1A1A1A"/>
                </a:solidFill>
              </a:rPr>
              <a:t>managing</a:t>
            </a:r>
            <a:r>
              <a:rPr lang="tr-TR" sz="1350" dirty="0">
                <a:solidFill>
                  <a:srgbClr val="1A1A1A"/>
                </a:solidFill>
              </a:rPr>
              <a:t> </a:t>
            </a:r>
            <a:r>
              <a:rPr lang="tr-TR" sz="1350" dirty="0" err="1">
                <a:solidFill>
                  <a:srgbClr val="1A1A1A"/>
                </a:solidFill>
              </a:rPr>
              <a:t>the</a:t>
            </a:r>
            <a:r>
              <a:rPr lang="tr-TR" sz="1350" dirty="0">
                <a:solidFill>
                  <a:srgbClr val="1A1A1A"/>
                </a:solidFill>
              </a:rPr>
              <a:t> </a:t>
            </a:r>
            <a:r>
              <a:rPr lang="tr-TR" sz="1350" dirty="0" err="1">
                <a:solidFill>
                  <a:srgbClr val="1A1A1A"/>
                </a:solidFill>
              </a:rPr>
              <a:t>work</a:t>
            </a:r>
            <a:r>
              <a:rPr lang="tr-TR" sz="1350" dirty="0">
                <a:solidFill>
                  <a:srgbClr val="1A1A1A"/>
                </a:solidFill>
              </a:rPr>
              <a:t>, </a:t>
            </a:r>
            <a:r>
              <a:rPr lang="tr-TR" sz="1350" dirty="0" err="1">
                <a:solidFill>
                  <a:srgbClr val="1A1A1A"/>
                </a:solidFill>
              </a:rPr>
              <a:t>and</a:t>
            </a:r>
            <a:r>
              <a:rPr lang="tr-TR" sz="1350" dirty="0">
                <a:solidFill>
                  <a:srgbClr val="1A1A1A"/>
                </a:solidFill>
              </a:rPr>
              <a:t> </a:t>
            </a:r>
            <a:r>
              <a:rPr lang="tr-TR" sz="1350" dirty="0" err="1">
                <a:solidFill>
                  <a:srgbClr val="1A1A1A"/>
                </a:solidFill>
              </a:rPr>
              <a:t>for</a:t>
            </a:r>
            <a:r>
              <a:rPr lang="tr-TR" sz="1350" dirty="0">
                <a:solidFill>
                  <a:srgbClr val="1A1A1A"/>
                </a:solidFill>
              </a:rPr>
              <a:t> </a:t>
            </a:r>
            <a:r>
              <a:rPr lang="tr-TR" sz="1350" dirty="0" err="1">
                <a:solidFill>
                  <a:srgbClr val="1A1A1A"/>
                </a:solidFill>
              </a:rPr>
              <a:t>this</a:t>
            </a:r>
            <a:r>
              <a:rPr lang="tr-TR" sz="1350" dirty="0">
                <a:solidFill>
                  <a:srgbClr val="1A1A1A"/>
                </a:solidFill>
              </a:rPr>
              <a:t> it </a:t>
            </a:r>
            <a:r>
              <a:rPr lang="tr-TR" sz="1350" dirty="0" err="1">
                <a:solidFill>
                  <a:srgbClr val="1A1A1A"/>
                </a:solidFill>
              </a:rPr>
              <a:t>offers</a:t>
            </a:r>
            <a:r>
              <a:rPr lang="tr-TR" sz="1350" dirty="0">
                <a:solidFill>
                  <a:srgbClr val="1A1A1A"/>
                </a:solidFill>
              </a:rPr>
              <a:t> </a:t>
            </a:r>
            <a:r>
              <a:rPr lang="tr-TR" sz="1350" dirty="0" err="1">
                <a:solidFill>
                  <a:srgbClr val="1A1A1A"/>
                </a:solidFill>
              </a:rPr>
              <a:t>these</a:t>
            </a:r>
            <a:r>
              <a:rPr lang="tr-TR" sz="1350" dirty="0">
                <a:solidFill>
                  <a:srgbClr val="1A1A1A"/>
                </a:solidFill>
              </a:rPr>
              <a:t> </a:t>
            </a:r>
            <a:r>
              <a:rPr lang="tr-TR" sz="1350" dirty="0" err="1">
                <a:solidFill>
                  <a:srgbClr val="1A1A1A"/>
                </a:solidFill>
              </a:rPr>
              <a:t>Kanban</a:t>
            </a:r>
            <a:r>
              <a:rPr lang="tr-TR" sz="1350" dirty="0">
                <a:solidFill>
                  <a:srgbClr val="1A1A1A"/>
                </a:solidFill>
              </a:rPr>
              <a:t> </a:t>
            </a:r>
            <a:r>
              <a:rPr lang="tr-TR" sz="1350" dirty="0" err="1">
                <a:solidFill>
                  <a:srgbClr val="1A1A1A"/>
                </a:solidFill>
              </a:rPr>
              <a:t>principles</a:t>
            </a:r>
            <a:r>
              <a:rPr lang="tr-TR" sz="1350" dirty="0">
                <a:solidFill>
                  <a:srgbClr val="1A1A1A"/>
                </a:solidFill>
              </a:rPr>
              <a:t> </a:t>
            </a:r>
            <a:r>
              <a:rPr lang="tr-TR" sz="1350" dirty="0" err="1">
                <a:solidFill>
                  <a:srgbClr val="1A1A1A"/>
                </a:solidFill>
              </a:rPr>
              <a:t>and</a:t>
            </a:r>
            <a:r>
              <a:rPr lang="tr-TR" sz="1350" dirty="0">
                <a:solidFill>
                  <a:srgbClr val="1A1A1A"/>
                </a:solidFill>
              </a:rPr>
              <a:t> </a:t>
            </a:r>
            <a:r>
              <a:rPr lang="tr-TR" sz="1350" dirty="0" err="1">
                <a:solidFill>
                  <a:srgbClr val="1A1A1A"/>
                </a:solidFill>
              </a:rPr>
              <a:t>very</a:t>
            </a:r>
            <a:r>
              <a:rPr lang="tr-TR" sz="1350" dirty="0">
                <a:solidFill>
                  <a:srgbClr val="1A1A1A"/>
                </a:solidFill>
              </a:rPr>
              <a:t> </a:t>
            </a:r>
            <a:r>
              <a:rPr lang="tr-TR" sz="1350" dirty="0" err="1">
                <a:solidFill>
                  <a:srgbClr val="1A1A1A"/>
                </a:solidFill>
              </a:rPr>
              <a:t>simple</a:t>
            </a:r>
            <a:r>
              <a:rPr lang="tr-TR" sz="1350" dirty="0">
                <a:solidFill>
                  <a:srgbClr val="1A1A1A"/>
                </a:solidFill>
              </a:rPr>
              <a:t> </a:t>
            </a:r>
            <a:r>
              <a:rPr lang="tr-TR" sz="1350" dirty="0" err="1">
                <a:solidFill>
                  <a:srgbClr val="1A1A1A"/>
                </a:solidFill>
              </a:rPr>
              <a:t>practices</a:t>
            </a:r>
            <a:r>
              <a:rPr lang="tr-TR" sz="1350" dirty="0">
                <a:solidFill>
                  <a:srgbClr val="1A1A1A"/>
                </a:solidFill>
              </a:rPr>
              <a:t> </a:t>
            </a:r>
            <a:r>
              <a:rPr lang="tr-TR" sz="1350" dirty="0" err="1">
                <a:solidFill>
                  <a:srgbClr val="1A1A1A"/>
                </a:solidFill>
              </a:rPr>
              <a:t>so</a:t>
            </a:r>
            <a:r>
              <a:rPr lang="tr-TR" sz="1350" dirty="0">
                <a:solidFill>
                  <a:srgbClr val="1A1A1A"/>
                </a:solidFill>
              </a:rPr>
              <a:t> </a:t>
            </a:r>
            <a:r>
              <a:rPr lang="tr-TR" sz="1350" dirty="0" err="1">
                <a:solidFill>
                  <a:srgbClr val="1A1A1A"/>
                </a:solidFill>
              </a:rPr>
              <a:t>that</a:t>
            </a:r>
            <a:r>
              <a:rPr lang="tr-TR" sz="1350" dirty="0">
                <a:solidFill>
                  <a:srgbClr val="1A1A1A"/>
                </a:solidFill>
              </a:rPr>
              <a:t> </a:t>
            </a:r>
            <a:r>
              <a:rPr lang="tr-TR" sz="1350" dirty="0" err="1">
                <a:solidFill>
                  <a:srgbClr val="1A1A1A"/>
                </a:solidFill>
              </a:rPr>
              <a:t>all</a:t>
            </a:r>
            <a:r>
              <a:rPr lang="tr-TR" sz="1350" dirty="0">
                <a:solidFill>
                  <a:srgbClr val="1A1A1A"/>
                </a:solidFill>
              </a:rPr>
              <a:t> </a:t>
            </a:r>
            <a:r>
              <a:rPr lang="tr-TR" sz="1350" dirty="0" err="1">
                <a:solidFill>
                  <a:srgbClr val="1A1A1A"/>
                </a:solidFill>
              </a:rPr>
              <a:t>team</a:t>
            </a:r>
            <a:r>
              <a:rPr lang="tr-TR" sz="1350" dirty="0">
                <a:solidFill>
                  <a:srgbClr val="1A1A1A"/>
                </a:solidFill>
              </a:rPr>
              <a:t> </a:t>
            </a:r>
            <a:r>
              <a:rPr lang="tr-TR" sz="1350" dirty="0" err="1">
                <a:solidFill>
                  <a:srgbClr val="1A1A1A"/>
                </a:solidFill>
              </a:rPr>
              <a:t>members</a:t>
            </a:r>
            <a:r>
              <a:rPr lang="tr-TR" sz="1350" dirty="0">
                <a:solidFill>
                  <a:srgbClr val="1A1A1A"/>
                </a:solidFill>
              </a:rPr>
              <a:t> </a:t>
            </a:r>
            <a:r>
              <a:rPr lang="tr-TR" sz="1350" dirty="0" err="1">
                <a:solidFill>
                  <a:srgbClr val="1A1A1A"/>
                </a:solidFill>
              </a:rPr>
              <a:t>learn</a:t>
            </a:r>
            <a:r>
              <a:rPr lang="tr-TR" sz="1350" dirty="0">
                <a:solidFill>
                  <a:srgbClr val="1A1A1A"/>
                </a:solidFill>
              </a:rPr>
              <a:t> </a:t>
            </a:r>
            <a:r>
              <a:rPr lang="tr-TR" sz="1350" dirty="0" err="1">
                <a:solidFill>
                  <a:srgbClr val="1A1A1A"/>
                </a:solidFill>
              </a:rPr>
              <a:t>to</a:t>
            </a:r>
            <a:r>
              <a:rPr lang="tr-TR" sz="1350" dirty="0">
                <a:solidFill>
                  <a:srgbClr val="1A1A1A"/>
                </a:solidFill>
              </a:rPr>
              <a:t> </a:t>
            </a:r>
            <a:r>
              <a:rPr lang="tr-TR" sz="1350" dirty="0" err="1">
                <a:solidFill>
                  <a:srgbClr val="1A1A1A"/>
                </a:solidFill>
              </a:rPr>
              <a:t>understand</a:t>
            </a:r>
            <a:r>
              <a:rPr lang="tr-TR" sz="1350" dirty="0">
                <a:solidFill>
                  <a:srgbClr val="1A1A1A"/>
                </a:solidFill>
              </a:rPr>
              <a:t> </a:t>
            </a:r>
            <a:r>
              <a:rPr lang="tr-TR" sz="1350" dirty="0" err="1">
                <a:solidFill>
                  <a:srgbClr val="1A1A1A"/>
                </a:solidFill>
              </a:rPr>
              <a:t>the</a:t>
            </a:r>
            <a:r>
              <a:rPr lang="tr-TR" sz="1350" dirty="0">
                <a:solidFill>
                  <a:srgbClr val="1A1A1A"/>
                </a:solidFill>
              </a:rPr>
              <a:t> </a:t>
            </a:r>
            <a:r>
              <a:rPr lang="tr-TR" sz="1350" dirty="0" err="1">
                <a:solidFill>
                  <a:srgbClr val="1A1A1A"/>
                </a:solidFill>
              </a:rPr>
              <a:t>current</a:t>
            </a:r>
            <a:r>
              <a:rPr lang="tr-TR" sz="1350" dirty="0">
                <a:solidFill>
                  <a:srgbClr val="1A1A1A"/>
                </a:solidFill>
              </a:rPr>
              <a:t> </a:t>
            </a:r>
            <a:r>
              <a:rPr lang="tr-TR" sz="1350" dirty="0" err="1">
                <a:solidFill>
                  <a:srgbClr val="1A1A1A"/>
                </a:solidFill>
              </a:rPr>
              <a:t>situation</a:t>
            </a:r>
            <a:r>
              <a:rPr lang="tr-TR" sz="1350" dirty="0">
                <a:solidFill>
                  <a:srgbClr val="1A1A1A"/>
                </a:solidFill>
              </a:rPr>
              <a:t> </a:t>
            </a:r>
            <a:r>
              <a:rPr lang="tr-TR" sz="1350" dirty="0" err="1">
                <a:solidFill>
                  <a:srgbClr val="1A1A1A"/>
                </a:solidFill>
              </a:rPr>
              <a:t>and</a:t>
            </a:r>
            <a:r>
              <a:rPr lang="tr-TR" sz="1350" dirty="0">
                <a:solidFill>
                  <a:srgbClr val="1A1A1A"/>
                </a:solidFill>
              </a:rPr>
              <a:t> </a:t>
            </a:r>
            <a:r>
              <a:rPr lang="tr-TR" sz="1350" dirty="0" err="1">
                <a:solidFill>
                  <a:srgbClr val="1A1A1A"/>
                </a:solidFill>
              </a:rPr>
              <a:t>see</a:t>
            </a:r>
            <a:r>
              <a:rPr lang="tr-TR" sz="1350" dirty="0">
                <a:solidFill>
                  <a:srgbClr val="1A1A1A"/>
                </a:solidFill>
              </a:rPr>
              <a:t> </a:t>
            </a:r>
            <a:r>
              <a:rPr lang="tr-TR" sz="1350" dirty="0" err="1">
                <a:solidFill>
                  <a:srgbClr val="1A1A1A"/>
                </a:solidFill>
              </a:rPr>
              <a:t>opportunities</a:t>
            </a:r>
            <a:r>
              <a:rPr lang="tr-TR" sz="1350" dirty="0">
                <a:solidFill>
                  <a:srgbClr val="1A1A1A"/>
                </a:solidFill>
              </a:rPr>
              <a:t> of </a:t>
            </a:r>
            <a:r>
              <a:rPr lang="tr-TR" sz="1350" dirty="0" err="1">
                <a:solidFill>
                  <a:srgbClr val="1A1A1A"/>
                </a:solidFill>
              </a:rPr>
              <a:t>improvement</a:t>
            </a:r>
            <a:endParaRPr sz="1350" dirty="0">
              <a:solidFill>
                <a:srgbClr val="1A1A1A"/>
              </a:solidFill>
            </a:endParaRPr>
          </a:p>
          <a:p>
            <a:pPr marL="0" lvl="0" indent="0" algn="l" rtl="0">
              <a:lnSpc>
                <a:spcPct val="140000"/>
              </a:lnSpc>
              <a:spcBef>
                <a:spcPts val="1700"/>
              </a:spcBef>
              <a:spcAft>
                <a:spcPts val="0"/>
              </a:spcAft>
              <a:buClr>
                <a:schemeClr val="dk1"/>
              </a:buClr>
              <a:buSzPts val="1100"/>
              <a:buFont typeface="Arial"/>
              <a:buNone/>
            </a:pPr>
            <a:r>
              <a:rPr lang="tr-TR" sz="1350" dirty="0">
                <a:solidFill>
                  <a:srgbClr val="1A1A1A"/>
                </a:solidFill>
              </a:rPr>
              <a:t>As </a:t>
            </a:r>
            <a:r>
              <a:rPr lang="tr-TR" sz="1350" dirty="0" err="1">
                <a:solidFill>
                  <a:srgbClr val="1A1A1A"/>
                </a:solidFill>
              </a:rPr>
              <a:t>Kanban</a:t>
            </a:r>
            <a:r>
              <a:rPr lang="tr-TR" sz="1350" dirty="0">
                <a:solidFill>
                  <a:srgbClr val="1A1A1A"/>
                </a:solidFill>
              </a:rPr>
              <a:t> </a:t>
            </a:r>
            <a:r>
              <a:rPr lang="tr-TR" sz="1350" dirty="0" err="1">
                <a:solidFill>
                  <a:srgbClr val="1A1A1A"/>
                </a:solidFill>
              </a:rPr>
              <a:t>extends</a:t>
            </a:r>
            <a:r>
              <a:rPr lang="tr-TR" sz="1350" dirty="0">
                <a:solidFill>
                  <a:srgbClr val="1A1A1A"/>
                </a:solidFill>
              </a:rPr>
              <a:t> </a:t>
            </a:r>
            <a:r>
              <a:rPr lang="tr-TR" sz="1350" dirty="0" err="1">
                <a:solidFill>
                  <a:srgbClr val="1A1A1A"/>
                </a:solidFill>
              </a:rPr>
              <a:t>to</a:t>
            </a:r>
            <a:r>
              <a:rPr lang="tr-TR" sz="1350" dirty="0">
                <a:solidFill>
                  <a:srgbClr val="1A1A1A"/>
                </a:solidFill>
              </a:rPr>
              <a:t> </a:t>
            </a:r>
            <a:r>
              <a:rPr lang="tr-TR" sz="1350" dirty="0" err="1">
                <a:solidFill>
                  <a:srgbClr val="1A1A1A"/>
                </a:solidFill>
              </a:rPr>
              <a:t>understand</a:t>
            </a:r>
            <a:r>
              <a:rPr lang="tr-TR" sz="1350" dirty="0">
                <a:solidFill>
                  <a:srgbClr val="1A1A1A"/>
                </a:solidFill>
              </a:rPr>
              <a:t> </a:t>
            </a:r>
            <a:r>
              <a:rPr lang="tr-TR" sz="1350" dirty="0" err="1">
                <a:solidFill>
                  <a:srgbClr val="1A1A1A"/>
                </a:solidFill>
              </a:rPr>
              <a:t>more</a:t>
            </a:r>
            <a:r>
              <a:rPr lang="tr-TR" sz="1350" dirty="0">
                <a:solidFill>
                  <a:srgbClr val="1A1A1A"/>
                </a:solidFill>
              </a:rPr>
              <a:t> </a:t>
            </a:r>
            <a:r>
              <a:rPr lang="tr-TR" sz="1350" dirty="0" err="1">
                <a:solidFill>
                  <a:srgbClr val="1A1A1A"/>
                </a:solidFill>
              </a:rPr>
              <a:t>stages</a:t>
            </a:r>
            <a:r>
              <a:rPr lang="tr-TR" sz="1350" dirty="0">
                <a:solidFill>
                  <a:srgbClr val="1A1A1A"/>
                </a:solidFill>
              </a:rPr>
              <a:t> of </a:t>
            </a:r>
            <a:r>
              <a:rPr lang="tr-TR" sz="1350" dirty="0" err="1">
                <a:solidFill>
                  <a:srgbClr val="1A1A1A"/>
                </a:solidFill>
              </a:rPr>
              <a:t>the</a:t>
            </a:r>
            <a:r>
              <a:rPr lang="tr-TR" sz="1350" dirty="0">
                <a:solidFill>
                  <a:srgbClr val="1A1A1A"/>
                </a:solidFill>
              </a:rPr>
              <a:t> </a:t>
            </a:r>
            <a:r>
              <a:rPr lang="tr-TR" sz="1350" dirty="0" err="1">
                <a:solidFill>
                  <a:srgbClr val="1A1A1A"/>
                </a:solidFill>
              </a:rPr>
              <a:t>flow</a:t>
            </a:r>
            <a:r>
              <a:rPr lang="tr-TR" sz="1350" dirty="0">
                <a:solidFill>
                  <a:srgbClr val="1A1A1A"/>
                </a:solidFill>
              </a:rPr>
              <a:t> of </a:t>
            </a:r>
            <a:r>
              <a:rPr lang="tr-TR" sz="1350" dirty="0" err="1">
                <a:solidFill>
                  <a:srgbClr val="1A1A1A"/>
                </a:solidFill>
              </a:rPr>
              <a:t>value</a:t>
            </a:r>
            <a:r>
              <a:rPr lang="tr-TR" sz="1350" dirty="0">
                <a:solidFill>
                  <a:srgbClr val="1A1A1A"/>
                </a:solidFill>
              </a:rPr>
              <a:t>, </a:t>
            </a:r>
            <a:r>
              <a:rPr lang="tr-TR" sz="1350" dirty="0" err="1">
                <a:solidFill>
                  <a:srgbClr val="1A1A1A"/>
                </a:solidFill>
              </a:rPr>
              <a:t>or</a:t>
            </a:r>
            <a:r>
              <a:rPr lang="tr-TR" sz="1350" dirty="0">
                <a:solidFill>
                  <a:srgbClr val="1A1A1A"/>
                </a:solidFill>
              </a:rPr>
              <a:t> </a:t>
            </a:r>
            <a:r>
              <a:rPr lang="tr-TR" sz="1350" dirty="0" err="1">
                <a:solidFill>
                  <a:srgbClr val="1A1A1A"/>
                </a:solidFill>
              </a:rPr>
              <a:t>more</a:t>
            </a:r>
            <a:r>
              <a:rPr lang="tr-TR" sz="1350" dirty="0">
                <a:solidFill>
                  <a:srgbClr val="1A1A1A"/>
                </a:solidFill>
              </a:rPr>
              <a:t> </a:t>
            </a:r>
            <a:r>
              <a:rPr lang="tr-TR" sz="1350" dirty="0" err="1">
                <a:solidFill>
                  <a:srgbClr val="1A1A1A"/>
                </a:solidFill>
              </a:rPr>
              <a:t>layers</a:t>
            </a:r>
            <a:r>
              <a:rPr lang="tr-TR" sz="1350" dirty="0">
                <a:solidFill>
                  <a:srgbClr val="1A1A1A"/>
                </a:solidFill>
              </a:rPr>
              <a:t> of </a:t>
            </a:r>
            <a:r>
              <a:rPr lang="tr-TR" sz="1350" dirty="0" err="1">
                <a:solidFill>
                  <a:srgbClr val="1A1A1A"/>
                </a:solidFill>
              </a:rPr>
              <a:t>the</a:t>
            </a:r>
            <a:r>
              <a:rPr lang="tr-TR" sz="1350" dirty="0">
                <a:solidFill>
                  <a:srgbClr val="1A1A1A"/>
                </a:solidFill>
              </a:rPr>
              <a:t> </a:t>
            </a:r>
            <a:r>
              <a:rPr lang="tr-TR" sz="1350" dirty="0" err="1">
                <a:solidFill>
                  <a:srgbClr val="1A1A1A"/>
                </a:solidFill>
              </a:rPr>
              <a:t>organization</a:t>
            </a:r>
            <a:r>
              <a:rPr lang="tr-TR" sz="1350" dirty="0">
                <a:solidFill>
                  <a:srgbClr val="1A1A1A"/>
                </a:solidFill>
              </a:rPr>
              <a:t>, </a:t>
            </a:r>
            <a:r>
              <a:rPr lang="tr-TR" sz="1350" dirty="0" err="1">
                <a:solidFill>
                  <a:srgbClr val="1A1A1A"/>
                </a:solidFill>
              </a:rPr>
              <a:t>that</a:t>
            </a:r>
            <a:r>
              <a:rPr lang="tr-TR" sz="1350" dirty="0">
                <a:solidFill>
                  <a:srgbClr val="1A1A1A"/>
                </a:solidFill>
              </a:rPr>
              <a:t> </a:t>
            </a:r>
            <a:r>
              <a:rPr lang="tr-TR" sz="1350" dirty="0" err="1">
                <a:solidFill>
                  <a:srgbClr val="1A1A1A"/>
                </a:solidFill>
              </a:rPr>
              <a:t>ability</a:t>
            </a:r>
            <a:r>
              <a:rPr lang="tr-TR" sz="1350" dirty="0">
                <a:solidFill>
                  <a:srgbClr val="1A1A1A"/>
                </a:solidFill>
              </a:rPr>
              <a:t> </a:t>
            </a:r>
            <a:r>
              <a:rPr lang="tr-TR" sz="1350" dirty="0" err="1">
                <a:solidFill>
                  <a:srgbClr val="1A1A1A"/>
                </a:solidFill>
              </a:rPr>
              <a:t>to</a:t>
            </a:r>
            <a:r>
              <a:rPr lang="tr-TR" sz="1350" dirty="0">
                <a:solidFill>
                  <a:srgbClr val="1A1A1A"/>
                </a:solidFill>
              </a:rPr>
              <a:t> </a:t>
            </a:r>
            <a:r>
              <a:rPr lang="tr-TR" sz="1350" dirty="0" err="1">
                <a:solidFill>
                  <a:srgbClr val="1A1A1A"/>
                </a:solidFill>
              </a:rPr>
              <a:t>make</a:t>
            </a:r>
            <a:r>
              <a:rPr lang="tr-TR" sz="1350" dirty="0">
                <a:solidFill>
                  <a:srgbClr val="1A1A1A"/>
                </a:solidFill>
              </a:rPr>
              <a:t> </a:t>
            </a:r>
            <a:r>
              <a:rPr lang="tr-TR" sz="1350" dirty="0" err="1">
                <a:solidFill>
                  <a:srgbClr val="1A1A1A"/>
                </a:solidFill>
              </a:rPr>
              <a:t>decisions</a:t>
            </a:r>
            <a:r>
              <a:rPr lang="tr-TR" sz="1350" dirty="0">
                <a:solidFill>
                  <a:srgbClr val="1A1A1A"/>
                </a:solidFill>
              </a:rPr>
              <a:t> </a:t>
            </a:r>
            <a:r>
              <a:rPr lang="tr-TR" sz="1350" dirty="0" err="1">
                <a:solidFill>
                  <a:srgbClr val="1A1A1A"/>
                </a:solidFill>
              </a:rPr>
              <a:t>and</a:t>
            </a:r>
            <a:r>
              <a:rPr lang="tr-TR" sz="1350" dirty="0">
                <a:solidFill>
                  <a:srgbClr val="1A1A1A"/>
                </a:solidFill>
              </a:rPr>
              <a:t> </a:t>
            </a:r>
            <a:r>
              <a:rPr lang="tr-TR" sz="1350" dirty="0" err="1">
                <a:solidFill>
                  <a:srgbClr val="1A1A1A"/>
                </a:solidFill>
              </a:rPr>
              <a:t>improve</a:t>
            </a:r>
            <a:r>
              <a:rPr lang="tr-TR" sz="1350" dirty="0">
                <a:solidFill>
                  <a:srgbClr val="1A1A1A"/>
                </a:solidFill>
              </a:rPr>
              <a:t> </a:t>
            </a:r>
            <a:r>
              <a:rPr lang="tr-TR" sz="1350" dirty="0" err="1">
                <a:solidFill>
                  <a:srgbClr val="1A1A1A"/>
                </a:solidFill>
              </a:rPr>
              <a:t>the</a:t>
            </a:r>
            <a:r>
              <a:rPr lang="tr-TR" sz="1350" dirty="0">
                <a:solidFill>
                  <a:srgbClr val="1A1A1A"/>
                </a:solidFill>
              </a:rPr>
              <a:t> </a:t>
            </a:r>
            <a:r>
              <a:rPr lang="tr-TR" sz="1350" dirty="0" err="1">
                <a:solidFill>
                  <a:srgbClr val="1A1A1A"/>
                </a:solidFill>
              </a:rPr>
              <a:t>organization</a:t>
            </a:r>
            <a:r>
              <a:rPr lang="tr-TR" sz="1350" dirty="0">
                <a:solidFill>
                  <a:srgbClr val="1A1A1A"/>
                </a:solidFill>
              </a:rPr>
              <a:t> </a:t>
            </a:r>
            <a:r>
              <a:rPr lang="tr-TR" sz="1350" dirty="0" err="1">
                <a:solidFill>
                  <a:srgbClr val="1A1A1A"/>
                </a:solidFill>
              </a:rPr>
              <a:t>extends</a:t>
            </a:r>
            <a:r>
              <a:rPr lang="tr-TR" sz="1350" dirty="0">
                <a:solidFill>
                  <a:srgbClr val="1A1A1A"/>
                </a:solidFill>
              </a:rPr>
              <a:t> </a:t>
            </a:r>
            <a:r>
              <a:rPr lang="tr-TR" sz="1350" dirty="0" err="1">
                <a:solidFill>
                  <a:srgbClr val="1A1A1A"/>
                </a:solidFill>
              </a:rPr>
              <a:t>to</a:t>
            </a:r>
            <a:r>
              <a:rPr lang="tr-TR" sz="1350" dirty="0">
                <a:solidFill>
                  <a:srgbClr val="1A1A1A"/>
                </a:solidFill>
              </a:rPr>
              <a:t> </a:t>
            </a:r>
            <a:r>
              <a:rPr lang="tr-TR" sz="1350" dirty="0" err="1">
                <a:solidFill>
                  <a:srgbClr val="1A1A1A"/>
                </a:solidFill>
              </a:rPr>
              <a:t>all</a:t>
            </a:r>
            <a:r>
              <a:rPr lang="tr-TR" sz="1350" dirty="0">
                <a:solidFill>
                  <a:srgbClr val="1A1A1A"/>
                </a:solidFill>
              </a:rPr>
              <a:t> </a:t>
            </a:r>
            <a:r>
              <a:rPr lang="tr-TR" sz="1350" dirty="0" err="1">
                <a:solidFill>
                  <a:srgbClr val="1A1A1A"/>
                </a:solidFill>
              </a:rPr>
              <a:t>levels</a:t>
            </a:r>
            <a:r>
              <a:rPr lang="tr-TR" sz="1350" dirty="0">
                <a:solidFill>
                  <a:srgbClr val="1A1A1A"/>
                </a:solidFill>
              </a:rPr>
              <a:t>.</a:t>
            </a:r>
            <a:endParaRPr sz="1350" dirty="0">
              <a:solidFill>
                <a:srgbClr val="1A1A1A"/>
              </a:solidFill>
            </a:endParaRPr>
          </a:p>
          <a:p>
            <a:pPr marL="0" lvl="0" indent="0" algn="l" rtl="0">
              <a:lnSpc>
                <a:spcPct val="140000"/>
              </a:lnSpc>
              <a:spcBef>
                <a:spcPts val="1700"/>
              </a:spcBef>
              <a:spcAft>
                <a:spcPts val="0"/>
              </a:spcAft>
              <a:buNone/>
            </a:pPr>
            <a:r>
              <a:rPr lang="tr-TR" sz="1350" dirty="0" err="1">
                <a:solidFill>
                  <a:srgbClr val="1A1A1A"/>
                </a:solidFill>
              </a:rPr>
              <a:t>This</a:t>
            </a:r>
            <a:r>
              <a:rPr lang="tr-TR" sz="1350" dirty="0">
                <a:solidFill>
                  <a:srgbClr val="1A1A1A"/>
                </a:solidFill>
              </a:rPr>
              <a:t> </a:t>
            </a:r>
            <a:r>
              <a:rPr lang="tr-TR" sz="1350" dirty="0" err="1">
                <a:solidFill>
                  <a:srgbClr val="1A1A1A"/>
                </a:solidFill>
              </a:rPr>
              <a:t>Kanban</a:t>
            </a:r>
            <a:r>
              <a:rPr lang="tr-TR" sz="1350" dirty="0">
                <a:solidFill>
                  <a:srgbClr val="1A1A1A"/>
                </a:solidFill>
              </a:rPr>
              <a:t> </a:t>
            </a:r>
            <a:r>
              <a:rPr lang="tr-TR" sz="1350" dirty="0" err="1">
                <a:solidFill>
                  <a:srgbClr val="1A1A1A"/>
                </a:solidFill>
              </a:rPr>
              <a:t>principle</a:t>
            </a:r>
            <a:r>
              <a:rPr lang="tr-TR" sz="1350" dirty="0">
                <a:solidFill>
                  <a:srgbClr val="1A1A1A"/>
                </a:solidFill>
              </a:rPr>
              <a:t> </a:t>
            </a:r>
            <a:r>
              <a:rPr lang="tr-TR" sz="1350" dirty="0" err="1">
                <a:solidFill>
                  <a:srgbClr val="1A1A1A"/>
                </a:solidFill>
              </a:rPr>
              <a:t>reminds</a:t>
            </a:r>
            <a:r>
              <a:rPr lang="tr-TR" sz="1350" dirty="0">
                <a:solidFill>
                  <a:srgbClr val="1A1A1A"/>
                </a:solidFill>
              </a:rPr>
              <a:t> us </a:t>
            </a:r>
            <a:r>
              <a:rPr lang="tr-TR" sz="1350" dirty="0" err="1">
                <a:solidFill>
                  <a:srgbClr val="1A1A1A"/>
                </a:solidFill>
              </a:rPr>
              <a:t>that</a:t>
            </a:r>
            <a:r>
              <a:rPr lang="tr-TR" sz="1350" dirty="0">
                <a:solidFill>
                  <a:srgbClr val="1A1A1A"/>
                </a:solidFill>
              </a:rPr>
              <a:t> </a:t>
            </a:r>
            <a:r>
              <a:rPr lang="tr-TR" sz="1350" dirty="0" err="1">
                <a:solidFill>
                  <a:srgbClr val="1A1A1A"/>
                </a:solidFill>
              </a:rPr>
              <a:t>leadership</a:t>
            </a:r>
            <a:r>
              <a:rPr lang="tr-TR" sz="1350" dirty="0">
                <a:solidFill>
                  <a:srgbClr val="1A1A1A"/>
                </a:solidFill>
              </a:rPr>
              <a:t> </a:t>
            </a:r>
            <a:r>
              <a:rPr lang="tr-TR" sz="1350" dirty="0" err="1">
                <a:solidFill>
                  <a:srgbClr val="1A1A1A"/>
                </a:solidFill>
              </a:rPr>
              <a:t>comes</a:t>
            </a:r>
            <a:r>
              <a:rPr lang="tr-TR" sz="1350" dirty="0">
                <a:solidFill>
                  <a:srgbClr val="1A1A1A"/>
                </a:solidFill>
              </a:rPr>
              <a:t> </a:t>
            </a:r>
            <a:r>
              <a:rPr lang="tr-TR" sz="1350" dirty="0" err="1">
                <a:solidFill>
                  <a:srgbClr val="1A1A1A"/>
                </a:solidFill>
              </a:rPr>
              <a:t>from</a:t>
            </a:r>
            <a:r>
              <a:rPr lang="tr-TR" sz="1350" dirty="0">
                <a:solidFill>
                  <a:srgbClr val="1A1A1A"/>
                </a:solidFill>
              </a:rPr>
              <a:t> </a:t>
            </a:r>
            <a:r>
              <a:rPr lang="tr-TR" sz="1350" dirty="0" err="1">
                <a:solidFill>
                  <a:srgbClr val="1A1A1A"/>
                </a:solidFill>
              </a:rPr>
              <a:t>the</a:t>
            </a:r>
            <a:r>
              <a:rPr lang="tr-TR" sz="1350" dirty="0">
                <a:solidFill>
                  <a:srgbClr val="1A1A1A"/>
                </a:solidFill>
              </a:rPr>
              <a:t> </a:t>
            </a:r>
            <a:r>
              <a:rPr lang="tr-TR" sz="1350" dirty="0" err="1">
                <a:solidFill>
                  <a:srgbClr val="1A1A1A"/>
                </a:solidFill>
              </a:rPr>
              <a:t>daily</a:t>
            </a:r>
            <a:r>
              <a:rPr lang="tr-TR" sz="1350" dirty="0">
                <a:solidFill>
                  <a:srgbClr val="1A1A1A"/>
                </a:solidFill>
              </a:rPr>
              <a:t> </a:t>
            </a:r>
            <a:r>
              <a:rPr lang="tr-TR" sz="1350" dirty="0" err="1">
                <a:solidFill>
                  <a:srgbClr val="1A1A1A"/>
                </a:solidFill>
              </a:rPr>
              <a:t>actions</a:t>
            </a:r>
            <a:r>
              <a:rPr lang="tr-TR" sz="1350" dirty="0">
                <a:solidFill>
                  <a:srgbClr val="1A1A1A"/>
                </a:solidFill>
              </a:rPr>
              <a:t> of </a:t>
            </a:r>
            <a:r>
              <a:rPr lang="tr-TR" sz="1350" dirty="0" err="1">
                <a:solidFill>
                  <a:srgbClr val="1A1A1A"/>
                </a:solidFill>
              </a:rPr>
              <a:t>frontline</a:t>
            </a:r>
            <a:r>
              <a:rPr lang="tr-TR" sz="1350" dirty="0">
                <a:solidFill>
                  <a:srgbClr val="1A1A1A"/>
                </a:solidFill>
              </a:rPr>
              <a:t> </a:t>
            </a:r>
            <a:r>
              <a:rPr lang="tr-TR" sz="1350" dirty="0" err="1">
                <a:solidFill>
                  <a:srgbClr val="1A1A1A"/>
                </a:solidFill>
              </a:rPr>
              <a:t>people</a:t>
            </a:r>
            <a:r>
              <a:rPr lang="tr-TR" sz="1350" dirty="0">
                <a:solidFill>
                  <a:srgbClr val="1A1A1A"/>
                </a:solidFill>
              </a:rPr>
              <a:t>. </a:t>
            </a:r>
            <a:endParaRPr sz="1350" dirty="0">
              <a:solidFill>
                <a:srgbClr val="1A1A1A"/>
              </a:solidFill>
            </a:endParaRPr>
          </a:p>
          <a:p>
            <a:pPr marL="0" lvl="0" indent="0" algn="l" rtl="0">
              <a:lnSpc>
                <a:spcPct val="140000"/>
              </a:lnSpc>
              <a:spcBef>
                <a:spcPts val="1700"/>
              </a:spcBef>
              <a:spcAft>
                <a:spcPts val="0"/>
              </a:spcAft>
              <a:buClr>
                <a:schemeClr val="dk1"/>
              </a:buClr>
              <a:buSzPts val="1100"/>
              <a:buFont typeface="Arial"/>
              <a:buNone/>
            </a:pPr>
            <a:r>
              <a:rPr lang="tr-TR" sz="1350" dirty="0" err="1">
                <a:solidFill>
                  <a:srgbClr val="1A1A1A"/>
                </a:solidFill>
              </a:rPr>
              <a:t>It</a:t>
            </a:r>
            <a:r>
              <a:rPr lang="tr-TR" sz="1350" dirty="0">
                <a:solidFill>
                  <a:srgbClr val="1A1A1A"/>
                </a:solidFill>
              </a:rPr>
              <a:t> is </a:t>
            </a:r>
            <a:r>
              <a:rPr lang="tr-TR" sz="1350" dirty="0" err="1">
                <a:solidFill>
                  <a:srgbClr val="1A1A1A"/>
                </a:solidFill>
              </a:rPr>
              <a:t>important</a:t>
            </a:r>
            <a:r>
              <a:rPr lang="tr-TR" sz="1350" dirty="0">
                <a:solidFill>
                  <a:srgbClr val="1A1A1A"/>
                </a:solidFill>
              </a:rPr>
              <a:t> </a:t>
            </a:r>
            <a:r>
              <a:rPr lang="tr-TR" sz="1350" dirty="0" err="1">
                <a:solidFill>
                  <a:srgbClr val="1A1A1A"/>
                </a:solidFill>
              </a:rPr>
              <a:t>that</a:t>
            </a:r>
            <a:r>
              <a:rPr lang="tr-TR" sz="1350" dirty="0">
                <a:solidFill>
                  <a:srgbClr val="1A1A1A"/>
                </a:solidFill>
              </a:rPr>
              <a:t> </a:t>
            </a:r>
            <a:r>
              <a:rPr lang="tr-TR" sz="1350" dirty="0" err="1">
                <a:solidFill>
                  <a:srgbClr val="1A1A1A"/>
                </a:solidFill>
              </a:rPr>
              <a:t>everyone</a:t>
            </a:r>
            <a:r>
              <a:rPr lang="tr-TR" sz="1350" dirty="0">
                <a:solidFill>
                  <a:srgbClr val="1A1A1A"/>
                </a:solidFill>
              </a:rPr>
              <a:t> </a:t>
            </a:r>
            <a:r>
              <a:rPr lang="tr-TR" sz="1350" dirty="0" err="1">
                <a:solidFill>
                  <a:srgbClr val="1A1A1A"/>
                </a:solidFill>
              </a:rPr>
              <a:t>fosters</a:t>
            </a:r>
            <a:r>
              <a:rPr lang="tr-TR" sz="1350" dirty="0">
                <a:solidFill>
                  <a:srgbClr val="1A1A1A"/>
                </a:solidFill>
              </a:rPr>
              <a:t> a </a:t>
            </a:r>
            <a:r>
              <a:rPr lang="tr-TR" sz="1350" dirty="0" err="1">
                <a:solidFill>
                  <a:srgbClr val="1A1A1A"/>
                </a:solidFill>
              </a:rPr>
              <a:t>continuous</a:t>
            </a:r>
            <a:r>
              <a:rPr lang="tr-TR" sz="1350" dirty="0">
                <a:solidFill>
                  <a:srgbClr val="1A1A1A"/>
                </a:solidFill>
              </a:rPr>
              <a:t> </a:t>
            </a:r>
            <a:r>
              <a:rPr lang="tr-TR" sz="1350" dirty="0" err="1">
                <a:solidFill>
                  <a:srgbClr val="1A1A1A"/>
                </a:solidFill>
              </a:rPr>
              <a:t>improvement</a:t>
            </a:r>
            <a:r>
              <a:rPr lang="tr-TR" sz="1350" dirty="0">
                <a:solidFill>
                  <a:srgbClr val="1A1A1A"/>
                </a:solidFill>
              </a:rPr>
              <a:t> </a:t>
            </a:r>
            <a:r>
              <a:rPr lang="tr-TR" sz="1350" dirty="0" err="1">
                <a:solidFill>
                  <a:srgbClr val="1A1A1A"/>
                </a:solidFill>
              </a:rPr>
              <a:t>mentality</a:t>
            </a:r>
            <a:r>
              <a:rPr lang="tr-TR" sz="1350" dirty="0">
                <a:solidFill>
                  <a:srgbClr val="1A1A1A"/>
                </a:solidFill>
              </a:rPr>
              <a:t> </a:t>
            </a:r>
            <a:r>
              <a:rPr lang="tr-TR" sz="1350" dirty="0" err="1">
                <a:solidFill>
                  <a:srgbClr val="1A1A1A"/>
                </a:solidFill>
              </a:rPr>
              <a:t>to</a:t>
            </a:r>
            <a:r>
              <a:rPr lang="tr-TR" sz="1350" dirty="0">
                <a:solidFill>
                  <a:srgbClr val="1A1A1A"/>
                </a:solidFill>
              </a:rPr>
              <a:t> </a:t>
            </a:r>
            <a:r>
              <a:rPr lang="tr-TR" sz="1350" dirty="0" err="1">
                <a:solidFill>
                  <a:srgbClr val="1A1A1A"/>
                </a:solidFill>
              </a:rPr>
              <a:t>achieve</a:t>
            </a:r>
            <a:r>
              <a:rPr lang="tr-TR" sz="1350" dirty="0">
                <a:solidFill>
                  <a:srgbClr val="1A1A1A"/>
                </a:solidFill>
              </a:rPr>
              <a:t> optimal </a:t>
            </a:r>
            <a:r>
              <a:rPr lang="tr-TR" sz="1350" dirty="0" err="1">
                <a:solidFill>
                  <a:srgbClr val="1A1A1A"/>
                </a:solidFill>
              </a:rPr>
              <a:t>performance</a:t>
            </a:r>
            <a:r>
              <a:rPr lang="tr-TR" sz="1350" dirty="0">
                <a:solidFill>
                  <a:srgbClr val="1A1A1A"/>
                </a:solidFill>
              </a:rPr>
              <a:t> at </a:t>
            </a:r>
            <a:r>
              <a:rPr lang="tr-TR" sz="1350" dirty="0" err="1">
                <a:solidFill>
                  <a:srgbClr val="1A1A1A"/>
                </a:solidFill>
              </a:rPr>
              <a:t>the</a:t>
            </a:r>
            <a:r>
              <a:rPr lang="tr-TR" sz="1350" dirty="0">
                <a:solidFill>
                  <a:srgbClr val="1A1A1A"/>
                </a:solidFill>
              </a:rPr>
              <a:t> </a:t>
            </a:r>
            <a:r>
              <a:rPr lang="tr-TR" sz="1350" dirty="0" err="1">
                <a:solidFill>
                  <a:srgbClr val="1A1A1A"/>
                </a:solidFill>
              </a:rPr>
              <a:t>team</a:t>
            </a:r>
            <a:r>
              <a:rPr lang="tr-TR" sz="1350" dirty="0">
                <a:solidFill>
                  <a:srgbClr val="1A1A1A"/>
                </a:solidFill>
              </a:rPr>
              <a:t> / </a:t>
            </a:r>
            <a:r>
              <a:rPr lang="tr-TR" sz="1350" dirty="0" err="1">
                <a:solidFill>
                  <a:srgbClr val="1A1A1A"/>
                </a:solidFill>
              </a:rPr>
              <a:t>department</a:t>
            </a:r>
            <a:r>
              <a:rPr lang="tr-TR" sz="1350" dirty="0">
                <a:solidFill>
                  <a:srgbClr val="1A1A1A"/>
                </a:solidFill>
              </a:rPr>
              <a:t> / </a:t>
            </a:r>
            <a:r>
              <a:rPr lang="tr-TR" sz="1350" dirty="0" err="1">
                <a:solidFill>
                  <a:srgbClr val="1A1A1A"/>
                </a:solidFill>
              </a:rPr>
              <a:t>company</a:t>
            </a:r>
            <a:r>
              <a:rPr lang="tr-TR" sz="1350" dirty="0">
                <a:solidFill>
                  <a:srgbClr val="1A1A1A"/>
                </a:solidFill>
              </a:rPr>
              <a:t> </a:t>
            </a:r>
            <a:r>
              <a:rPr lang="tr-TR" sz="1350" dirty="0" err="1">
                <a:solidFill>
                  <a:srgbClr val="1A1A1A"/>
                </a:solidFill>
              </a:rPr>
              <a:t>level</a:t>
            </a:r>
            <a:r>
              <a:rPr lang="tr-TR" sz="1350" dirty="0">
                <a:solidFill>
                  <a:srgbClr val="1A1A1A"/>
                </a:solidFill>
              </a:rPr>
              <a:t>. </a:t>
            </a:r>
          </a:p>
          <a:p>
            <a:pPr marL="0" lvl="0" indent="0" algn="l" rtl="0">
              <a:lnSpc>
                <a:spcPct val="140000"/>
              </a:lnSpc>
              <a:spcBef>
                <a:spcPts val="1700"/>
              </a:spcBef>
              <a:spcAft>
                <a:spcPts val="0"/>
              </a:spcAft>
              <a:buClr>
                <a:schemeClr val="dk1"/>
              </a:buClr>
              <a:buSzPts val="1100"/>
              <a:buFont typeface="Arial"/>
              <a:buNone/>
            </a:pPr>
            <a:r>
              <a:rPr lang="tr-TR" sz="1350" dirty="0" err="1">
                <a:solidFill>
                  <a:srgbClr val="1A1A1A"/>
                </a:solidFill>
              </a:rPr>
              <a:t>Continuous</a:t>
            </a:r>
            <a:r>
              <a:rPr lang="tr-TR" sz="1350" dirty="0">
                <a:solidFill>
                  <a:srgbClr val="1A1A1A"/>
                </a:solidFill>
              </a:rPr>
              <a:t> </a:t>
            </a:r>
            <a:r>
              <a:rPr lang="tr-TR" sz="1350" dirty="0" err="1">
                <a:solidFill>
                  <a:srgbClr val="1A1A1A"/>
                </a:solidFill>
              </a:rPr>
              <a:t>improvement</a:t>
            </a:r>
            <a:r>
              <a:rPr lang="tr-TR" sz="1350" dirty="0">
                <a:solidFill>
                  <a:srgbClr val="1A1A1A"/>
                </a:solidFill>
              </a:rPr>
              <a:t> is </a:t>
            </a:r>
            <a:r>
              <a:rPr lang="tr-TR" sz="1350" dirty="0" err="1">
                <a:solidFill>
                  <a:srgbClr val="1A1A1A"/>
                </a:solidFill>
              </a:rPr>
              <a:t>everyone’s</a:t>
            </a:r>
            <a:r>
              <a:rPr lang="tr-TR" sz="1350" dirty="0">
                <a:solidFill>
                  <a:srgbClr val="1A1A1A"/>
                </a:solidFill>
              </a:rPr>
              <a:t> </a:t>
            </a:r>
            <a:r>
              <a:rPr lang="tr-TR" sz="1350" dirty="0" err="1">
                <a:solidFill>
                  <a:srgbClr val="1A1A1A"/>
                </a:solidFill>
              </a:rPr>
              <a:t>responsibility</a:t>
            </a:r>
            <a:r>
              <a:rPr lang="tr-TR" sz="1350" dirty="0">
                <a:solidFill>
                  <a:srgbClr val="1A1A1A"/>
                </a:solidFill>
              </a:rPr>
              <a:t>.</a:t>
            </a:r>
            <a:endParaRPr sz="1350" dirty="0">
              <a:solidFill>
                <a:srgbClr val="1A1A1A"/>
              </a:solidFill>
            </a:endParaRPr>
          </a:p>
          <a:p>
            <a:pPr marL="0" lvl="0" indent="0" algn="l" rtl="0">
              <a:lnSpc>
                <a:spcPct val="100000"/>
              </a:lnSpc>
              <a:spcBef>
                <a:spcPts val="1700"/>
              </a:spcBef>
              <a:spcAft>
                <a:spcPts val="0"/>
              </a:spcAft>
              <a:buNone/>
            </a:pPr>
            <a:endParaRPr dirty="0"/>
          </a:p>
        </p:txBody>
      </p:sp>
    </p:spTree>
    <p:extLst>
      <p:ext uri="{BB962C8B-B14F-4D97-AF65-F5344CB8AC3E}">
        <p14:creationId xmlns:p14="http://schemas.microsoft.com/office/powerpoint/2010/main" val="24065443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bb65961841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3" name="Google Shape;2283;gbb65961841_0_9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163790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bb65961841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5" name="Google Shape;2395;gbb65961841_0_10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None/>
            </a:pPr>
            <a:r>
              <a:rPr lang="tr-TR" sz="1600" dirty="0">
                <a:solidFill>
                  <a:srgbClr val="202124"/>
                </a:solidFill>
                <a:highlight>
                  <a:srgbClr val="F8F9FA"/>
                </a:highlight>
              </a:rPr>
              <a:t>Yukarıda belirtilen dört ilkenin yanı sıra </a:t>
            </a:r>
            <a:r>
              <a:rPr lang="tr-TR" sz="1600" dirty="0" err="1">
                <a:solidFill>
                  <a:srgbClr val="202124"/>
                </a:solidFill>
                <a:highlight>
                  <a:srgbClr val="F8F9FA"/>
                </a:highlight>
              </a:rPr>
              <a:t>kanban'da</a:t>
            </a:r>
            <a:r>
              <a:rPr lang="tr-TR" sz="1600" dirty="0">
                <a:solidFill>
                  <a:srgbClr val="202124"/>
                </a:solidFill>
                <a:highlight>
                  <a:srgbClr val="F8F9FA"/>
                </a:highlight>
              </a:rPr>
              <a:t> altı temel uygulama vardır.</a:t>
            </a:r>
          </a:p>
          <a:p>
            <a:pPr marL="0" marR="38100" lvl="0" indent="0" algn="l" rtl="0">
              <a:lnSpc>
                <a:spcPct val="128571"/>
              </a:lnSpc>
              <a:spcBef>
                <a:spcPts val="0"/>
              </a:spcBef>
              <a:spcAft>
                <a:spcPts val="0"/>
              </a:spcAft>
              <a:buNone/>
            </a:pPr>
            <a:r>
              <a:rPr lang="tr-TR" sz="1600" dirty="0">
                <a:solidFill>
                  <a:srgbClr val="202124"/>
                </a:solidFill>
                <a:highlight>
                  <a:srgbClr val="F8F9FA"/>
                </a:highlight>
              </a:rPr>
              <a:t> Bu altı uygulamayı iyi anladıktan sonra </a:t>
            </a:r>
            <a:r>
              <a:rPr lang="tr-TR" sz="1600" dirty="0" err="1">
                <a:solidFill>
                  <a:srgbClr val="202124"/>
                </a:solidFill>
                <a:highlight>
                  <a:srgbClr val="F8F9FA"/>
                </a:highlight>
              </a:rPr>
              <a:t>kanban</a:t>
            </a:r>
            <a:r>
              <a:rPr lang="tr-TR" sz="1600" dirty="0">
                <a:solidFill>
                  <a:srgbClr val="202124"/>
                </a:solidFill>
                <a:highlight>
                  <a:srgbClr val="F8F9FA"/>
                </a:highlight>
              </a:rPr>
              <a:t> sürecini öğreneceksiniz.</a:t>
            </a:r>
          </a:p>
          <a:p>
            <a:pPr marL="0" marR="38100" lvl="0" indent="0" algn="l" rtl="0">
              <a:lnSpc>
                <a:spcPct val="128571"/>
              </a:lnSpc>
              <a:spcBef>
                <a:spcPts val="0"/>
              </a:spcBef>
              <a:spcAft>
                <a:spcPts val="0"/>
              </a:spcAft>
              <a:buNone/>
            </a:pPr>
            <a:endParaRPr lang="tr-TR" sz="1600" dirty="0">
              <a:solidFill>
                <a:srgbClr val="202124"/>
              </a:solidFill>
              <a:highlight>
                <a:srgbClr val="F8F9FA"/>
              </a:highlight>
            </a:endParaRPr>
          </a:p>
          <a:p>
            <a:pPr marL="0" marR="38100" lvl="0" indent="0" algn="l" rtl="0">
              <a:lnSpc>
                <a:spcPct val="128571"/>
              </a:lnSpc>
              <a:spcBef>
                <a:spcPts val="0"/>
              </a:spcBef>
              <a:spcAft>
                <a:spcPts val="0"/>
              </a:spcAft>
              <a:buNone/>
            </a:pPr>
            <a:r>
              <a:rPr lang="tr-TR" sz="1600" dirty="0" err="1">
                <a:solidFill>
                  <a:srgbClr val="202124"/>
                </a:solidFill>
                <a:highlight>
                  <a:srgbClr val="F8F9FA"/>
                </a:highlight>
              </a:rPr>
              <a:t>Besides</a:t>
            </a:r>
            <a:r>
              <a:rPr lang="tr-TR" sz="1600" dirty="0">
                <a:solidFill>
                  <a:srgbClr val="202124"/>
                </a:solidFill>
                <a:highlight>
                  <a:srgbClr val="F8F9FA"/>
                </a:highlight>
              </a:rPr>
              <a:t> </a:t>
            </a:r>
            <a:r>
              <a:rPr lang="tr-TR" sz="1600" dirty="0" err="1">
                <a:solidFill>
                  <a:srgbClr val="202124"/>
                </a:solidFill>
                <a:highlight>
                  <a:srgbClr val="F8F9FA"/>
                </a:highlight>
              </a:rPr>
              <a:t>the</a:t>
            </a:r>
            <a:r>
              <a:rPr lang="tr-TR" sz="1600" dirty="0">
                <a:solidFill>
                  <a:srgbClr val="202124"/>
                </a:solidFill>
                <a:highlight>
                  <a:srgbClr val="F8F9FA"/>
                </a:highlight>
              </a:rPr>
              <a:t> </a:t>
            </a:r>
            <a:r>
              <a:rPr lang="tr-TR" sz="1600" dirty="0" err="1">
                <a:solidFill>
                  <a:srgbClr val="202124"/>
                </a:solidFill>
                <a:highlight>
                  <a:srgbClr val="F8F9FA"/>
                </a:highlight>
              </a:rPr>
              <a:t>four</a:t>
            </a:r>
            <a:r>
              <a:rPr lang="tr-TR" sz="1600" dirty="0">
                <a:solidFill>
                  <a:srgbClr val="202124"/>
                </a:solidFill>
                <a:highlight>
                  <a:srgbClr val="F8F9FA"/>
                </a:highlight>
              </a:rPr>
              <a:t>  </a:t>
            </a:r>
            <a:r>
              <a:rPr lang="tr-TR" sz="1600" dirty="0" err="1">
                <a:solidFill>
                  <a:srgbClr val="202124"/>
                </a:solidFill>
                <a:highlight>
                  <a:srgbClr val="F8F9FA"/>
                </a:highlight>
              </a:rPr>
              <a:t>principles</a:t>
            </a:r>
            <a:r>
              <a:rPr lang="tr-TR" sz="1600" dirty="0">
                <a:solidFill>
                  <a:srgbClr val="202124"/>
                </a:solidFill>
                <a:highlight>
                  <a:srgbClr val="F8F9FA"/>
                </a:highlight>
              </a:rPr>
              <a:t> </a:t>
            </a:r>
            <a:r>
              <a:rPr lang="tr-TR" sz="1600" dirty="0" err="1">
                <a:solidFill>
                  <a:srgbClr val="202124"/>
                </a:solidFill>
                <a:highlight>
                  <a:srgbClr val="F8F9FA"/>
                </a:highlight>
              </a:rPr>
              <a:t>mentioned</a:t>
            </a:r>
            <a:r>
              <a:rPr lang="tr-TR" sz="1600" dirty="0">
                <a:solidFill>
                  <a:srgbClr val="202124"/>
                </a:solidFill>
                <a:highlight>
                  <a:srgbClr val="F8F9FA"/>
                </a:highlight>
              </a:rPr>
              <a:t> </a:t>
            </a:r>
            <a:r>
              <a:rPr lang="tr-TR" sz="1600" dirty="0" err="1">
                <a:solidFill>
                  <a:srgbClr val="202124"/>
                </a:solidFill>
                <a:highlight>
                  <a:srgbClr val="F8F9FA"/>
                </a:highlight>
              </a:rPr>
              <a:t>above</a:t>
            </a:r>
            <a:r>
              <a:rPr lang="tr-TR" sz="1600" dirty="0">
                <a:solidFill>
                  <a:srgbClr val="202124"/>
                </a:solidFill>
                <a:highlight>
                  <a:srgbClr val="F8F9FA"/>
                </a:highlight>
              </a:rPr>
              <a:t>, </a:t>
            </a:r>
            <a:r>
              <a:rPr lang="tr-TR" sz="1600" dirty="0" err="1">
                <a:solidFill>
                  <a:srgbClr val="202124"/>
                </a:solidFill>
                <a:highlight>
                  <a:srgbClr val="F8F9FA"/>
                </a:highlight>
              </a:rPr>
              <a:t>there</a:t>
            </a:r>
            <a:r>
              <a:rPr lang="tr-TR" sz="1600" dirty="0">
                <a:solidFill>
                  <a:srgbClr val="202124"/>
                </a:solidFill>
                <a:highlight>
                  <a:srgbClr val="F8F9FA"/>
                </a:highlight>
              </a:rPr>
              <a:t> </a:t>
            </a:r>
            <a:r>
              <a:rPr lang="tr-TR" sz="1600" dirty="0" err="1">
                <a:solidFill>
                  <a:srgbClr val="202124"/>
                </a:solidFill>
                <a:highlight>
                  <a:srgbClr val="F8F9FA"/>
                </a:highlight>
              </a:rPr>
              <a:t>are</a:t>
            </a:r>
            <a:r>
              <a:rPr lang="tr-TR" sz="1600" dirty="0">
                <a:solidFill>
                  <a:srgbClr val="202124"/>
                </a:solidFill>
                <a:highlight>
                  <a:srgbClr val="F8F9FA"/>
                </a:highlight>
              </a:rPr>
              <a:t> </a:t>
            </a:r>
            <a:r>
              <a:rPr lang="tr-TR" sz="1600" dirty="0" err="1">
                <a:solidFill>
                  <a:srgbClr val="202124"/>
                </a:solidFill>
                <a:highlight>
                  <a:srgbClr val="F8F9FA"/>
                </a:highlight>
              </a:rPr>
              <a:t>six</a:t>
            </a:r>
            <a:r>
              <a:rPr lang="tr-TR" sz="1600" dirty="0">
                <a:solidFill>
                  <a:srgbClr val="202124"/>
                </a:solidFill>
                <a:highlight>
                  <a:srgbClr val="F8F9FA"/>
                </a:highlight>
              </a:rPr>
              <a:t> </a:t>
            </a:r>
            <a:r>
              <a:rPr lang="tr-TR" sz="1600" dirty="0" err="1">
                <a:solidFill>
                  <a:srgbClr val="202124"/>
                </a:solidFill>
                <a:highlight>
                  <a:srgbClr val="F8F9FA"/>
                </a:highlight>
              </a:rPr>
              <a:t>basic</a:t>
            </a:r>
            <a:r>
              <a:rPr lang="tr-TR" sz="1600" dirty="0">
                <a:solidFill>
                  <a:srgbClr val="202124"/>
                </a:solidFill>
                <a:highlight>
                  <a:srgbClr val="F8F9FA"/>
                </a:highlight>
              </a:rPr>
              <a:t> </a:t>
            </a:r>
            <a:r>
              <a:rPr lang="tr-TR" sz="1600" dirty="0" err="1">
                <a:solidFill>
                  <a:srgbClr val="202124"/>
                </a:solidFill>
                <a:highlight>
                  <a:srgbClr val="F8F9FA"/>
                </a:highlight>
              </a:rPr>
              <a:t>practices</a:t>
            </a:r>
            <a:r>
              <a:rPr lang="tr-TR" sz="1600" dirty="0">
                <a:solidFill>
                  <a:srgbClr val="202124"/>
                </a:solidFill>
                <a:highlight>
                  <a:srgbClr val="F8F9FA"/>
                </a:highlight>
              </a:rPr>
              <a:t> in </a:t>
            </a:r>
            <a:r>
              <a:rPr lang="tr-TR" sz="1600" dirty="0" err="1">
                <a:solidFill>
                  <a:srgbClr val="202124"/>
                </a:solidFill>
                <a:highlight>
                  <a:srgbClr val="F8F9FA"/>
                </a:highlight>
              </a:rPr>
              <a:t>kanban</a:t>
            </a:r>
            <a:r>
              <a:rPr lang="tr-TR" sz="1600" dirty="0">
                <a:solidFill>
                  <a:srgbClr val="202124"/>
                </a:solidFill>
                <a:highlight>
                  <a:srgbClr val="F8F9FA"/>
                </a:highlight>
              </a:rPr>
              <a:t>. </a:t>
            </a:r>
            <a:r>
              <a:rPr lang="tr-TR" sz="1600" dirty="0" err="1">
                <a:solidFill>
                  <a:srgbClr val="202124"/>
                </a:solidFill>
                <a:highlight>
                  <a:srgbClr val="F8F9FA"/>
                </a:highlight>
              </a:rPr>
              <a:t>Once</a:t>
            </a:r>
            <a:r>
              <a:rPr lang="tr-TR" sz="1600" dirty="0">
                <a:solidFill>
                  <a:srgbClr val="202124"/>
                </a:solidFill>
                <a:highlight>
                  <a:srgbClr val="F8F9FA"/>
                </a:highlight>
              </a:rPr>
              <a:t> </a:t>
            </a:r>
            <a:r>
              <a:rPr lang="tr-TR" sz="1600" dirty="0" err="1">
                <a:solidFill>
                  <a:srgbClr val="202124"/>
                </a:solidFill>
                <a:highlight>
                  <a:srgbClr val="F8F9FA"/>
                </a:highlight>
              </a:rPr>
              <a:t>you</a:t>
            </a:r>
            <a:r>
              <a:rPr lang="tr-TR" sz="1600" dirty="0">
                <a:solidFill>
                  <a:srgbClr val="202124"/>
                </a:solidFill>
                <a:highlight>
                  <a:srgbClr val="F8F9FA"/>
                </a:highlight>
              </a:rPr>
              <a:t> </a:t>
            </a:r>
            <a:r>
              <a:rPr lang="tr-TR" sz="1600" dirty="0" err="1">
                <a:solidFill>
                  <a:srgbClr val="202124"/>
                </a:solidFill>
                <a:highlight>
                  <a:srgbClr val="F8F9FA"/>
                </a:highlight>
              </a:rPr>
              <a:t>unders</a:t>
            </a:r>
            <a:endParaRPr lang="tr-TR" sz="1600" dirty="0">
              <a:solidFill>
                <a:srgbClr val="202124"/>
              </a:solidFill>
              <a:highlight>
                <a:srgbClr val="F8F9FA"/>
              </a:highlight>
            </a:endParaRPr>
          </a:p>
          <a:p>
            <a:pPr marL="0" marR="38100" lvl="0" indent="0" algn="l" rtl="0">
              <a:lnSpc>
                <a:spcPct val="128571"/>
              </a:lnSpc>
              <a:spcBef>
                <a:spcPts val="0"/>
              </a:spcBef>
              <a:spcAft>
                <a:spcPts val="0"/>
              </a:spcAft>
              <a:buNone/>
            </a:pPr>
            <a:r>
              <a:rPr lang="tr-TR" sz="1600" dirty="0" err="1">
                <a:solidFill>
                  <a:srgbClr val="202124"/>
                </a:solidFill>
                <a:highlight>
                  <a:srgbClr val="F8F9FA"/>
                </a:highlight>
              </a:rPr>
              <a:t>tand</a:t>
            </a:r>
            <a:r>
              <a:rPr lang="tr-TR" sz="1600" dirty="0">
                <a:solidFill>
                  <a:srgbClr val="202124"/>
                </a:solidFill>
                <a:highlight>
                  <a:srgbClr val="F8F9FA"/>
                </a:highlight>
              </a:rPr>
              <a:t> </a:t>
            </a:r>
            <a:r>
              <a:rPr lang="tr-TR" sz="1600" dirty="0" err="1">
                <a:solidFill>
                  <a:srgbClr val="202124"/>
                </a:solidFill>
                <a:highlight>
                  <a:srgbClr val="F8F9FA"/>
                </a:highlight>
              </a:rPr>
              <a:t>these</a:t>
            </a:r>
            <a:r>
              <a:rPr lang="tr-TR" sz="1600" dirty="0">
                <a:solidFill>
                  <a:srgbClr val="202124"/>
                </a:solidFill>
                <a:highlight>
                  <a:srgbClr val="F8F9FA"/>
                </a:highlight>
              </a:rPr>
              <a:t> </a:t>
            </a:r>
            <a:r>
              <a:rPr lang="tr-TR" sz="1600" dirty="0" err="1">
                <a:solidFill>
                  <a:srgbClr val="202124"/>
                </a:solidFill>
                <a:highlight>
                  <a:srgbClr val="F8F9FA"/>
                </a:highlight>
              </a:rPr>
              <a:t>six</a:t>
            </a:r>
            <a:r>
              <a:rPr lang="tr-TR" sz="1600" dirty="0">
                <a:solidFill>
                  <a:srgbClr val="202124"/>
                </a:solidFill>
                <a:highlight>
                  <a:srgbClr val="F8F9FA"/>
                </a:highlight>
              </a:rPr>
              <a:t> </a:t>
            </a:r>
            <a:r>
              <a:rPr lang="tr-TR" sz="1600" dirty="0" err="1">
                <a:solidFill>
                  <a:srgbClr val="202124"/>
                </a:solidFill>
                <a:highlight>
                  <a:srgbClr val="F8F9FA"/>
                </a:highlight>
              </a:rPr>
              <a:t>practices</a:t>
            </a:r>
            <a:r>
              <a:rPr lang="tr-TR" sz="1600" dirty="0">
                <a:solidFill>
                  <a:srgbClr val="202124"/>
                </a:solidFill>
                <a:highlight>
                  <a:srgbClr val="F8F9FA"/>
                </a:highlight>
              </a:rPr>
              <a:t> </a:t>
            </a:r>
            <a:r>
              <a:rPr lang="tr-TR" sz="1600" dirty="0" err="1">
                <a:solidFill>
                  <a:srgbClr val="202124"/>
                </a:solidFill>
                <a:highlight>
                  <a:srgbClr val="F8F9FA"/>
                </a:highlight>
              </a:rPr>
              <a:t>well</a:t>
            </a:r>
            <a:r>
              <a:rPr lang="tr-TR" sz="1600" dirty="0">
                <a:solidFill>
                  <a:srgbClr val="202124"/>
                </a:solidFill>
                <a:highlight>
                  <a:srgbClr val="F8F9FA"/>
                </a:highlight>
              </a:rPr>
              <a:t>, </a:t>
            </a:r>
            <a:r>
              <a:rPr lang="tr-TR" sz="1600" dirty="0" err="1">
                <a:solidFill>
                  <a:srgbClr val="202124"/>
                </a:solidFill>
                <a:highlight>
                  <a:srgbClr val="F8F9FA"/>
                </a:highlight>
              </a:rPr>
              <a:t>you</a:t>
            </a:r>
            <a:r>
              <a:rPr lang="tr-TR" sz="1600" dirty="0">
                <a:solidFill>
                  <a:srgbClr val="202124"/>
                </a:solidFill>
                <a:highlight>
                  <a:srgbClr val="F8F9FA"/>
                </a:highlight>
              </a:rPr>
              <a:t> </a:t>
            </a:r>
            <a:r>
              <a:rPr lang="tr-TR" sz="1600" dirty="0" err="1">
                <a:solidFill>
                  <a:srgbClr val="202124"/>
                </a:solidFill>
                <a:highlight>
                  <a:srgbClr val="F8F9FA"/>
                </a:highlight>
              </a:rPr>
              <a:t>will</a:t>
            </a:r>
            <a:r>
              <a:rPr lang="tr-TR" sz="1600" dirty="0">
                <a:solidFill>
                  <a:srgbClr val="202124"/>
                </a:solidFill>
                <a:highlight>
                  <a:srgbClr val="F8F9FA"/>
                </a:highlight>
              </a:rPr>
              <a:t> </a:t>
            </a:r>
            <a:r>
              <a:rPr lang="tr-TR" sz="1600" dirty="0" err="1">
                <a:solidFill>
                  <a:srgbClr val="202124"/>
                </a:solidFill>
                <a:highlight>
                  <a:srgbClr val="F8F9FA"/>
                </a:highlight>
              </a:rPr>
              <a:t>learn</a:t>
            </a:r>
            <a:r>
              <a:rPr lang="tr-TR" sz="1600" dirty="0">
                <a:solidFill>
                  <a:srgbClr val="202124"/>
                </a:solidFill>
                <a:highlight>
                  <a:srgbClr val="F8F9FA"/>
                </a:highlight>
              </a:rPr>
              <a:t> </a:t>
            </a:r>
            <a:r>
              <a:rPr lang="tr-TR" sz="1600" dirty="0" err="1">
                <a:solidFill>
                  <a:srgbClr val="202124"/>
                </a:solidFill>
                <a:highlight>
                  <a:srgbClr val="F8F9FA"/>
                </a:highlight>
              </a:rPr>
              <a:t>about</a:t>
            </a:r>
            <a:r>
              <a:rPr lang="tr-TR" sz="1600" dirty="0">
                <a:solidFill>
                  <a:srgbClr val="202124"/>
                </a:solidFill>
                <a:highlight>
                  <a:srgbClr val="F8F9FA"/>
                </a:highlight>
              </a:rPr>
              <a:t> </a:t>
            </a:r>
            <a:r>
              <a:rPr lang="tr-TR" sz="1600" dirty="0" err="1">
                <a:solidFill>
                  <a:srgbClr val="202124"/>
                </a:solidFill>
                <a:highlight>
                  <a:srgbClr val="F8F9FA"/>
                </a:highlight>
              </a:rPr>
              <a:t>the</a:t>
            </a:r>
            <a:r>
              <a:rPr lang="tr-TR" sz="1600" dirty="0">
                <a:solidFill>
                  <a:srgbClr val="202124"/>
                </a:solidFill>
                <a:highlight>
                  <a:srgbClr val="F8F9FA"/>
                </a:highlight>
              </a:rPr>
              <a:t> </a:t>
            </a:r>
            <a:r>
              <a:rPr lang="tr-TR" sz="1600" dirty="0" err="1">
                <a:solidFill>
                  <a:srgbClr val="202124"/>
                </a:solidFill>
                <a:highlight>
                  <a:srgbClr val="F8F9FA"/>
                </a:highlight>
              </a:rPr>
              <a:t>kanban</a:t>
            </a:r>
            <a:r>
              <a:rPr lang="tr-TR" sz="1600" dirty="0">
                <a:solidFill>
                  <a:srgbClr val="202124"/>
                </a:solidFill>
                <a:highlight>
                  <a:srgbClr val="F8F9FA"/>
                </a:highlight>
              </a:rPr>
              <a:t> </a:t>
            </a:r>
            <a:r>
              <a:rPr lang="tr-TR" sz="1600" dirty="0" err="1">
                <a:solidFill>
                  <a:srgbClr val="202124"/>
                </a:solidFill>
                <a:highlight>
                  <a:srgbClr val="F8F9FA"/>
                </a:highlight>
              </a:rPr>
              <a:t>process</a:t>
            </a:r>
            <a:r>
              <a:rPr lang="tr-TR" sz="1600" dirty="0">
                <a:solidFill>
                  <a:srgbClr val="202124"/>
                </a:solidFill>
                <a:highlight>
                  <a:srgbClr val="F8F9FA"/>
                </a:highlight>
              </a:rPr>
              <a:t>.  </a:t>
            </a:r>
          </a:p>
          <a:p>
            <a:pPr marL="0" marR="38100" lvl="0" indent="0" algn="l" rtl="0">
              <a:lnSpc>
                <a:spcPct val="128571"/>
              </a:lnSpc>
              <a:spcBef>
                <a:spcPts val="0"/>
              </a:spcBef>
              <a:spcAft>
                <a:spcPts val="0"/>
              </a:spcAft>
              <a:buNone/>
            </a:pPr>
            <a:endParaRPr lang="en-US" sz="1050" dirty="0">
              <a:solidFill>
                <a:srgbClr val="202124"/>
              </a:solidFill>
              <a:highlight>
                <a:srgbClr val="F8F9FA"/>
              </a:highlight>
            </a:endParaRPr>
          </a:p>
          <a:p>
            <a:pPr marL="0" marR="38100" lvl="0" indent="0" algn="l" rtl="0">
              <a:lnSpc>
                <a:spcPct val="128571"/>
              </a:lnSpc>
              <a:spcBef>
                <a:spcPts val="0"/>
              </a:spcBef>
              <a:spcAft>
                <a:spcPts val="0"/>
              </a:spcAft>
              <a:buNone/>
            </a:pPr>
            <a:r>
              <a:rPr lang="en-US" sz="1050" dirty="0">
                <a:solidFill>
                  <a:srgbClr val="202124"/>
                </a:solidFill>
                <a:highlight>
                  <a:srgbClr val="F8F9FA"/>
                </a:highlight>
              </a:rPr>
              <a:t>So what is there in </a:t>
            </a:r>
            <a:r>
              <a:rPr lang="en-US" sz="1050" dirty="0" err="1">
                <a:solidFill>
                  <a:srgbClr val="202124"/>
                </a:solidFill>
                <a:highlight>
                  <a:srgbClr val="F8F9FA"/>
                </a:highlight>
              </a:rPr>
              <a:t>kanban</a:t>
            </a:r>
            <a:r>
              <a:rPr lang="en-US" sz="1050" dirty="0">
                <a:solidFill>
                  <a:srgbClr val="202124"/>
                </a:solidFill>
                <a:highlight>
                  <a:srgbClr val="F8F9FA"/>
                </a:highlight>
              </a:rPr>
              <a:t>?</a:t>
            </a:r>
          </a:p>
          <a:p>
            <a:pPr marL="0" marR="38100" lvl="0" indent="0" algn="l" rtl="0">
              <a:lnSpc>
                <a:spcPct val="128571"/>
              </a:lnSpc>
              <a:spcBef>
                <a:spcPts val="0"/>
              </a:spcBef>
              <a:spcAft>
                <a:spcPts val="0"/>
              </a:spcAft>
              <a:buNone/>
            </a:pPr>
            <a:endParaRPr lang="en-US" sz="1050" dirty="0">
              <a:solidFill>
                <a:srgbClr val="202124"/>
              </a:solidFill>
              <a:highlight>
                <a:srgbClr val="F8F9FA"/>
              </a:highlight>
            </a:endParaRPr>
          </a:p>
          <a:p>
            <a:pPr marL="0" marR="38100" lvl="0" indent="0" algn="l" rtl="0">
              <a:lnSpc>
                <a:spcPct val="128571"/>
              </a:lnSpc>
              <a:spcBef>
                <a:spcPts val="0"/>
              </a:spcBef>
              <a:spcAft>
                <a:spcPts val="0"/>
              </a:spcAft>
              <a:buNone/>
            </a:pPr>
            <a:r>
              <a:rPr lang="en-US" sz="1050" dirty="0">
                <a:solidFill>
                  <a:srgbClr val="202124"/>
                </a:solidFill>
                <a:highlight>
                  <a:srgbClr val="F8F9FA"/>
                </a:highlight>
              </a:rPr>
              <a:t>there are six basic practices in </a:t>
            </a:r>
            <a:r>
              <a:rPr lang="en-US" sz="1050" dirty="0" err="1">
                <a:solidFill>
                  <a:srgbClr val="202124"/>
                </a:solidFill>
                <a:highlight>
                  <a:srgbClr val="F8F9FA"/>
                </a:highlight>
              </a:rPr>
              <a:t>kanban</a:t>
            </a:r>
            <a:r>
              <a:rPr lang="en-US" sz="1050" dirty="0">
                <a:solidFill>
                  <a:srgbClr val="202124"/>
                </a:solidFill>
                <a:highlight>
                  <a:srgbClr val="F8F9FA"/>
                </a:highlight>
              </a:rPr>
              <a:t>. </a:t>
            </a:r>
          </a:p>
          <a:p>
            <a:pPr marL="0" marR="38100" lvl="0" indent="0" algn="l" rtl="0">
              <a:lnSpc>
                <a:spcPct val="128571"/>
              </a:lnSpc>
              <a:spcBef>
                <a:spcPts val="0"/>
              </a:spcBef>
              <a:spcAft>
                <a:spcPts val="0"/>
              </a:spcAft>
              <a:buNone/>
            </a:pPr>
            <a:endParaRPr lang="en-US" sz="1050" dirty="0">
              <a:solidFill>
                <a:srgbClr val="202124"/>
              </a:solidFill>
              <a:highlight>
                <a:srgbClr val="F8F9FA"/>
              </a:highlight>
            </a:endParaRPr>
          </a:p>
          <a:p>
            <a:pPr marL="0" marR="38100" lvl="0" indent="0" algn="l" rtl="0">
              <a:lnSpc>
                <a:spcPct val="128571"/>
              </a:lnSpc>
              <a:spcBef>
                <a:spcPts val="0"/>
              </a:spcBef>
              <a:spcAft>
                <a:spcPts val="0"/>
              </a:spcAft>
              <a:buNone/>
            </a:pPr>
            <a:r>
              <a:rPr lang="en-US" sz="1050" dirty="0">
                <a:solidFill>
                  <a:srgbClr val="202124"/>
                </a:solidFill>
                <a:highlight>
                  <a:srgbClr val="F8F9FA"/>
                </a:highlight>
              </a:rPr>
              <a:t>Once you understand these six practices well, you will learn about the </a:t>
            </a:r>
            <a:r>
              <a:rPr lang="en-US" sz="1050" dirty="0" err="1">
                <a:solidFill>
                  <a:srgbClr val="202124"/>
                </a:solidFill>
                <a:highlight>
                  <a:srgbClr val="F8F9FA"/>
                </a:highlight>
              </a:rPr>
              <a:t>kanban</a:t>
            </a:r>
            <a:r>
              <a:rPr lang="en-US" sz="1050" dirty="0">
                <a:solidFill>
                  <a:srgbClr val="202124"/>
                </a:solidFill>
                <a:highlight>
                  <a:srgbClr val="F8F9FA"/>
                </a:highlight>
              </a:rPr>
              <a:t> process. </a:t>
            </a:r>
          </a:p>
          <a:p>
            <a:pPr marL="0" marR="38100" lvl="0" indent="0" algn="l" rtl="0">
              <a:lnSpc>
                <a:spcPct val="128571"/>
              </a:lnSpc>
              <a:spcBef>
                <a:spcPts val="0"/>
              </a:spcBef>
              <a:spcAft>
                <a:spcPts val="0"/>
              </a:spcAft>
              <a:buNone/>
            </a:pPr>
            <a:endParaRPr lang="en-US" sz="1050" dirty="0">
              <a:solidFill>
                <a:srgbClr val="202124"/>
              </a:solidFill>
              <a:highlight>
                <a:srgbClr val="F8F9FA"/>
              </a:highlight>
            </a:endParaRPr>
          </a:p>
          <a:p>
            <a:pPr marL="0" lvl="0" indent="0" algn="l" rtl="0">
              <a:spcBef>
                <a:spcPts val="0"/>
              </a:spcBef>
              <a:spcAft>
                <a:spcPts val="0"/>
              </a:spcAft>
              <a:buNone/>
            </a:pPr>
            <a:r>
              <a:rPr lang="en-US" sz="1050" dirty="0">
                <a:solidFill>
                  <a:schemeClr val="dk1"/>
                </a:solidFill>
              </a:rPr>
              <a:t>In this lesson WE will learn:</a:t>
            </a:r>
          </a:p>
          <a:p>
            <a:pPr marL="457200" lvl="0" indent="-295275" algn="l" rtl="0">
              <a:lnSpc>
                <a:spcPct val="115000"/>
              </a:lnSpc>
              <a:spcBef>
                <a:spcPts val="0"/>
              </a:spcBef>
              <a:spcAft>
                <a:spcPts val="0"/>
              </a:spcAft>
              <a:buClr>
                <a:srgbClr val="212529"/>
              </a:buClr>
              <a:buSzPts val="1050"/>
              <a:buChar char="●"/>
            </a:pPr>
            <a:r>
              <a:rPr lang="en-US" sz="800" dirty="0">
                <a:solidFill>
                  <a:srgbClr val="212529"/>
                </a:solidFill>
                <a:highlight>
                  <a:schemeClr val="lt1"/>
                </a:highlight>
              </a:rPr>
              <a:t>(Kanban Board)</a:t>
            </a:r>
          </a:p>
          <a:p>
            <a:pPr marL="457200" lvl="0" indent="-295275" algn="l" rtl="0">
              <a:lnSpc>
                <a:spcPct val="115000"/>
              </a:lnSpc>
              <a:spcBef>
                <a:spcPts val="0"/>
              </a:spcBef>
              <a:spcAft>
                <a:spcPts val="0"/>
              </a:spcAft>
              <a:buClr>
                <a:srgbClr val="212529"/>
              </a:buClr>
              <a:buSzPts val="1050"/>
              <a:buChar char="●"/>
            </a:pPr>
            <a:r>
              <a:rPr lang="en-US" sz="800" dirty="0">
                <a:solidFill>
                  <a:srgbClr val="212529"/>
                </a:solidFill>
                <a:highlight>
                  <a:schemeClr val="lt1"/>
                </a:highlight>
              </a:rPr>
              <a:t>Work in Progress (WIP)</a:t>
            </a:r>
          </a:p>
          <a:p>
            <a:pPr marL="457200" lvl="0" indent="-295275" algn="l" rtl="0">
              <a:lnSpc>
                <a:spcPct val="115000"/>
              </a:lnSpc>
              <a:spcBef>
                <a:spcPts val="0"/>
              </a:spcBef>
              <a:spcAft>
                <a:spcPts val="0"/>
              </a:spcAft>
              <a:buClr>
                <a:srgbClr val="212529"/>
              </a:buClr>
              <a:buSzPts val="1050"/>
              <a:buChar char="●"/>
            </a:pPr>
            <a:r>
              <a:rPr lang="en-US" sz="800" dirty="0">
                <a:solidFill>
                  <a:srgbClr val="212529"/>
                </a:solidFill>
                <a:highlight>
                  <a:schemeClr val="lt1"/>
                </a:highlight>
              </a:rPr>
              <a:t>Managing Flow (Pull System)</a:t>
            </a:r>
          </a:p>
          <a:p>
            <a:pPr marL="457200" lvl="0" indent="-295275" algn="l" rtl="0">
              <a:lnSpc>
                <a:spcPct val="115000"/>
              </a:lnSpc>
              <a:spcBef>
                <a:spcPts val="0"/>
              </a:spcBef>
              <a:spcAft>
                <a:spcPts val="0"/>
              </a:spcAft>
              <a:buClr>
                <a:srgbClr val="212529"/>
              </a:buClr>
              <a:buSzPts val="1050"/>
              <a:buChar char="●"/>
            </a:pPr>
            <a:r>
              <a:rPr lang="en-US" sz="800" dirty="0">
                <a:solidFill>
                  <a:srgbClr val="212529"/>
                </a:solidFill>
                <a:highlight>
                  <a:schemeClr val="lt1"/>
                </a:highlight>
              </a:rPr>
              <a:t>Kanban Cards</a:t>
            </a:r>
          </a:p>
          <a:p>
            <a:pPr marL="457200" lvl="0" indent="-295275" algn="l" rtl="0">
              <a:lnSpc>
                <a:spcPct val="115000"/>
              </a:lnSpc>
              <a:spcBef>
                <a:spcPts val="0"/>
              </a:spcBef>
              <a:spcAft>
                <a:spcPts val="0"/>
              </a:spcAft>
              <a:buClr>
                <a:srgbClr val="212529"/>
              </a:buClr>
              <a:buSzPts val="1050"/>
              <a:buChar char="●"/>
            </a:pPr>
            <a:r>
              <a:rPr lang="en-US" sz="800" dirty="0">
                <a:solidFill>
                  <a:srgbClr val="212529"/>
                </a:solidFill>
                <a:highlight>
                  <a:schemeClr val="lt1"/>
                </a:highlight>
              </a:rPr>
              <a:t>Lead Time</a:t>
            </a:r>
            <a:endParaRPr lang="en-US" sz="1050" dirty="0">
              <a:solidFill>
                <a:srgbClr val="202124"/>
              </a:solidFill>
              <a:highlight>
                <a:srgbClr val="F8F9FA"/>
              </a:highlight>
            </a:endParaRPr>
          </a:p>
          <a:p>
            <a:pPr marL="0" marR="38100" lvl="0" indent="0" algn="l" rtl="0">
              <a:lnSpc>
                <a:spcPct val="128571"/>
              </a:lnSpc>
              <a:spcBef>
                <a:spcPts val="1200"/>
              </a:spcBef>
              <a:spcAft>
                <a:spcPts val="0"/>
              </a:spcAft>
              <a:buNone/>
            </a:pPr>
            <a:endParaRPr lang="en-US" sz="1050" dirty="0">
              <a:solidFill>
                <a:srgbClr val="202124"/>
              </a:solidFill>
              <a:highlight>
                <a:srgbClr val="F8F9FA"/>
              </a:highlight>
            </a:endParaRPr>
          </a:p>
          <a:p>
            <a:pPr marL="0" marR="38100" lvl="0" indent="0" algn="l" rtl="0">
              <a:lnSpc>
                <a:spcPct val="128571"/>
              </a:lnSpc>
              <a:spcBef>
                <a:spcPts val="0"/>
              </a:spcBef>
              <a:spcAft>
                <a:spcPts val="0"/>
              </a:spcAft>
              <a:buNone/>
            </a:pPr>
            <a:r>
              <a:rPr lang="en-US" sz="1050" dirty="0">
                <a:solidFill>
                  <a:srgbClr val="202124"/>
                </a:solidFill>
                <a:highlight>
                  <a:srgbClr val="F8F9FA"/>
                </a:highlight>
              </a:rPr>
              <a:t>But Before this lets give a break here. </a:t>
            </a:r>
          </a:p>
          <a:p>
            <a:pPr marL="0" marR="38100" lvl="0" indent="0" algn="l" rtl="0">
              <a:lnSpc>
                <a:spcPct val="128571"/>
              </a:lnSpc>
              <a:spcBef>
                <a:spcPts val="0"/>
              </a:spcBef>
              <a:spcAft>
                <a:spcPts val="0"/>
              </a:spcAft>
              <a:buNone/>
            </a:pPr>
            <a:endParaRPr lang="tr-TR" sz="1050" dirty="0">
              <a:solidFill>
                <a:srgbClr val="202122"/>
              </a:solidFill>
              <a:highlight>
                <a:srgbClr val="FFFFFF"/>
              </a:highlight>
            </a:endParaRPr>
          </a:p>
          <a:p>
            <a:pPr marL="0" marR="38100" lvl="0" indent="0" algn="l" defTabSz="914400" rtl="0" eaLnBrk="1" fontAlgn="auto" latinLnBrk="0" hangingPunct="1">
              <a:lnSpc>
                <a:spcPct val="128571"/>
              </a:lnSpc>
              <a:spcBef>
                <a:spcPts val="0"/>
              </a:spcBef>
              <a:spcAft>
                <a:spcPts val="0"/>
              </a:spcAft>
              <a:buClr>
                <a:srgbClr val="000000"/>
              </a:buClr>
              <a:buSzPts val="1400"/>
              <a:buFont typeface="Arial"/>
              <a:buNone/>
              <a:tabLst/>
              <a:defRPr/>
            </a:pPr>
            <a:r>
              <a:rPr lang="en-US" sz="1050" dirty="0">
                <a:solidFill>
                  <a:srgbClr val="202124"/>
                </a:solidFill>
                <a:highlight>
                  <a:srgbClr val="F8F9FA"/>
                </a:highlight>
              </a:rPr>
              <a:t>Besides the four principles mentioned above, there are six basic practices in </a:t>
            </a:r>
            <a:r>
              <a:rPr lang="en-US" sz="1050" dirty="0" err="1">
                <a:solidFill>
                  <a:srgbClr val="202124"/>
                </a:solidFill>
                <a:highlight>
                  <a:srgbClr val="F8F9FA"/>
                </a:highlight>
              </a:rPr>
              <a:t>kanban</a:t>
            </a:r>
            <a:r>
              <a:rPr lang="en-US" sz="1050" dirty="0">
                <a:solidFill>
                  <a:srgbClr val="202124"/>
                </a:solidFill>
                <a:highlight>
                  <a:srgbClr val="F8F9FA"/>
                </a:highlight>
              </a:rPr>
              <a:t>. Once you understand these six practices well, you will learn about the </a:t>
            </a:r>
            <a:r>
              <a:rPr lang="en-US" sz="1050" dirty="0" err="1">
                <a:solidFill>
                  <a:srgbClr val="202124"/>
                </a:solidFill>
                <a:highlight>
                  <a:srgbClr val="F8F9FA"/>
                </a:highlight>
              </a:rPr>
              <a:t>kanban</a:t>
            </a:r>
            <a:r>
              <a:rPr lang="en-US" sz="1050" dirty="0">
                <a:solidFill>
                  <a:srgbClr val="202124"/>
                </a:solidFill>
                <a:highlight>
                  <a:srgbClr val="F8F9FA"/>
                </a:highlight>
              </a:rPr>
              <a:t> process. </a:t>
            </a:r>
            <a:endParaRPr lang="en-US" sz="800" dirty="0">
              <a:solidFill>
                <a:srgbClr val="202122"/>
              </a:solidFill>
              <a:highlight>
                <a:srgbClr val="FFFFFF"/>
              </a:highlight>
            </a:endParaRPr>
          </a:p>
          <a:p>
            <a:pPr marL="0" marR="38100" lvl="0" indent="0" algn="l" rtl="0">
              <a:lnSpc>
                <a:spcPct val="128571"/>
              </a:lnSpc>
              <a:spcBef>
                <a:spcPts val="0"/>
              </a:spcBef>
              <a:spcAft>
                <a:spcPts val="0"/>
              </a:spcAft>
              <a:buNone/>
            </a:pPr>
            <a:endParaRPr sz="1050" dirty="0">
              <a:solidFill>
                <a:srgbClr val="202122"/>
              </a:solidFill>
              <a:highlight>
                <a:srgbClr val="FFFFFF"/>
              </a:highlight>
            </a:endParaRPr>
          </a:p>
        </p:txBody>
      </p:sp>
    </p:spTree>
    <p:extLst>
      <p:ext uri="{BB962C8B-B14F-4D97-AF65-F5344CB8AC3E}">
        <p14:creationId xmlns:p14="http://schemas.microsoft.com/office/powerpoint/2010/main" val="136549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86155d754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86155d754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Agile Proje Yönetimi bir metodoloji değildir. </a:t>
            </a:r>
          </a:p>
          <a:p>
            <a:pPr marL="0" lvl="0" indent="0" algn="l" rtl="0">
              <a:lnSpc>
                <a:spcPct val="100000"/>
              </a:lnSpc>
              <a:spcBef>
                <a:spcPts val="0"/>
              </a:spcBef>
              <a:spcAft>
                <a:spcPts val="0"/>
              </a:spcAft>
              <a:buSzPts val="1400"/>
              <a:buNone/>
            </a:pPr>
            <a:r>
              <a:rPr lang="tr-TR" b="1" dirty="0"/>
              <a:t>Agile</a:t>
            </a:r>
            <a:r>
              <a:rPr lang="tr-TR" dirty="0"/>
              <a:t>, çatısı altındaki idari ve teknik araçlarla </a:t>
            </a:r>
            <a:r>
              <a:rPr lang="tr-TR" b="1" dirty="0"/>
              <a:t>projeleri nasıl yönetebileceğimize dair bir yaklaşımdır</a:t>
            </a:r>
            <a:r>
              <a:rPr lang="tr-TR" dirty="0"/>
              <a:t>.</a:t>
            </a:r>
          </a:p>
          <a:p>
            <a:pPr marL="0" lvl="0" indent="0" algn="l" rtl="0">
              <a:lnSpc>
                <a:spcPct val="100000"/>
              </a:lnSpc>
              <a:spcBef>
                <a:spcPts val="0"/>
              </a:spcBef>
              <a:spcAft>
                <a:spcPts val="0"/>
              </a:spcAft>
              <a:buSzPts val="1400"/>
              <a:buNone/>
            </a:pPr>
            <a:r>
              <a:rPr lang="tr-TR" dirty="0"/>
              <a:t>Scrum, Ekiplerin büyüklüğüne, mevcut çalışma tarzına ve oluşturulacak ürünün dinamiklerine göre farklı araçlar kullanılabilir.</a:t>
            </a:r>
          </a:p>
          <a:p>
            <a:pPr marL="0" lvl="0" indent="0" algn="l" rtl="0">
              <a:lnSpc>
                <a:spcPct val="100000"/>
              </a:lnSpc>
              <a:spcBef>
                <a:spcPts val="0"/>
              </a:spcBef>
              <a:spcAft>
                <a:spcPts val="0"/>
              </a:spcAft>
              <a:buSzPts val="1400"/>
              <a:buNone/>
            </a:pPr>
            <a:r>
              <a:rPr lang="tr-TR" dirty="0"/>
              <a:t>Bu araçlar Dinamik Sistem Geliştirme Metodolojisi (DSDM), </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en-US" b="0" i="0" dirty="0" err="1">
                <a:solidFill>
                  <a:srgbClr val="000000"/>
                </a:solidFill>
                <a:effectLst/>
                <a:latin typeface="-apple-system"/>
              </a:rPr>
              <a:t>metodolojiye</a:t>
            </a:r>
            <a:r>
              <a:rPr lang="en-US" b="0" i="0" dirty="0">
                <a:solidFill>
                  <a:srgbClr val="000000"/>
                </a:solidFill>
                <a:effectLst/>
                <a:latin typeface="-apple-system"/>
              </a:rPr>
              <a:t> </a:t>
            </a:r>
            <a:r>
              <a:rPr lang="en-US" b="0" i="0" dirty="0" err="1">
                <a:solidFill>
                  <a:srgbClr val="000000"/>
                </a:solidFill>
                <a:effectLst/>
                <a:latin typeface="-apple-system"/>
              </a:rPr>
              <a:t>yöntem</a:t>
            </a:r>
            <a:r>
              <a:rPr lang="en-US" b="0" i="0" dirty="0">
                <a:solidFill>
                  <a:srgbClr val="000000"/>
                </a:solidFill>
                <a:effectLst/>
                <a:latin typeface="-apple-system"/>
              </a:rPr>
              <a:t> </a:t>
            </a:r>
            <a:r>
              <a:rPr lang="en-US" b="0" i="0" dirty="0" err="1">
                <a:solidFill>
                  <a:srgbClr val="000000"/>
                </a:solidFill>
                <a:effectLst/>
                <a:latin typeface="-apple-system"/>
              </a:rPr>
              <a:t>ve</a:t>
            </a:r>
            <a:r>
              <a:rPr lang="en-US" b="0" i="0" dirty="0">
                <a:solidFill>
                  <a:srgbClr val="000000"/>
                </a:solidFill>
                <a:effectLst/>
                <a:latin typeface="-apple-system"/>
              </a:rPr>
              <a:t> </a:t>
            </a:r>
            <a:r>
              <a:rPr lang="en-US" b="0" i="0" dirty="0" err="1">
                <a:solidFill>
                  <a:srgbClr val="000000"/>
                </a:solidFill>
                <a:effectLst/>
                <a:latin typeface="-apple-system"/>
              </a:rPr>
              <a:t>tekniklerin</a:t>
            </a:r>
            <a:r>
              <a:rPr lang="en-US" b="0" i="0" dirty="0">
                <a:solidFill>
                  <a:srgbClr val="000000"/>
                </a:solidFill>
                <a:effectLst/>
                <a:latin typeface="-apple-system"/>
              </a:rPr>
              <a:t> </a:t>
            </a:r>
            <a:r>
              <a:rPr lang="en-US" b="0" i="0" dirty="0" err="1">
                <a:solidFill>
                  <a:srgbClr val="000000"/>
                </a:solidFill>
                <a:effectLst/>
                <a:latin typeface="-apple-system"/>
              </a:rPr>
              <a:t>oluşturulduğu</a:t>
            </a:r>
            <a:r>
              <a:rPr lang="en-US" b="0" i="0" dirty="0">
                <a:solidFill>
                  <a:srgbClr val="000000"/>
                </a:solidFill>
                <a:effectLst/>
                <a:latin typeface="-apple-system"/>
              </a:rPr>
              <a:t> </a:t>
            </a:r>
            <a:r>
              <a:rPr lang="en-US" b="0" i="0" dirty="0" err="1">
                <a:solidFill>
                  <a:srgbClr val="000000"/>
                </a:solidFill>
                <a:effectLst/>
                <a:latin typeface="-apple-system"/>
              </a:rPr>
              <a:t>düşünsel</a:t>
            </a:r>
            <a:r>
              <a:rPr lang="en-US" b="0" i="0" dirty="0">
                <a:solidFill>
                  <a:srgbClr val="000000"/>
                </a:solidFill>
                <a:effectLst/>
                <a:latin typeface="-apple-system"/>
              </a:rPr>
              <a:t> </a:t>
            </a:r>
            <a:r>
              <a:rPr lang="en-US" b="0" i="0" dirty="0" err="1">
                <a:solidFill>
                  <a:srgbClr val="000000"/>
                </a:solidFill>
                <a:effectLst/>
                <a:latin typeface="-apple-system"/>
              </a:rPr>
              <a:t>zemin</a:t>
            </a:r>
            <a:r>
              <a:rPr lang="en-US" b="0" i="0" dirty="0">
                <a:solidFill>
                  <a:srgbClr val="000000"/>
                </a:solidFill>
                <a:effectLst/>
                <a:latin typeface="-apple-system"/>
              </a:rPr>
              <a:t> </a:t>
            </a:r>
            <a:endParaRPr lang="tr-TR" b="0" i="0" dirty="0">
              <a:solidFill>
                <a:srgbClr val="000000"/>
              </a:solidFill>
              <a:effectLst/>
              <a:latin typeface="-apple-system"/>
            </a:endParaRPr>
          </a:p>
          <a:p>
            <a:pPr marL="0" lvl="0" indent="0" algn="l" rtl="0">
              <a:lnSpc>
                <a:spcPct val="100000"/>
              </a:lnSpc>
              <a:spcBef>
                <a:spcPts val="0"/>
              </a:spcBef>
              <a:spcAft>
                <a:spcPts val="0"/>
              </a:spcAft>
              <a:buSzPts val="1400"/>
              <a:buNone/>
            </a:pPr>
            <a:r>
              <a:rPr lang="en-US" b="0" i="0" dirty="0" err="1">
                <a:solidFill>
                  <a:srgbClr val="000000"/>
                </a:solidFill>
                <a:effectLst/>
                <a:latin typeface="-apple-system"/>
              </a:rPr>
              <a:t>Metot</a:t>
            </a:r>
            <a:r>
              <a:rPr lang="en-US" b="0" i="0" dirty="0">
                <a:solidFill>
                  <a:srgbClr val="000000"/>
                </a:solidFill>
                <a:effectLst/>
                <a:latin typeface="-apple-system"/>
              </a:rPr>
              <a:t>, </a:t>
            </a:r>
            <a:r>
              <a:rPr lang="en-US" b="0" i="0" dirty="0" err="1">
                <a:solidFill>
                  <a:srgbClr val="000000"/>
                </a:solidFill>
                <a:effectLst/>
                <a:latin typeface="-apple-system"/>
              </a:rPr>
              <a:t>bir</a:t>
            </a:r>
            <a:r>
              <a:rPr lang="en-US" b="0" i="0" dirty="0">
                <a:solidFill>
                  <a:srgbClr val="000000"/>
                </a:solidFill>
                <a:effectLst/>
                <a:latin typeface="-apple-system"/>
              </a:rPr>
              <a:t> </a:t>
            </a:r>
            <a:r>
              <a:rPr lang="en-US" b="0" i="0" dirty="0" err="1">
                <a:solidFill>
                  <a:srgbClr val="000000"/>
                </a:solidFill>
                <a:effectLst/>
                <a:latin typeface="-apple-system"/>
              </a:rPr>
              <a:t>yolu</a:t>
            </a:r>
            <a:r>
              <a:rPr lang="en-US" b="0" i="0" dirty="0">
                <a:solidFill>
                  <a:srgbClr val="000000"/>
                </a:solidFill>
                <a:effectLst/>
                <a:latin typeface="-apple-system"/>
              </a:rPr>
              <a:t> </a:t>
            </a:r>
            <a:r>
              <a:rPr lang="en-US" b="0" i="0" dirty="0" err="1">
                <a:solidFill>
                  <a:srgbClr val="000000"/>
                </a:solidFill>
                <a:effectLst/>
                <a:latin typeface="-apple-system"/>
              </a:rPr>
              <a:t>izlemek</a:t>
            </a:r>
            <a:r>
              <a:rPr lang="en-US" b="0" i="0" dirty="0">
                <a:solidFill>
                  <a:srgbClr val="000000"/>
                </a:solidFill>
                <a:effectLst/>
                <a:latin typeface="-apple-system"/>
              </a:rPr>
              <a:t> </a:t>
            </a:r>
            <a:r>
              <a:rPr lang="en-US" b="0" i="0" dirty="0" err="1">
                <a:solidFill>
                  <a:srgbClr val="000000"/>
                </a:solidFill>
                <a:effectLst/>
                <a:latin typeface="-apple-system"/>
              </a:rPr>
              <a:t>Metodoloji</a:t>
            </a:r>
            <a:r>
              <a:rPr lang="en-US" b="0" i="0" dirty="0">
                <a:solidFill>
                  <a:srgbClr val="000000"/>
                </a:solidFill>
                <a:effectLst/>
                <a:latin typeface="-apple-system"/>
              </a:rPr>
              <a:t> </a:t>
            </a:r>
            <a:r>
              <a:rPr lang="en-US" b="0" i="0" dirty="0" err="1">
                <a:solidFill>
                  <a:srgbClr val="000000"/>
                </a:solidFill>
                <a:effectLst/>
                <a:latin typeface="-apple-system"/>
              </a:rPr>
              <a:t>ise</a:t>
            </a:r>
            <a:r>
              <a:rPr lang="en-US" b="0" i="0" dirty="0">
                <a:solidFill>
                  <a:srgbClr val="000000"/>
                </a:solidFill>
                <a:effectLst/>
                <a:latin typeface="-apple-system"/>
              </a:rPr>
              <a:t> </a:t>
            </a:r>
            <a:r>
              <a:rPr lang="en-US" b="0" i="0" dirty="0" err="1">
                <a:solidFill>
                  <a:srgbClr val="000000"/>
                </a:solidFill>
                <a:effectLst/>
                <a:latin typeface="-apple-system"/>
              </a:rPr>
              <a:t>metottan</a:t>
            </a:r>
            <a:r>
              <a:rPr lang="en-US" b="0" i="0" dirty="0">
                <a:solidFill>
                  <a:srgbClr val="000000"/>
                </a:solidFill>
                <a:effectLst/>
                <a:latin typeface="-apple-system"/>
              </a:rPr>
              <a:t> </a:t>
            </a:r>
            <a:r>
              <a:rPr lang="en-US" b="0" i="0" dirty="0" err="1">
                <a:solidFill>
                  <a:srgbClr val="000000"/>
                </a:solidFill>
                <a:effectLst/>
                <a:latin typeface="-apple-system"/>
              </a:rPr>
              <a:t>daha</a:t>
            </a:r>
            <a:r>
              <a:rPr lang="en-US" b="0" i="0" dirty="0">
                <a:solidFill>
                  <a:srgbClr val="000000"/>
                </a:solidFill>
                <a:effectLst/>
                <a:latin typeface="-apple-system"/>
              </a:rPr>
              <a:t> </a:t>
            </a:r>
            <a:r>
              <a:rPr lang="en-US" b="0" i="0" dirty="0" err="1">
                <a:solidFill>
                  <a:srgbClr val="000000"/>
                </a:solidFill>
                <a:effectLst/>
                <a:latin typeface="-apple-system"/>
              </a:rPr>
              <a:t>üst</a:t>
            </a:r>
            <a:r>
              <a:rPr lang="en-US" b="0" i="0" dirty="0">
                <a:solidFill>
                  <a:srgbClr val="000000"/>
                </a:solidFill>
                <a:effectLst/>
                <a:latin typeface="-apple-system"/>
              </a:rPr>
              <a:t> </a:t>
            </a:r>
            <a:r>
              <a:rPr lang="en-US" b="0" i="0" dirty="0" err="1">
                <a:solidFill>
                  <a:srgbClr val="000000"/>
                </a:solidFill>
                <a:effectLst/>
                <a:latin typeface="-apple-system"/>
              </a:rPr>
              <a:t>bir</a:t>
            </a:r>
            <a:r>
              <a:rPr lang="en-US" b="0" i="0" dirty="0">
                <a:solidFill>
                  <a:srgbClr val="000000"/>
                </a:solidFill>
                <a:effectLst/>
                <a:latin typeface="-apple-system"/>
              </a:rPr>
              <a:t> </a:t>
            </a:r>
            <a:r>
              <a:rPr lang="en-US" b="0" i="0" dirty="0" err="1">
                <a:solidFill>
                  <a:srgbClr val="000000"/>
                </a:solidFill>
                <a:effectLst/>
                <a:latin typeface="-apple-system"/>
              </a:rPr>
              <a:t>kavramdır</a:t>
            </a:r>
            <a:r>
              <a:rPr lang="en-US" b="0" i="0" dirty="0">
                <a:solidFill>
                  <a:srgbClr val="000000"/>
                </a:solidFill>
                <a:effectLst/>
                <a:latin typeface="-apple-system"/>
              </a:rPr>
              <a:t> </a:t>
            </a:r>
            <a:r>
              <a:rPr lang="en-US" b="0" i="0" dirty="0" err="1">
                <a:solidFill>
                  <a:srgbClr val="000000"/>
                </a:solidFill>
                <a:effectLst/>
                <a:latin typeface="-apple-system"/>
              </a:rPr>
              <a:t>ve</a:t>
            </a:r>
            <a:r>
              <a:rPr lang="en-US" b="0" i="0" dirty="0">
                <a:solidFill>
                  <a:srgbClr val="000000"/>
                </a:solidFill>
                <a:effectLst/>
                <a:latin typeface="-apple-system"/>
              </a:rPr>
              <a:t> </a:t>
            </a:r>
            <a:r>
              <a:rPr lang="en-US" b="0" i="0" dirty="0" err="1">
                <a:solidFill>
                  <a:srgbClr val="000000"/>
                </a:solidFill>
                <a:effectLst/>
                <a:latin typeface="-apple-system"/>
              </a:rPr>
              <a:t>metodu</a:t>
            </a:r>
            <a:r>
              <a:rPr lang="en-US" b="0" i="0" dirty="0">
                <a:solidFill>
                  <a:srgbClr val="000000"/>
                </a:solidFill>
                <a:effectLst/>
                <a:latin typeface="-apple-system"/>
              </a:rPr>
              <a:t> da </a:t>
            </a:r>
            <a:r>
              <a:rPr lang="en-US" b="0" i="0" dirty="0" err="1">
                <a:solidFill>
                  <a:srgbClr val="000000"/>
                </a:solidFill>
                <a:effectLst/>
                <a:latin typeface="-apple-system"/>
              </a:rPr>
              <a:t>içinde</a:t>
            </a:r>
            <a:r>
              <a:rPr lang="en-US" b="0" i="0" dirty="0">
                <a:solidFill>
                  <a:srgbClr val="000000"/>
                </a:solidFill>
                <a:effectLst/>
                <a:latin typeface="-apple-system"/>
              </a:rPr>
              <a:t> </a:t>
            </a:r>
            <a:r>
              <a:rPr lang="en-US" b="0" i="0" dirty="0" err="1">
                <a:solidFill>
                  <a:srgbClr val="000000"/>
                </a:solidFill>
                <a:effectLst/>
                <a:latin typeface="-apple-system"/>
              </a:rPr>
              <a:t>barındırır</a:t>
            </a:r>
            <a:r>
              <a:rPr lang="en-US" b="0" i="0" dirty="0">
                <a:solidFill>
                  <a:srgbClr val="000000"/>
                </a:solidFill>
                <a:effectLst/>
                <a:latin typeface="-apple-system"/>
              </a:rPr>
              <a:t>. </a:t>
            </a:r>
            <a:endParaRPr lang="tr-TR" b="0" i="0" dirty="0">
              <a:solidFill>
                <a:srgbClr val="000000"/>
              </a:solidFill>
              <a:effectLst/>
              <a:latin typeface="-apple-system"/>
            </a:endParaRPr>
          </a:p>
          <a:p>
            <a:pPr marL="0" lvl="0" indent="0" algn="l" rtl="0">
              <a:lnSpc>
                <a:spcPct val="100000"/>
              </a:lnSpc>
              <a:spcBef>
                <a:spcPts val="0"/>
              </a:spcBef>
              <a:spcAft>
                <a:spcPts val="0"/>
              </a:spcAft>
              <a:buSzPts val="1400"/>
              <a:buNone/>
            </a:pPr>
            <a:r>
              <a:rPr lang="en-US" b="0" i="0" dirty="0">
                <a:solidFill>
                  <a:srgbClr val="000000"/>
                </a:solidFill>
                <a:effectLst/>
                <a:latin typeface="-apple-system"/>
              </a:rPr>
              <a:t>Bilgi </a:t>
            </a:r>
            <a:r>
              <a:rPr lang="en-US" b="0" i="0" dirty="0" err="1">
                <a:solidFill>
                  <a:srgbClr val="000000"/>
                </a:solidFill>
                <a:effectLst/>
                <a:latin typeface="-apple-system"/>
              </a:rPr>
              <a:t>üretmeye</a:t>
            </a:r>
            <a:r>
              <a:rPr lang="en-US" b="0" i="0" dirty="0">
                <a:solidFill>
                  <a:srgbClr val="000000"/>
                </a:solidFill>
                <a:effectLst/>
                <a:latin typeface="-apple-system"/>
              </a:rPr>
              <a:t> </a:t>
            </a:r>
            <a:r>
              <a:rPr lang="en-US" b="0" i="0" dirty="0" err="1">
                <a:solidFill>
                  <a:srgbClr val="000000"/>
                </a:solidFill>
                <a:effectLst/>
                <a:latin typeface="-apple-system"/>
              </a:rPr>
              <a:t>yönelmiş</a:t>
            </a:r>
            <a:r>
              <a:rPr lang="en-US" b="0" i="0" dirty="0">
                <a:solidFill>
                  <a:srgbClr val="000000"/>
                </a:solidFill>
                <a:effectLst/>
                <a:latin typeface="-apple-system"/>
              </a:rPr>
              <a:t> her </a:t>
            </a:r>
            <a:r>
              <a:rPr lang="en-US" b="0" i="0" dirty="0" err="1">
                <a:solidFill>
                  <a:srgbClr val="000000"/>
                </a:solidFill>
                <a:effectLst/>
                <a:latin typeface="-apple-system"/>
              </a:rPr>
              <a:t>disiplin</a:t>
            </a:r>
            <a:r>
              <a:rPr lang="en-US" b="0" i="0" dirty="0">
                <a:solidFill>
                  <a:srgbClr val="000000"/>
                </a:solidFill>
                <a:effectLst/>
                <a:latin typeface="-apple-system"/>
              </a:rPr>
              <a:t>, </a:t>
            </a:r>
            <a:r>
              <a:rPr lang="en-US" b="0" i="0" dirty="0" err="1">
                <a:solidFill>
                  <a:srgbClr val="000000"/>
                </a:solidFill>
                <a:effectLst/>
                <a:latin typeface="-apple-system"/>
              </a:rPr>
              <a:t>bu</a:t>
            </a:r>
            <a:r>
              <a:rPr lang="en-US" b="0" i="0" dirty="0">
                <a:solidFill>
                  <a:srgbClr val="000000"/>
                </a:solidFill>
                <a:effectLst/>
                <a:latin typeface="-apple-system"/>
              </a:rPr>
              <a:t> </a:t>
            </a:r>
            <a:r>
              <a:rPr lang="en-US" b="0" i="0" dirty="0" err="1">
                <a:solidFill>
                  <a:srgbClr val="000000"/>
                </a:solidFill>
                <a:effectLst/>
                <a:latin typeface="-apple-system"/>
              </a:rPr>
              <a:t>bilgiyi</a:t>
            </a:r>
            <a:r>
              <a:rPr lang="en-US" b="0" i="0" dirty="0">
                <a:solidFill>
                  <a:srgbClr val="000000"/>
                </a:solidFill>
                <a:effectLst/>
                <a:latin typeface="-apple-system"/>
              </a:rPr>
              <a:t> belli </a:t>
            </a:r>
            <a:r>
              <a:rPr lang="en-US" b="0" i="0" dirty="0" err="1">
                <a:solidFill>
                  <a:srgbClr val="000000"/>
                </a:solidFill>
                <a:effectLst/>
                <a:latin typeface="-apple-system"/>
              </a:rPr>
              <a:t>bir</a:t>
            </a:r>
            <a:r>
              <a:rPr lang="en-US" b="0" i="0" dirty="0">
                <a:solidFill>
                  <a:srgbClr val="000000"/>
                </a:solidFill>
                <a:effectLst/>
                <a:latin typeface="-apple-system"/>
              </a:rPr>
              <a:t> </a:t>
            </a:r>
            <a:r>
              <a:rPr lang="en-US" b="0" i="0" dirty="0" err="1">
                <a:solidFill>
                  <a:srgbClr val="000000"/>
                </a:solidFill>
                <a:effectLst/>
                <a:latin typeface="-apple-system"/>
              </a:rPr>
              <a:t>arka</a:t>
            </a:r>
            <a:r>
              <a:rPr lang="en-US" b="0" i="0" dirty="0">
                <a:solidFill>
                  <a:srgbClr val="000000"/>
                </a:solidFill>
                <a:effectLst/>
                <a:latin typeface="-apple-system"/>
              </a:rPr>
              <a:t> plana </a:t>
            </a:r>
            <a:r>
              <a:rPr lang="en-US" b="0" i="0" dirty="0" err="1">
                <a:solidFill>
                  <a:srgbClr val="000000"/>
                </a:solidFill>
                <a:effectLst/>
                <a:latin typeface="-apple-system"/>
              </a:rPr>
              <a:t>ve</a:t>
            </a:r>
            <a:r>
              <a:rPr lang="en-US" b="0" i="0" dirty="0">
                <a:solidFill>
                  <a:srgbClr val="000000"/>
                </a:solidFill>
                <a:effectLst/>
                <a:latin typeface="-apple-system"/>
              </a:rPr>
              <a:t> </a:t>
            </a:r>
            <a:r>
              <a:rPr lang="en-US" b="0" i="0" dirty="0" err="1">
                <a:solidFill>
                  <a:srgbClr val="000000"/>
                </a:solidFill>
                <a:effectLst/>
                <a:latin typeface="-apple-system"/>
              </a:rPr>
              <a:t>zemine</a:t>
            </a:r>
            <a:r>
              <a:rPr lang="en-US" b="0" i="0" dirty="0">
                <a:solidFill>
                  <a:srgbClr val="000000"/>
                </a:solidFill>
                <a:effectLst/>
                <a:latin typeface="-apple-system"/>
              </a:rPr>
              <a:t> </a:t>
            </a:r>
            <a:r>
              <a:rPr lang="en-US" b="0" i="0" dirty="0" err="1">
                <a:solidFill>
                  <a:srgbClr val="000000"/>
                </a:solidFill>
                <a:effectLst/>
                <a:latin typeface="-apple-system"/>
              </a:rPr>
              <a:t>dayandırarak</a:t>
            </a:r>
            <a:r>
              <a:rPr lang="en-US" b="0" i="0" dirty="0">
                <a:solidFill>
                  <a:srgbClr val="000000"/>
                </a:solidFill>
                <a:effectLst/>
                <a:latin typeface="-apple-system"/>
              </a:rPr>
              <a:t> </a:t>
            </a:r>
            <a:r>
              <a:rPr lang="en-US" b="0" i="0" dirty="0" err="1">
                <a:solidFill>
                  <a:srgbClr val="000000"/>
                </a:solidFill>
                <a:effectLst/>
                <a:latin typeface="-apple-system"/>
              </a:rPr>
              <a:t>üretir</a:t>
            </a:r>
            <a:r>
              <a:rPr lang="en-US" b="0" i="0" dirty="0">
                <a:solidFill>
                  <a:srgbClr val="000000"/>
                </a:solidFill>
                <a:effectLst/>
                <a:latin typeface="-apple-system"/>
              </a:rPr>
              <a:t>. </a:t>
            </a:r>
            <a:endParaRPr lang="tr-TR" b="0" i="0" dirty="0">
              <a:solidFill>
                <a:srgbClr val="000000"/>
              </a:solidFill>
              <a:effectLst/>
              <a:latin typeface="-apple-system"/>
            </a:endParaRPr>
          </a:p>
          <a:p>
            <a:pPr marL="0" lvl="0" indent="0" algn="l" rtl="0">
              <a:lnSpc>
                <a:spcPct val="100000"/>
              </a:lnSpc>
              <a:spcBef>
                <a:spcPts val="0"/>
              </a:spcBef>
              <a:spcAft>
                <a:spcPts val="0"/>
              </a:spcAft>
              <a:buSzPts val="1400"/>
              <a:buNone/>
            </a:pPr>
            <a:r>
              <a:rPr lang="en-US" b="0" i="0" dirty="0">
                <a:solidFill>
                  <a:srgbClr val="000000"/>
                </a:solidFill>
                <a:effectLst/>
                <a:latin typeface="-apple-system"/>
              </a:rPr>
              <a:t>Bu </a:t>
            </a:r>
            <a:r>
              <a:rPr lang="en-US" b="0" i="0" dirty="0" err="1">
                <a:solidFill>
                  <a:srgbClr val="000000"/>
                </a:solidFill>
                <a:effectLst/>
                <a:latin typeface="-apple-system"/>
              </a:rPr>
              <a:t>bağlamda</a:t>
            </a:r>
            <a:r>
              <a:rPr lang="en-US" b="0" i="0" dirty="0">
                <a:solidFill>
                  <a:srgbClr val="000000"/>
                </a:solidFill>
                <a:effectLst/>
                <a:latin typeface="-apple-system"/>
              </a:rPr>
              <a:t> </a:t>
            </a:r>
            <a:r>
              <a:rPr lang="en-US" b="0" i="0" dirty="0" err="1">
                <a:solidFill>
                  <a:srgbClr val="000000"/>
                </a:solidFill>
                <a:effectLst/>
                <a:latin typeface="-apple-system"/>
              </a:rPr>
              <a:t>metodolojiye</a:t>
            </a:r>
            <a:r>
              <a:rPr lang="en-US" b="0" i="0" dirty="0">
                <a:solidFill>
                  <a:srgbClr val="000000"/>
                </a:solidFill>
                <a:effectLst/>
                <a:latin typeface="-apple-system"/>
              </a:rPr>
              <a:t> </a:t>
            </a:r>
            <a:r>
              <a:rPr lang="en-US" b="0" i="0" dirty="0" err="1">
                <a:solidFill>
                  <a:srgbClr val="000000"/>
                </a:solidFill>
                <a:effectLst/>
                <a:latin typeface="-apple-system"/>
              </a:rPr>
              <a:t>yöntem</a:t>
            </a:r>
            <a:r>
              <a:rPr lang="en-US" b="0" i="0" dirty="0">
                <a:solidFill>
                  <a:srgbClr val="000000"/>
                </a:solidFill>
                <a:effectLst/>
                <a:latin typeface="-apple-system"/>
              </a:rPr>
              <a:t> </a:t>
            </a:r>
            <a:r>
              <a:rPr lang="en-US" b="0" i="0" dirty="0" err="1">
                <a:solidFill>
                  <a:srgbClr val="000000"/>
                </a:solidFill>
                <a:effectLst/>
                <a:latin typeface="-apple-system"/>
              </a:rPr>
              <a:t>ve</a:t>
            </a:r>
            <a:r>
              <a:rPr lang="en-US" b="0" i="0" dirty="0">
                <a:solidFill>
                  <a:srgbClr val="000000"/>
                </a:solidFill>
                <a:effectLst/>
                <a:latin typeface="-apple-system"/>
              </a:rPr>
              <a:t> </a:t>
            </a:r>
            <a:r>
              <a:rPr lang="en-US" b="0" i="0" dirty="0" err="1">
                <a:solidFill>
                  <a:srgbClr val="000000"/>
                </a:solidFill>
                <a:effectLst/>
                <a:latin typeface="-apple-system"/>
              </a:rPr>
              <a:t>tekniklerin</a:t>
            </a:r>
            <a:r>
              <a:rPr lang="en-US" b="0" i="0" dirty="0">
                <a:solidFill>
                  <a:srgbClr val="000000"/>
                </a:solidFill>
                <a:effectLst/>
                <a:latin typeface="-apple-system"/>
              </a:rPr>
              <a:t> </a:t>
            </a:r>
            <a:r>
              <a:rPr lang="en-US" b="0" i="0" dirty="0" err="1">
                <a:solidFill>
                  <a:srgbClr val="000000"/>
                </a:solidFill>
                <a:effectLst/>
                <a:latin typeface="-apple-system"/>
              </a:rPr>
              <a:t>oluşturulduğu</a:t>
            </a:r>
            <a:r>
              <a:rPr lang="en-US" b="0" i="0" dirty="0">
                <a:solidFill>
                  <a:srgbClr val="000000"/>
                </a:solidFill>
                <a:effectLst/>
                <a:latin typeface="-apple-system"/>
              </a:rPr>
              <a:t> </a:t>
            </a:r>
            <a:r>
              <a:rPr lang="en-US" b="0" i="0" dirty="0" err="1">
                <a:solidFill>
                  <a:srgbClr val="000000"/>
                </a:solidFill>
                <a:effectLst/>
                <a:latin typeface="-apple-system"/>
              </a:rPr>
              <a:t>düşünsel</a:t>
            </a:r>
            <a:r>
              <a:rPr lang="en-US" b="0" i="0" dirty="0">
                <a:solidFill>
                  <a:srgbClr val="000000"/>
                </a:solidFill>
                <a:effectLst/>
                <a:latin typeface="-apple-system"/>
              </a:rPr>
              <a:t> </a:t>
            </a:r>
            <a:r>
              <a:rPr lang="en-US" b="0" i="0" dirty="0" err="1">
                <a:solidFill>
                  <a:srgbClr val="000000"/>
                </a:solidFill>
                <a:effectLst/>
                <a:latin typeface="-apple-system"/>
              </a:rPr>
              <a:t>zemin</a:t>
            </a:r>
            <a:r>
              <a:rPr lang="en-US" b="0" i="0" dirty="0">
                <a:solidFill>
                  <a:srgbClr val="000000"/>
                </a:solidFill>
                <a:effectLst/>
                <a:latin typeface="-apple-system"/>
              </a:rPr>
              <a:t> </a:t>
            </a:r>
            <a:r>
              <a:rPr lang="en-US" b="0" i="0" dirty="0" err="1">
                <a:solidFill>
                  <a:srgbClr val="000000"/>
                </a:solidFill>
                <a:effectLst/>
                <a:latin typeface="-apple-system"/>
              </a:rPr>
              <a:t>diyebiliriz</a:t>
            </a:r>
            <a:r>
              <a:rPr lang="en-US" b="0" i="0" dirty="0">
                <a:solidFill>
                  <a:srgbClr val="000000"/>
                </a:solidFill>
                <a:effectLst/>
                <a:latin typeface="-apple-system"/>
              </a:rPr>
              <a:t>.</a:t>
            </a:r>
            <a:endParaRPr lang="tr-TR" b="0" i="0" dirty="0">
              <a:solidFill>
                <a:srgbClr val="000000"/>
              </a:solidFill>
              <a:effectLst/>
              <a:latin typeface="-apple-system"/>
            </a:endParaRP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err="1"/>
              <a:t>Kanban</a:t>
            </a:r>
            <a:r>
              <a:rPr lang="tr-TR" dirty="0"/>
              <a:t>,</a:t>
            </a:r>
          </a:p>
          <a:p>
            <a:pPr marL="0" lvl="0" indent="0" algn="l" rtl="0">
              <a:lnSpc>
                <a:spcPct val="100000"/>
              </a:lnSpc>
              <a:spcBef>
                <a:spcPts val="0"/>
              </a:spcBef>
              <a:spcAft>
                <a:spcPts val="0"/>
              </a:spcAft>
              <a:buSzPts val="1400"/>
              <a:buNone/>
            </a:pPr>
            <a:r>
              <a:rPr lang="tr-TR" dirty="0"/>
              <a:t>Extreme Programming (XP), </a:t>
            </a:r>
          </a:p>
          <a:p>
            <a:pPr marL="0" lvl="0" indent="0" algn="l" rtl="0">
              <a:lnSpc>
                <a:spcPct val="100000"/>
              </a:lnSpc>
              <a:spcBef>
                <a:spcPts val="0"/>
              </a:spcBef>
              <a:spcAft>
                <a:spcPts val="0"/>
              </a:spcAft>
              <a:buSzPts val="1400"/>
              <a:buNone/>
            </a:pPr>
            <a:r>
              <a:rPr lang="tr-TR" dirty="0"/>
              <a:t>Test </a:t>
            </a:r>
            <a:r>
              <a:rPr lang="tr-TR" dirty="0" err="1"/>
              <a:t>Driven</a:t>
            </a:r>
            <a:r>
              <a:rPr lang="tr-TR" dirty="0"/>
              <a:t> Development (TDD), </a:t>
            </a:r>
          </a:p>
          <a:p>
            <a:pPr marL="0" lvl="0" indent="0" algn="l" rtl="0">
              <a:lnSpc>
                <a:spcPct val="100000"/>
              </a:lnSpc>
              <a:spcBef>
                <a:spcPts val="0"/>
              </a:spcBef>
              <a:spcAft>
                <a:spcPts val="0"/>
              </a:spcAft>
              <a:buSzPts val="1400"/>
              <a:buNone/>
            </a:pPr>
            <a:r>
              <a:rPr lang="en-US" b="1" i="0" dirty="0">
                <a:solidFill>
                  <a:srgbClr val="BDC1C6"/>
                </a:solidFill>
                <a:effectLst/>
                <a:latin typeface="arial" panose="020B0604020202020204" pitchFamily="34" charset="0"/>
              </a:rPr>
              <a:t>hangi </a:t>
            </a:r>
            <a:r>
              <a:rPr lang="en-US" b="1" i="0" dirty="0" err="1">
                <a:solidFill>
                  <a:srgbClr val="BDC1C6"/>
                </a:solidFill>
                <a:effectLst/>
                <a:latin typeface="arial" panose="020B0604020202020204" pitchFamily="34" charset="0"/>
              </a:rPr>
              <a:t>kodların</a:t>
            </a:r>
            <a:r>
              <a:rPr lang="en-US" b="1" i="0" dirty="0">
                <a:solidFill>
                  <a:srgbClr val="BDC1C6"/>
                </a:solidFill>
                <a:effectLst/>
                <a:latin typeface="arial" panose="020B0604020202020204" pitchFamily="34" charset="0"/>
              </a:rPr>
              <a:t> hangi </a:t>
            </a:r>
            <a:r>
              <a:rPr lang="en-US" b="1" i="0" dirty="0" err="1">
                <a:solidFill>
                  <a:srgbClr val="BDC1C6"/>
                </a:solidFill>
                <a:effectLst/>
                <a:latin typeface="arial" panose="020B0604020202020204" pitchFamily="34" charset="0"/>
              </a:rPr>
              <a:t>amaçla</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yazılacağı</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belirlendikten</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sonra</a:t>
            </a:r>
            <a:r>
              <a:rPr lang="en-US" b="1" i="0" dirty="0">
                <a:solidFill>
                  <a:srgbClr val="BDC1C6"/>
                </a:solidFill>
                <a:effectLst/>
                <a:latin typeface="arial" panose="020B0604020202020204" pitchFamily="34" charset="0"/>
              </a:rPr>
              <a:t>, buna </a:t>
            </a:r>
            <a:r>
              <a:rPr lang="en-US" b="1" i="0" dirty="0" err="1">
                <a:solidFill>
                  <a:srgbClr val="BDC1C6"/>
                </a:solidFill>
                <a:effectLst/>
                <a:latin typeface="arial" panose="020B0604020202020204" pitchFamily="34" charset="0"/>
              </a:rPr>
              <a:t>göre</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önce</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testlerin</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sonrasında</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kodun</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yazılması</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gerektiğini</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savunan</a:t>
            </a:r>
            <a:r>
              <a:rPr lang="en-US" b="1" i="0" dirty="0">
                <a:solidFill>
                  <a:srgbClr val="BDC1C6"/>
                </a:solidFill>
                <a:effectLst/>
                <a:latin typeface="arial" panose="020B0604020202020204" pitchFamily="34" charset="0"/>
              </a:rPr>
              <a:t> </a:t>
            </a:r>
            <a:r>
              <a:rPr lang="en-US" b="1" i="0" dirty="0" err="1">
                <a:solidFill>
                  <a:srgbClr val="BDC1C6"/>
                </a:solidFill>
                <a:effectLst/>
                <a:latin typeface="arial" panose="020B0604020202020204" pitchFamily="34" charset="0"/>
              </a:rPr>
              <a:t>bir</a:t>
            </a:r>
            <a:endParaRPr lang="tr-TR" dirty="0"/>
          </a:p>
          <a:p>
            <a:pPr marL="0" lvl="0" indent="0" algn="l" rtl="0">
              <a:lnSpc>
                <a:spcPct val="100000"/>
              </a:lnSpc>
              <a:spcBef>
                <a:spcPts val="0"/>
              </a:spcBef>
              <a:spcAft>
                <a:spcPts val="0"/>
              </a:spcAft>
              <a:buSzPts val="1400"/>
              <a:buNone/>
            </a:pPr>
            <a:r>
              <a:rPr lang="tr-TR" dirty="0" err="1"/>
              <a:t>Feature</a:t>
            </a:r>
            <a:r>
              <a:rPr lang="tr-TR" dirty="0"/>
              <a:t> </a:t>
            </a:r>
            <a:r>
              <a:rPr lang="tr-TR" dirty="0" err="1"/>
              <a:t>Driven</a:t>
            </a:r>
            <a:r>
              <a:rPr lang="tr-TR" dirty="0"/>
              <a:t> Development (FDD), </a:t>
            </a:r>
          </a:p>
          <a:p>
            <a:pPr marL="0" lvl="0" indent="0" algn="l" rtl="0">
              <a:lnSpc>
                <a:spcPct val="100000"/>
              </a:lnSpc>
              <a:spcBef>
                <a:spcPts val="0"/>
              </a:spcBef>
              <a:spcAft>
                <a:spcPts val="0"/>
              </a:spcAft>
              <a:buSzPts val="1400"/>
              <a:buNone/>
            </a:pPr>
            <a:r>
              <a:rPr lang="tr-TR" dirty="0" err="1"/>
              <a:t>Lean</a:t>
            </a:r>
            <a:r>
              <a:rPr lang="tr-TR" dirty="0"/>
              <a:t> Development olarak sıralanabilir.</a:t>
            </a:r>
          </a:p>
          <a:p>
            <a:pPr marL="0" lvl="0" indent="0" algn="l" rtl="0">
              <a:lnSpc>
                <a:spcPct val="100000"/>
              </a:lnSpc>
              <a:spcBef>
                <a:spcPts val="0"/>
              </a:spcBef>
              <a:spcAft>
                <a:spcPts val="0"/>
              </a:spcAft>
              <a:buSzPts val="1400"/>
              <a:buNone/>
            </a:pPr>
            <a:r>
              <a:rPr lang="tr-TR" dirty="0"/>
              <a:t>Sürekli teslimat süreci ile değişen piyasa koşullarına uyum sağlamamıza ve </a:t>
            </a:r>
          </a:p>
          <a:p>
            <a:pPr marL="0" lvl="0" indent="0" algn="l" rtl="0">
              <a:lnSpc>
                <a:spcPct val="100000"/>
              </a:lnSpc>
              <a:spcBef>
                <a:spcPts val="0"/>
              </a:spcBef>
              <a:spcAft>
                <a:spcPts val="0"/>
              </a:spcAft>
              <a:buSzPts val="1400"/>
              <a:buNone/>
            </a:pPr>
            <a:r>
              <a:rPr lang="tr-TR" dirty="0"/>
              <a:t>müşteriyi düzenli değerlendirmelere dahil ederek doğru ürünü üretmemize yardımcı olur.</a:t>
            </a:r>
          </a:p>
          <a:p>
            <a:pPr marL="0" lvl="0" indent="0" algn="l" rtl="0">
              <a:lnSpc>
                <a:spcPct val="100000"/>
              </a:lnSpc>
              <a:spcBef>
                <a:spcPts val="0"/>
              </a:spcBef>
              <a:spcAft>
                <a:spcPts val="0"/>
              </a:spcAft>
              <a:buSzPts val="1400"/>
              <a:buNone/>
            </a:pPr>
            <a:r>
              <a:rPr lang="tr-TR" dirty="0" err="1"/>
              <a:t>agileolma</a:t>
            </a:r>
            <a:r>
              <a:rPr lang="tr-TR" dirty="0"/>
              <a:t> bakış açısıyla bir pilot proje yaparak ve deneyerek ve süreci sürekli geliştirerek size </a:t>
            </a:r>
            <a:r>
              <a:rPr lang="tr-TR" dirty="0" err="1"/>
              <a:t>agileyaklaşımı</a:t>
            </a:r>
            <a:r>
              <a:rPr lang="tr-TR" dirty="0"/>
              <a:t> kazandıracak en uygun aracı bulabilirsiniz.</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err="1"/>
              <a:t>Agile</a:t>
            </a:r>
            <a:r>
              <a:rPr lang="tr-TR" dirty="0"/>
              <a:t> Project Management is not a </a:t>
            </a:r>
            <a:r>
              <a:rPr lang="tr-TR" dirty="0" err="1"/>
              <a:t>methodology</a:t>
            </a:r>
            <a:r>
              <a:rPr lang="tr-TR" dirty="0"/>
              <a:t>. </a:t>
            </a:r>
            <a:r>
              <a:rPr lang="tr-TR" dirty="0" err="1"/>
              <a:t>It</a:t>
            </a:r>
            <a:r>
              <a:rPr lang="tr-TR" dirty="0"/>
              <a:t> is an </a:t>
            </a:r>
            <a:r>
              <a:rPr lang="tr-TR" dirty="0" err="1"/>
              <a:t>approach</a:t>
            </a:r>
            <a:r>
              <a:rPr lang="tr-TR" dirty="0"/>
              <a:t> </a:t>
            </a:r>
            <a:r>
              <a:rPr lang="tr-TR" dirty="0" err="1"/>
              <a:t>about</a:t>
            </a:r>
            <a:r>
              <a:rPr lang="tr-TR" dirty="0"/>
              <a:t> how </a:t>
            </a:r>
            <a:r>
              <a:rPr lang="tr-TR" dirty="0" err="1"/>
              <a:t>we</a:t>
            </a:r>
            <a:r>
              <a:rPr lang="tr-TR" dirty="0"/>
              <a:t> can </a:t>
            </a:r>
            <a:r>
              <a:rPr lang="tr-TR" dirty="0" err="1"/>
              <a:t>manage</a:t>
            </a:r>
            <a:r>
              <a:rPr lang="tr-TR" dirty="0"/>
              <a:t> </a:t>
            </a:r>
            <a:r>
              <a:rPr lang="tr-TR" dirty="0" err="1"/>
              <a:t>projects</a:t>
            </a:r>
            <a:r>
              <a:rPr lang="tr-TR" dirty="0"/>
              <a:t> </a:t>
            </a:r>
            <a:r>
              <a:rPr lang="tr-TR" dirty="0" err="1"/>
              <a:t>with</a:t>
            </a:r>
            <a:r>
              <a:rPr lang="tr-TR" dirty="0"/>
              <a:t> </a:t>
            </a:r>
            <a:r>
              <a:rPr lang="tr-TR" dirty="0" err="1"/>
              <a:t>the</a:t>
            </a:r>
            <a:r>
              <a:rPr lang="tr-TR" dirty="0"/>
              <a:t> </a:t>
            </a:r>
            <a:r>
              <a:rPr lang="tr-TR" dirty="0" err="1"/>
              <a:t>administrative</a:t>
            </a:r>
            <a:r>
              <a:rPr lang="tr-TR" dirty="0"/>
              <a:t> </a:t>
            </a:r>
            <a:r>
              <a:rPr lang="tr-TR" dirty="0" err="1"/>
              <a:t>and</a:t>
            </a:r>
            <a:r>
              <a:rPr lang="tr-TR" dirty="0"/>
              <a:t> </a:t>
            </a:r>
            <a:r>
              <a:rPr lang="tr-TR" dirty="0" err="1"/>
              <a:t>technical</a:t>
            </a:r>
            <a:r>
              <a:rPr lang="tr-TR" dirty="0"/>
              <a:t> </a:t>
            </a:r>
            <a:r>
              <a:rPr lang="tr-TR" dirty="0" err="1"/>
              <a:t>tools</a:t>
            </a:r>
            <a:r>
              <a:rPr lang="tr-TR" dirty="0"/>
              <a:t> </a:t>
            </a:r>
            <a:r>
              <a:rPr lang="tr-TR" dirty="0" err="1"/>
              <a:t>under</a:t>
            </a:r>
            <a:r>
              <a:rPr lang="tr-TR" dirty="0"/>
              <a:t> </a:t>
            </a:r>
            <a:r>
              <a:rPr lang="tr-TR" dirty="0" err="1"/>
              <a:t>the</a:t>
            </a:r>
            <a:r>
              <a:rPr lang="tr-TR" dirty="0"/>
              <a:t> </a:t>
            </a:r>
            <a:r>
              <a:rPr lang="tr-TR" dirty="0" err="1"/>
              <a:t>Agile</a:t>
            </a:r>
            <a:r>
              <a:rPr lang="tr-TR" dirty="0"/>
              <a:t> </a:t>
            </a:r>
            <a:r>
              <a:rPr lang="tr-TR" dirty="0" err="1"/>
              <a:t>umbrella</a:t>
            </a:r>
            <a:r>
              <a:rPr lang="tr-TR"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Different</a:t>
            </a:r>
            <a:r>
              <a:rPr lang="tr-TR" dirty="0"/>
              <a:t> </a:t>
            </a:r>
            <a:r>
              <a:rPr lang="tr-TR" dirty="0" err="1"/>
              <a:t>tools</a:t>
            </a:r>
            <a:r>
              <a:rPr lang="tr-TR" dirty="0"/>
              <a:t> can be </a:t>
            </a:r>
            <a:r>
              <a:rPr lang="tr-TR" dirty="0" err="1"/>
              <a:t>used</a:t>
            </a:r>
            <a:r>
              <a:rPr lang="tr-TR" dirty="0"/>
              <a:t> </a:t>
            </a:r>
            <a:r>
              <a:rPr lang="tr-TR" dirty="0" err="1"/>
              <a:t>according</a:t>
            </a:r>
            <a:r>
              <a:rPr lang="tr-TR" dirty="0"/>
              <a:t> </a:t>
            </a:r>
            <a:r>
              <a:rPr lang="tr-TR" dirty="0" err="1"/>
              <a:t>to</a:t>
            </a:r>
            <a:r>
              <a:rPr lang="tr-TR" dirty="0"/>
              <a:t> </a:t>
            </a:r>
            <a:r>
              <a:rPr lang="tr-TR" dirty="0" err="1"/>
              <a:t>the</a:t>
            </a:r>
            <a:r>
              <a:rPr lang="tr-TR" dirty="0"/>
              <a:t> size of </a:t>
            </a:r>
            <a:r>
              <a:rPr lang="tr-TR" dirty="0" err="1"/>
              <a:t>the</a:t>
            </a:r>
            <a:r>
              <a:rPr lang="tr-TR" dirty="0"/>
              <a:t> </a:t>
            </a:r>
            <a:r>
              <a:rPr lang="tr-TR" dirty="0" err="1"/>
              <a:t>teams</a:t>
            </a:r>
            <a:r>
              <a:rPr lang="tr-TR" dirty="0"/>
              <a:t>, </a:t>
            </a:r>
            <a:r>
              <a:rPr lang="tr-TR" dirty="0" err="1"/>
              <a:t>the</a:t>
            </a:r>
            <a:r>
              <a:rPr lang="tr-TR" dirty="0"/>
              <a:t> </a:t>
            </a:r>
            <a:r>
              <a:rPr lang="tr-TR" dirty="0" err="1"/>
              <a:t>current</a:t>
            </a:r>
            <a:r>
              <a:rPr lang="tr-TR" dirty="0"/>
              <a:t> </a:t>
            </a:r>
            <a:r>
              <a:rPr lang="tr-TR" dirty="0" err="1"/>
              <a:t>working</a:t>
            </a:r>
            <a:r>
              <a:rPr lang="tr-TR" dirty="0"/>
              <a:t> </a:t>
            </a:r>
            <a:r>
              <a:rPr lang="tr-TR" dirty="0" err="1"/>
              <a:t>style</a:t>
            </a:r>
            <a:r>
              <a:rPr lang="tr-TR" dirty="0"/>
              <a:t> </a:t>
            </a:r>
            <a:r>
              <a:rPr lang="tr-TR" dirty="0" err="1"/>
              <a:t>and</a:t>
            </a:r>
            <a:r>
              <a:rPr lang="tr-TR" dirty="0"/>
              <a:t> </a:t>
            </a:r>
            <a:r>
              <a:rPr lang="tr-TR" dirty="0" err="1"/>
              <a:t>the</a:t>
            </a:r>
            <a:r>
              <a:rPr lang="tr-TR" dirty="0"/>
              <a:t> </a:t>
            </a:r>
            <a:r>
              <a:rPr lang="tr-TR" dirty="0" err="1"/>
              <a:t>dynamics</a:t>
            </a:r>
            <a:r>
              <a:rPr lang="tr-TR" dirty="0"/>
              <a:t> of </a:t>
            </a:r>
            <a:r>
              <a:rPr lang="tr-TR" dirty="0" err="1"/>
              <a:t>the</a:t>
            </a:r>
            <a:r>
              <a:rPr lang="tr-TR" dirty="0"/>
              <a:t> </a:t>
            </a:r>
            <a:r>
              <a:rPr lang="tr-TR" dirty="0" err="1"/>
              <a:t>product</a:t>
            </a:r>
            <a:r>
              <a:rPr lang="tr-TR" dirty="0"/>
              <a:t> </a:t>
            </a:r>
            <a:r>
              <a:rPr lang="tr-TR" dirty="0" err="1"/>
              <a:t>to</a:t>
            </a:r>
            <a:r>
              <a:rPr lang="tr-TR" dirty="0"/>
              <a:t> be </a:t>
            </a:r>
            <a:r>
              <a:rPr lang="tr-TR" dirty="0" err="1"/>
              <a:t>created</a:t>
            </a:r>
            <a:r>
              <a:rPr lang="tr-TR"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These</a:t>
            </a:r>
            <a:r>
              <a:rPr lang="tr-TR" dirty="0"/>
              <a:t> </a:t>
            </a:r>
            <a:r>
              <a:rPr lang="tr-TR" dirty="0" err="1"/>
              <a:t>tools</a:t>
            </a:r>
            <a:r>
              <a:rPr lang="tr-TR" dirty="0"/>
              <a:t> can be </a:t>
            </a:r>
            <a:r>
              <a:rPr lang="tr-TR" dirty="0" err="1"/>
              <a:t>listed</a:t>
            </a:r>
            <a:r>
              <a:rPr lang="tr-TR" dirty="0"/>
              <a:t> as </a:t>
            </a:r>
            <a:r>
              <a:rPr lang="tr-TR" dirty="0" err="1"/>
              <a:t>Dynamic</a:t>
            </a:r>
            <a:r>
              <a:rPr lang="tr-TR" dirty="0"/>
              <a:t> </a:t>
            </a:r>
            <a:r>
              <a:rPr lang="tr-TR" dirty="0" err="1"/>
              <a:t>System</a:t>
            </a:r>
            <a:r>
              <a:rPr lang="tr-TR" dirty="0"/>
              <a:t> Development </a:t>
            </a:r>
            <a:r>
              <a:rPr lang="tr-TR" dirty="0" err="1"/>
              <a:t>Methodology</a:t>
            </a:r>
            <a:r>
              <a:rPr lang="tr-TR" dirty="0"/>
              <a:t> (DSDM), Scrum, </a:t>
            </a:r>
            <a:r>
              <a:rPr lang="tr-TR" dirty="0" err="1"/>
              <a:t>Kanban</a:t>
            </a:r>
            <a:r>
              <a:rPr lang="tr-TR" dirty="0"/>
              <a:t>, Extreme Programming (XP), Test </a:t>
            </a:r>
            <a:r>
              <a:rPr lang="tr-TR" dirty="0" err="1"/>
              <a:t>Driven</a:t>
            </a:r>
            <a:r>
              <a:rPr lang="tr-TR" dirty="0"/>
              <a:t> Development (TDD), </a:t>
            </a:r>
            <a:r>
              <a:rPr lang="tr-TR" dirty="0" err="1"/>
              <a:t>Feature</a:t>
            </a:r>
            <a:r>
              <a:rPr lang="tr-TR" dirty="0"/>
              <a:t> </a:t>
            </a:r>
            <a:r>
              <a:rPr lang="tr-TR" dirty="0" err="1"/>
              <a:t>Driven</a:t>
            </a:r>
            <a:r>
              <a:rPr lang="tr-TR" dirty="0"/>
              <a:t> Development (FDD), </a:t>
            </a:r>
            <a:r>
              <a:rPr lang="tr-TR" dirty="0" err="1"/>
              <a:t>Lean</a:t>
            </a:r>
            <a:r>
              <a:rPr lang="tr-TR" dirty="0"/>
              <a:t> Development.</a:t>
            </a:r>
          </a:p>
          <a:p>
            <a:pPr marL="0" lvl="0" indent="0" algn="l" rtl="0">
              <a:lnSpc>
                <a:spcPct val="100000"/>
              </a:lnSpc>
              <a:spcBef>
                <a:spcPts val="0"/>
              </a:spcBef>
              <a:spcAft>
                <a:spcPts val="0"/>
              </a:spcAft>
              <a:buSzPts val="1400"/>
              <a:buNone/>
            </a:pPr>
            <a:r>
              <a:rPr lang="en-US" dirty="0"/>
              <a:t>There is also a </a:t>
            </a:r>
            <a:r>
              <a:rPr lang="en-US" dirty="0" err="1"/>
              <a:t>sportfy</a:t>
            </a:r>
            <a:r>
              <a:rPr lang="en-US" dirty="0"/>
              <a:t> agile model. the </a:t>
            </a:r>
            <a:r>
              <a:rPr lang="en-US" sz="1050" dirty="0">
                <a:solidFill>
                  <a:srgbClr val="4D5156"/>
                </a:solidFill>
                <a:highlight>
                  <a:srgbClr val="FFFFFF"/>
                </a:highlight>
              </a:rPr>
              <a:t>audio streaming provider. </a:t>
            </a:r>
          </a:p>
          <a:p>
            <a:pPr marL="0" lvl="0" indent="0" algn="l" rtl="0">
              <a:lnSpc>
                <a:spcPct val="100000"/>
              </a:lnSpc>
              <a:spcBef>
                <a:spcPts val="0"/>
              </a:spcBef>
              <a:spcAft>
                <a:spcPts val="0"/>
              </a:spcAft>
              <a:buSzPts val="1400"/>
              <a:buNone/>
            </a:pPr>
            <a:r>
              <a:rPr lang="en-US" dirty="0"/>
              <a:t> you can check after the class</a:t>
            </a: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It</a:t>
            </a:r>
            <a:r>
              <a:rPr lang="tr-TR" dirty="0"/>
              <a:t> </a:t>
            </a:r>
            <a:r>
              <a:rPr lang="tr-TR" dirty="0" err="1"/>
              <a:t>helps</a:t>
            </a:r>
            <a:r>
              <a:rPr lang="tr-TR" dirty="0"/>
              <a:t> us </a:t>
            </a:r>
            <a:r>
              <a:rPr lang="tr-TR" dirty="0" err="1"/>
              <a:t>to</a:t>
            </a:r>
            <a:r>
              <a:rPr lang="tr-TR" dirty="0"/>
              <a:t> </a:t>
            </a:r>
            <a:r>
              <a:rPr lang="tr-TR" dirty="0" err="1"/>
              <a:t>adapt</a:t>
            </a:r>
            <a:r>
              <a:rPr lang="tr-TR" dirty="0"/>
              <a:t> </a:t>
            </a:r>
            <a:r>
              <a:rPr lang="tr-TR" dirty="0" err="1"/>
              <a:t>to</a:t>
            </a:r>
            <a:r>
              <a:rPr lang="tr-TR" dirty="0"/>
              <a:t> </a:t>
            </a:r>
            <a:r>
              <a:rPr lang="tr-TR" dirty="0" err="1"/>
              <a:t>changing</a:t>
            </a:r>
            <a:r>
              <a:rPr lang="tr-TR" dirty="0"/>
              <a:t> market </a:t>
            </a:r>
            <a:r>
              <a:rPr lang="tr-TR" dirty="0" err="1"/>
              <a:t>conditions</a:t>
            </a:r>
            <a:r>
              <a:rPr lang="tr-TR" dirty="0"/>
              <a:t> </a:t>
            </a:r>
            <a:r>
              <a:rPr lang="tr-TR" dirty="0" err="1"/>
              <a:t>with</a:t>
            </a:r>
            <a:r>
              <a:rPr lang="tr-TR" dirty="0"/>
              <a:t> </a:t>
            </a:r>
            <a:r>
              <a:rPr lang="tr-TR" dirty="0" err="1"/>
              <a:t>the</a:t>
            </a:r>
            <a:r>
              <a:rPr lang="tr-TR" dirty="0"/>
              <a:t> </a:t>
            </a:r>
            <a:r>
              <a:rPr lang="tr-TR" dirty="0" err="1"/>
              <a:t>continuous</a:t>
            </a:r>
            <a:r>
              <a:rPr lang="tr-TR" dirty="0"/>
              <a:t> </a:t>
            </a:r>
            <a:r>
              <a:rPr lang="tr-TR" dirty="0" err="1"/>
              <a:t>delivery</a:t>
            </a:r>
            <a:r>
              <a:rPr lang="tr-TR" dirty="0"/>
              <a:t> </a:t>
            </a:r>
            <a:r>
              <a:rPr lang="tr-TR" dirty="0" err="1"/>
              <a:t>process</a:t>
            </a:r>
            <a:r>
              <a:rPr lang="tr-TR" dirty="0"/>
              <a:t> </a:t>
            </a:r>
            <a:r>
              <a:rPr lang="tr-TR" dirty="0" err="1"/>
              <a:t>and</a:t>
            </a:r>
            <a:r>
              <a:rPr lang="tr-TR" dirty="0"/>
              <a:t> </a:t>
            </a:r>
            <a:r>
              <a:rPr lang="tr-TR" dirty="0" err="1"/>
              <a:t>to</a:t>
            </a:r>
            <a:r>
              <a:rPr lang="tr-TR" dirty="0"/>
              <a:t> </a:t>
            </a:r>
            <a:r>
              <a:rPr lang="tr-TR" dirty="0" err="1"/>
              <a:t>produce</a:t>
            </a:r>
            <a:r>
              <a:rPr lang="tr-TR" dirty="0"/>
              <a:t> </a:t>
            </a:r>
            <a:r>
              <a:rPr lang="tr-TR" dirty="0" err="1"/>
              <a:t>the</a:t>
            </a:r>
            <a:r>
              <a:rPr lang="tr-TR" dirty="0"/>
              <a:t> </a:t>
            </a:r>
            <a:r>
              <a:rPr lang="tr-TR" dirty="0" err="1"/>
              <a:t>right</a:t>
            </a:r>
            <a:r>
              <a:rPr lang="tr-TR" dirty="0"/>
              <a:t> </a:t>
            </a:r>
            <a:r>
              <a:rPr lang="tr-TR" dirty="0" err="1"/>
              <a:t>product</a:t>
            </a:r>
            <a:r>
              <a:rPr lang="tr-TR" dirty="0"/>
              <a:t> </a:t>
            </a:r>
            <a:r>
              <a:rPr lang="tr-TR" dirty="0" err="1"/>
              <a:t>by</a:t>
            </a:r>
            <a:r>
              <a:rPr lang="tr-TR" dirty="0"/>
              <a:t> </a:t>
            </a:r>
            <a:r>
              <a:rPr lang="tr-TR" dirty="0" err="1"/>
              <a:t>including</a:t>
            </a:r>
            <a:r>
              <a:rPr lang="tr-TR" dirty="0"/>
              <a:t> </a:t>
            </a:r>
            <a:r>
              <a:rPr lang="tr-TR" dirty="0" err="1"/>
              <a:t>the</a:t>
            </a:r>
            <a:r>
              <a:rPr lang="tr-TR" dirty="0"/>
              <a:t> </a:t>
            </a:r>
            <a:r>
              <a:rPr lang="tr-TR" dirty="0" err="1"/>
              <a:t>customer</a:t>
            </a:r>
            <a:r>
              <a:rPr lang="tr-TR" dirty="0"/>
              <a:t> in </a:t>
            </a:r>
            <a:r>
              <a:rPr lang="tr-TR" dirty="0" err="1"/>
              <a:t>regular</a:t>
            </a:r>
            <a:r>
              <a:rPr lang="tr-TR" dirty="0"/>
              <a:t> </a:t>
            </a:r>
            <a:r>
              <a:rPr lang="tr-TR" dirty="0" err="1"/>
              <a:t>evaluations</a:t>
            </a:r>
            <a:r>
              <a:rPr lang="tr-TR"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You</a:t>
            </a:r>
            <a:r>
              <a:rPr lang="tr-TR" dirty="0"/>
              <a:t> can </a:t>
            </a:r>
            <a:r>
              <a:rPr lang="tr-TR" dirty="0" err="1"/>
              <a:t>find</a:t>
            </a:r>
            <a:r>
              <a:rPr lang="tr-TR" dirty="0"/>
              <a:t> </a:t>
            </a:r>
            <a:r>
              <a:rPr lang="tr-TR" dirty="0" err="1"/>
              <a:t>the</a:t>
            </a:r>
            <a:r>
              <a:rPr lang="tr-TR" dirty="0"/>
              <a:t> </a:t>
            </a:r>
            <a:r>
              <a:rPr lang="tr-TR" dirty="0" err="1"/>
              <a:t>most</a:t>
            </a:r>
            <a:r>
              <a:rPr lang="tr-TR" dirty="0"/>
              <a:t> </a:t>
            </a:r>
            <a:r>
              <a:rPr lang="tr-TR" dirty="0" err="1"/>
              <a:t>suitable</a:t>
            </a:r>
            <a:r>
              <a:rPr lang="tr-TR" dirty="0"/>
              <a:t> </a:t>
            </a:r>
            <a:r>
              <a:rPr lang="tr-TR" dirty="0" err="1"/>
              <a:t>tool</a:t>
            </a:r>
            <a:r>
              <a:rPr lang="tr-TR" dirty="0"/>
              <a:t> </a:t>
            </a:r>
            <a:r>
              <a:rPr lang="tr-TR" dirty="0" err="1"/>
              <a:t>that</a:t>
            </a:r>
            <a:r>
              <a:rPr lang="tr-TR" dirty="0"/>
              <a:t> </a:t>
            </a:r>
            <a:r>
              <a:rPr lang="tr-TR" dirty="0" err="1"/>
              <a:t>will</a:t>
            </a:r>
            <a:r>
              <a:rPr lang="tr-TR" dirty="0"/>
              <a:t> </a:t>
            </a:r>
            <a:r>
              <a:rPr lang="tr-TR" dirty="0" err="1"/>
              <a:t>give</a:t>
            </a:r>
            <a:r>
              <a:rPr lang="tr-TR" dirty="0"/>
              <a:t> </a:t>
            </a:r>
            <a:r>
              <a:rPr lang="tr-TR" dirty="0" err="1"/>
              <a:t>you</a:t>
            </a:r>
            <a:r>
              <a:rPr lang="tr-TR" dirty="0"/>
              <a:t> </a:t>
            </a:r>
            <a:r>
              <a:rPr lang="tr-TR" dirty="0" err="1"/>
              <a:t>the</a:t>
            </a:r>
            <a:r>
              <a:rPr lang="tr-TR" dirty="0"/>
              <a:t> </a:t>
            </a:r>
            <a:r>
              <a:rPr lang="tr-TR" dirty="0" err="1"/>
              <a:t>Agile</a:t>
            </a:r>
            <a:r>
              <a:rPr lang="tr-TR" dirty="0"/>
              <a:t> </a:t>
            </a:r>
            <a:r>
              <a:rPr lang="tr-TR" dirty="0" err="1"/>
              <a:t>approach</a:t>
            </a:r>
            <a:r>
              <a:rPr lang="tr-TR" dirty="0"/>
              <a:t> </a:t>
            </a:r>
            <a:r>
              <a:rPr lang="tr-TR" dirty="0" err="1"/>
              <a:t>by</a:t>
            </a:r>
            <a:r>
              <a:rPr lang="tr-TR" dirty="0"/>
              <a:t> </a:t>
            </a:r>
            <a:r>
              <a:rPr lang="tr-TR" dirty="0" err="1"/>
              <a:t>making</a:t>
            </a:r>
            <a:r>
              <a:rPr lang="tr-TR" dirty="0"/>
              <a:t> a pilot </a:t>
            </a:r>
            <a:r>
              <a:rPr lang="tr-TR" dirty="0" err="1"/>
              <a:t>project</a:t>
            </a:r>
            <a:r>
              <a:rPr lang="tr-TR" dirty="0"/>
              <a:t> </a:t>
            </a:r>
            <a:r>
              <a:rPr lang="tr-TR" dirty="0" err="1"/>
              <a:t>and</a:t>
            </a:r>
            <a:r>
              <a:rPr lang="tr-TR" dirty="0"/>
              <a:t> </a:t>
            </a:r>
            <a:r>
              <a:rPr lang="tr-TR" dirty="0" err="1"/>
              <a:t>trying</a:t>
            </a:r>
            <a:r>
              <a:rPr lang="tr-TR" dirty="0"/>
              <a:t> it </a:t>
            </a:r>
            <a:r>
              <a:rPr lang="tr-TR" dirty="0" err="1"/>
              <a:t>and</a:t>
            </a:r>
            <a:r>
              <a:rPr lang="tr-TR" dirty="0"/>
              <a:t> </a:t>
            </a:r>
            <a:r>
              <a:rPr lang="tr-TR" dirty="0" err="1"/>
              <a:t>constantly</a:t>
            </a:r>
            <a:r>
              <a:rPr lang="tr-TR" dirty="0"/>
              <a:t> </a:t>
            </a:r>
            <a:r>
              <a:rPr lang="tr-TR" dirty="0" err="1"/>
              <a:t>improving</a:t>
            </a:r>
            <a:r>
              <a:rPr lang="tr-TR" dirty="0"/>
              <a:t> </a:t>
            </a:r>
            <a:r>
              <a:rPr lang="tr-TR" dirty="0" err="1"/>
              <a:t>the</a:t>
            </a:r>
            <a:r>
              <a:rPr lang="tr-TR" dirty="0"/>
              <a:t> </a:t>
            </a:r>
            <a:r>
              <a:rPr lang="tr-TR" dirty="0" err="1"/>
              <a:t>process</a:t>
            </a:r>
            <a:r>
              <a:rPr lang="tr-TR" dirty="0"/>
              <a:t> </a:t>
            </a:r>
            <a:r>
              <a:rPr lang="tr-TR" dirty="0" err="1"/>
              <a:t>with</a:t>
            </a:r>
            <a:r>
              <a:rPr lang="tr-TR" dirty="0"/>
              <a:t> </a:t>
            </a:r>
            <a:r>
              <a:rPr lang="tr-TR" dirty="0" err="1"/>
              <a:t>the</a:t>
            </a:r>
            <a:r>
              <a:rPr lang="tr-TR" dirty="0"/>
              <a:t> </a:t>
            </a:r>
            <a:r>
              <a:rPr lang="tr-TR" dirty="0" err="1"/>
              <a:t>perspective</a:t>
            </a:r>
            <a:r>
              <a:rPr lang="tr-TR" dirty="0"/>
              <a:t> of </a:t>
            </a:r>
            <a:r>
              <a:rPr lang="tr-TR" dirty="0" err="1"/>
              <a:t>being</a:t>
            </a:r>
            <a:r>
              <a:rPr lang="tr-TR" dirty="0"/>
              <a:t> </a:t>
            </a:r>
            <a:r>
              <a:rPr lang="tr-TR" dirty="0" err="1"/>
              <a:t>agile</a:t>
            </a:r>
            <a:r>
              <a:rPr lang="tr-TR"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a:t>Aslında bir şemsiye modern SDLC </a:t>
            </a:r>
            <a:r>
              <a:rPr lang="tr-TR" dirty="0" err="1"/>
              <a:t>waterfal</a:t>
            </a:r>
            <a:r>
              <a:rPr lang="tr-TR" dirty="0"/>
              <a:t> gibi başka klasik modellerde vardı</a:t>
            </a:r>
          </a:p>
          <a:p>
            <a:pPr marL="0" lvl="0" indent="0" algn="l" rtl="0">
              <a:lnSpc>
                <a:spcPct val="100000"/>
              </a:lnSpc>
              <a:spcBef>
                <a:spcPts val="0"/>
              </a:spcBef>
              <a:spcAft>
                <a:spcPts val="0"/>
              </a:spcAft>
              <a:buSzPts val="1400"/>
              <a:buNone/>
            </a:pPr>
            <a:r>
              <a:rPr lang="tr-TR" dirty="0" err="1"/>
              <a:t>Agileda</a:t>
            </a:r>
            <a:r>
              <a:rPr lang="tr-TR" dirty="0"/>
              <a:t> bir sürü model var</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bb65961841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8" name="Google Shape;2418;gbb65961841_0_1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Görselleştirme, </a:t>
            </a:r>
            <a:r>
              <a:rPr lang="tr-TR" dirty="0" err="1"/>
              <a:t>Kanban</a:t>
            </a:r>
            <a:r>
              <a:rPr lang="tr-TR" dirty="0"/>
              <a:t> ile başlamanın ilk </a:t>
            </a:r>
            <a:r>
              <a:rPr lang="tr-TR" dirty="0" err="1"/>
              <a:t>adımıdırSüreci</a:t>
            </a:r>
            <a:r>
              <a:rPr lang="tr-TR" dirty="0"/>
              <a:t> görselleştirdiğinizde, sizin ve ekibinizin şu anda ne yapmakta olduğu görülebilir.</a:t>
            </a:r>
          </a:p>
          <a:p>
            <a:pPr marL="0" lvl="0" indent="0" algn="l" rtl="0">
              <a:lnSpc>
                <a:spcPct val="100000"/>
              </a:lnSpc>
              <a:spcBef>
                <a:spcPts val="0"/>
              </a:spcBef>
              <a:spcAft>
                <a:spcPts val="0"/>
              </a:spcAft>
              <a:buSzPts val="1400"/>
              <a:buNone/>
            </a:pPr>
            <a:endParaRPr lang="tr-TR" dirty="0"/>
          </a:p>
          <a:p>
            <a:pPr marL="457200" lvl="0" indent="-342900" algn="l" rtl="0">
              <a:lnSpc>
                <a:spcPct val="115000"/>
              </a:lnSpc>
              <a:spcBef>
                <a:spcPts val="0"/>
              </a:spcBef>
              <a:spcAft>
                <a:spcPts val="0"/>
              </a:spcAft>
              <a:buClr>
                <a:srgbClr val="007BB9"/>
              </a:buClr>
              <a:buSzPts val="1800"/>
              <a:buChar char="●"/>
            </a:pPr>
            <a:r>
              <a:rPr lang="en-US" sz="1100" dirty="0">
                <a:solidFill>
                  <a:srgbClr val="007BB9"/>
                </a:solidFill>
                <a:highlight>
                  <a:schemeClr val="lt1"/>
                </a:highlight>
              </a:rPr>
              <a:t>Visualization is the first step to start with Kanban</a:t>
            </a:r>
          </a:p>
          <a:p>
            <a:pPr marL="457200" lvl="0" indent="0" algn="l" rtl="0">
              <a:lnSpc>
                <a:spcPct val="115000"/>
              </a:lnSpc>
              <a:spcBef>
                <a:spcPts val="1200"/>
              </a:spcBef>
              <a:spcAft>
                <a:spcPts val="0"/>
              </a:spcAft>
              <a:buSzPts val="1100"/>
              <a:buNone/>
            </a:pPr>
            <a:endParaRPr lang="en-US" sz="100" dirty="0">
              <a:solidFill>
                <a:srgbClr val="007BB9"/>
              </a:solidFill>
              <a:highlight>
                <a:schemeClr val="lt1"/>
              </a:highlight>
            </a:endParaRPr>
          </a:p>
          <a:p>
            <a:pPr marL="457200" lvl="0" indent="-342900" algn="l" rtl="0">
              <a:lnSpc>
                <a:spcPct val="115000"/>
              </a:lnSpc>
              <a:spcBef>
                <a:spcPts val="1200"/>
              </a:spcBef>
              <a:spcAft>
                <a:spcPts val="0"/>
              </a:spcAft>
              <a:buClr>
                <a:srgbClr val="007BB9"/>
              </a:buClr>
              <a:buSzPts val="1800"/>
              <a:buChar char="●"/>
            </a:pPr>
            <a:r>
              <a:rPr lang="en-US" sz="1100" dirty="0">
                <a:solidFill>
                  <a:srgbClr val="007BB9"/>
                </a:solidFill>
                <a:highlight>
                  <a:schemeClr val="lt1"/>
                </a:highlight>
              </a:rPr>
              <a:t>Everybody can see what is being done currently </a:t>
            </a:r>
            <a:endParaRPr lang="en-US"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1814400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12fa494e8b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8" name="Google Shape;1938;g12fa494e8b0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defTabSz="914400" rtl="0" eaLnBrk="1" fontAlgn="auto" latinLnBrk="0" hangingPunct="1">
              <a:lnSpc>
                <a:spcPct val="128571"/>
              </a:lnSpc>
              <a:spcBef>
                <a:spcPts val="0"/>
              </a:spcBef>
              <a:spcAft>
                <a:spcPts val="0"/>
              </a:spcAft>
              <a:buClr>
                <a:schemeClr val="dk1"/>
              </a:buClr>
              <a:buSzPts val="1100"/>
              <a:buFont typeface="Arial"/>
              <a:buNone/>
              <a:tabLst/>
              <a:defRPr/>
            </a:pPr>
            <a:r>
              <a:rPr lang="tr-TR" dirty="0">
                <a:solidFill>
                  <a:srgbClr val="202124"/>
                </a:solidFill>
                <a:highlight>
                  <a:srgbClr val="F8F9FA"/>
                </a:highlight>
              </a:rPr>
              <a:t>Devam Eden İşin Sınırlandırılması (WIP), </a:t>
            </a:r>
            <a:r>
              <a:rPr lang="tr-TR" dirty="0" err="1">
                <a:solidFill>
                  <a:srgbClr val="202124"/>
                </a:solidFill>
                <a:highlight>
                  <a:srgbClr val="F8F9FA"/>
                </a:highlight>
              </a:rPr>
              <a:t>kanba'nın</a:t>
            </a:r>
            <a:r>
              <a:rPr lang="tr-TR" dirty="0">
                <a:solidFill>
                  <a:srgbClr val="202124"/>
                </a:solidFill>
                <a:highlight>
                  <a:srgbClr val="F8F9FA"/>
                </a:highlight>
              </a:rPr>
              <a:t> ikinci uygulamasıdır. Herhangi bir zamanda bir sütunda bulunabilecek maksimum kart sayısına Devam Eden Çalışma limitleri denir. Her sütuna bir sınır atadığınızda, ekibiniz kaldırabileceklerinden daha fazla çalışmayacaktır.</a:t>
            </a:r>
          </a:p>
          <a:p>
            <a:pPr marL="0" marR="38100" lvl="0" indent="0" algn="l" rtl="0">
              <a:lnSpc>
                <a:spcPct val="128571"/>
              </a:lnSpc>
              <a:spcBef>
                <a:spcPts val="0"/>
              </a:spcBef>
              <a:spcAft>
                <a:spcPts val="0"/>
              </a:spcAft>
              <a:buClr>
                <a:schemeClr val="dk1"/>
              </a:buClr>
              <a:buSzPts val="1100"/>
              <a:buFont typeface="Arial"/>
              <a:buNone/>
            </a:pPr>
            <a:endParaRPr lang="tr-TR"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dirty="0" err="1">
                <a:solidFill>
                  <a:srgbClr val="202124"/>
                </a:solidFill>
                <a:highlight>
                  <a:srgbClr val="F8F9FA"/>
                </a:highlight>
              </a:rPr>
              <a:t>Limitation</a:t>
            </a:r>
            <a:r>
              <a:rPr lang="tr-TR" dirty="0">
                <a:solidFill>
                  <a:srgbClr val="202124"/>
                </a:solidFill>
                <a:highlight>
                  <a:srgbClr val="F8F9FA"/>
                </a:highlight>
              </a:rPr>
              <a:t> of </a:t>
            </a:r>
            <a:r>
              <a:rPr lang="tr-TR" dirty="0" err="1">
                <a:solidFill>
                  <a:srgbClr val="202124"/>
                </a:solidFill>
                <a:highlight>
                  <a:srgbClr val="F8F9FA"/>
                </a:highlight>
              </a:rPr>
              <a:t>Work</a:t>
            </a:r>
            <a:r>
              <a:rPr lang="tr-TR" dirty="0">
                <a:solidFill>
                  <a:srgbClr val="202124"/>
                </a:solidFill>
                <a:highlight>
                  <a:srgbClr val="F8F9FA"/>
                </a:highlight>
              </a:rPr>
              <a:t> in </a:t>
            </a:r>
            <a:r>
              <a:rPr lang="tr-TR" dirty="0" err="1">
                <a:solidFill>
                  <a:srgbClr val="202124"/>
                </a:solidFill>
                <a:highlight>
                  <a:srgbClr val="F8F9FA"/>
                </a:highlight>
              </a:rPr>
              <a:t>Progress</a:t>
            </a:r>
            <a:r>
              <a:rPr lang="tr-TR" dirty="0">
                <a:solidFill>
                  <a:srgbClr val="202124"/>
                </a:solidFill>
                <a:highlight>
                  <a:srgbClr val="F8F9FA"/>
                </a:highlight>
              </a:rPr>
              <a:t> (WIP) is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second</a:t>
            </a:r>
            <a:r>
              <a:rPr lang="tr-TR" dirty="0">
                <a:solidFill>
                  <a:srgbClr val="202124"/>
                </a:solidFill>
                <a:highlight>
                  <a:srgbClr val="F8F9FA"/>
                </a:highlight>
              </a:rPr>
              <a:t> </a:t>
            </a:r>
            <a:r>
              <a:rPr lang="tr-TR" dirty="0" err="1">
                <a:solidFill>
                  <a:srgbClr val="202124"/>
                </a:solidFill>
                <a:highlight>
                  <a:srgbClr val="F8F9FA"/>
                </a:highlight>
              </a:rPr>
              <a:t>application</a:t>
            </a:r>
            <a:r>
              <a:rPr lang="tr-TR" dirty="0">
                <a:solidFill>
                  <a:srgbClr val="202124"/>
                </a:solidFill>
                <a:highlight>
                  <a:srgbClr val="F8F9FA"/>
                </a:highlight>
              </a:rPr>
              <a:t> of </a:t>
            </a:r>
            <a:r>
              <a:rPr lang="tr-TR" dirty="0" err="1">
                <a:solidFill>
                  <a:srgbClr val="202124"/>
                </a:solidFill>
                <a:highlight>
                  <a:srgbClr val="F8F9FA"/>
                </a:highlight>
              </a:rPr>
              <a:t>kanban</a:t>
            </a:r>
            <a:r>
              <a:rPr lang="tr-TR" dirty="0">
                <a:solidFill>
                  <a:srgbClr val="202124"/>
                </a:solidFill>
                <a:highlight>
                  <a:srgbClr val="F8F9FA"/>
                </a:highlight>
              </a:rPr>
              <a:t>. </a:t>
            </a:r>
            <a:endParaRPr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150" dirty="0" err="1">
                <a:solidFill>
                  <a:srgbClr val="606060"/>
                </a:solidFill>
                <a:highlight>
                  <a:schemeClr val="lt1"/>
                </a:highlight>
                <a:latin typeface="Montserrat"/>
                <a:ea typeface="Montserrat"/>
                <a:cs typeface="Montserrat"/>
                <a:sym typeface="Montserrat"/>
              </a:rPr>
              <a:t>The</a:t>
            </a:r>
            <a:r>
              <a:rPr lang="tr-TR" sz="1150" dirty="0">
                <a:solidFill>
                  <a:srgbClr val="606060"/>
                </a:solidFill>
                <a:highlight>
                  <a:schemeClr val="lt1"/>
                </a:highlight>
                <a:latin typeface="Montserrat"/>
                <a:ea typeface="Montserrat"/>
                <a:cs typeface="Montserrat"/>
                <a:sym typeface="Montserrat"/>
              </a:rPr>
              <a:t> </a:t>
            </a:r>
            <a:r>
              <a:rPr lang="tr-TR" sz="1150" dirty="0" err="1">
                <a:solidFill>
                  <a:srgbClr val="606060"/>
                </a:solidFill>
                <a:highlight>
                  <a:schemeClr val="lt1"/>
                </a:highlight>
                <a:latin typeface="Montserrat"/>
                <a:ea typeface="Montserrat"/>
                <a:cs typeface="Montserrat"/>
                <a:sym typeface="Montserrat"/>
              </a:rPr>
              <a:t>acronym</a:t>
            </a:r>
            <a:r>
              <a:rPr lang="tr-TR" sz="1150" dirty="0">
                <a:solidFill>
                  <a:srgbClr val="606060"/>
                </a:solidFill>
                <a:highlight>
                  <a:schemeClr val="lt1"/>
                </a:highlight>
                <a:latin typeface="Montserrat"/>
                <a:ea typeface="Montserrat"/>
                <a:cs typeface="Montserrat"/>
                <a:sym typeface="Montserrat"/>
              </a:rPr>
              <a:t> WIP </a:t>
            </a:r>
            <a:r>
              <a:rPr lang="tr-TR" sz="1150" dirty="0" err="1">
                <a:solidFill>
                  <a:srgbClr val="606060"/>
                </a:solidFill>
                <a:highlight>
                  <a:schemeClr val="lt1"/>
                </a:highlight>
                <a:latin typeface="Montserrat"/>
                <a:ea typeface="Montserrat"/>
                <a:cs typeface="Montserrat"/>
                <a:sym typeface="Montserrat"/>
              </a:rPr>
              <a:t>stands</a:t>
            </a:r>
            <a:r>
              <a:rPr lang="tr-TR" sz="1150" dirty="0">
                <a:solidFill>
                  <a:srgbClr val="606060"/>
                </a:solidFill>
                <a:highlight>
                  <a:schemeClr val="lt1"/>
                </a:highlight>
                <a:latin typeface="Montserrat"/>
                <a:ea typeface="Montserrat"/>
                <a:cs typeface="Montserrat"/>
                <a:sym typeface="Montserrat"/>
              </a:rPr>
              <a:t> </a:t>
            </a:r>
            <a:r>
              <a:rPr lang="tr-TR" sz="1150" dirty="0" err="1">
                <a:solidFill>
                  <a:srgbClr val="606060"/>
                </a:solidFill>
                <a:highlight>
                  <a:schemeClr val="lt1"/>
                </a:highlight>
                <a:latin typeface="Montserrat"/>
                <a:ea typeface="Montserrat"/>
                <a:cs typeface="Montserrat"/>
                <a:sym typeface="Montserrat"/>
              </a:rPr>
              <a:t>for</a:t>
            </a:r>
            <a:r>
              <a:rPr lang="tr-TR" sz="1150" dirty="0">
                <a:solidFill>
                  <a:srgbClr val="606060"/>
                </a:solidFill>
                <a:highlight>
                  <a:schemeClr val="lt1"/>
                </a:highlight>
                <a:latin typeface="Montserrat"/>
                <a:ea typeface="Montserrat"/>
                <a:cs typeface="Montserrat"/>
                <a:sym typeface="Montserrat"/>
              </a:rPr>
              <a:t> </a:t>
            </a:r>
            <a:r>
              <a:rPr lang="tr-TR" sz="1150" dirty="0" err="1">
                <a:solidFill>
                  <a:srgbClr val="606060"/>
                </a:solidFill>
                <a:highlight>
                  <a:schemeClr val="lt1"/>
                </a:highlight>
                <a:latin typeface="Montserrat"/>
                <a:ea typeface="Montserrat"/>
                <a:cs typeface="Montserrat"/>
                <a:sym typeface="Montserrat"/>
              </a:rPr>
              <a:t>Work</a:t>
            </a:r>
            <a:r>
              <a:rPr lang="tr-TR" sz="1150" dirty="0">
                <a:solidFill>
                  <a:srgbClr val="606060"/>
                </a:solidFill>
                <a:highlight>
                  <a:schemeClr val="lt1"/>
                </a:highlight>
                <a:latin typeface="Montserrat"/>
                <a:ea typeface="Montserrat"/>
                <a:cs typeface="Montserrat"/>
                <a:sym typeface="Montserrat"/>
              </a:rPr>
              <a:t> </a:t>
            </a:r>
            <a:r>
              <a:rPr lang="tr-TR" sz="1150" dirty="0" err="1">
                <a:solidFill>
                  <a:srgbClr val="606060"/>
                </a:solidFill>
                <a:highlight>
                  <a:schemeClr val="lt1"/>
                </a:highlight>
                <a:latin typeface="Montserrat"/>
                <a:ea typeface="Montserrat"/>
                <a:cs typeface="Montserrat"/>
                <a:sym typeface="Montserrat"/>
              </a:rPr>
              <a:t>In</a:t>
            </a:r>
            <a:r>
              <a:rPr lang="tr-TR" sz="1150" dirty="0">
                <a:solidFill>
                  <a:srgbClr val="606060"/>
                </a:solidFill>
                <a:highlight>
                  <a:schemeClr val="lt1"/>
                </a:highlight>
                <a:latin typeface="Montserrat"/>
                <a:ea typeface="Montserrat"/>
                <a:cs typeface="Montserrat"/>
                <a:sym typeface="Montserrat"/>
              </a:rPr>
              <a:t> </a:t>
            </a:r>
            <a:r>
              <a:rPr lang="tr-TR" sz="1150" dirty="0" err="1">
                <a:solidFill>
                  <a:srgbClr val="606060"/>
                </a:solidFill>
                <a:highlight>
                  <a:schemeClr val="lt1"/>
                </a:highlight>
                <a:latin typeface="Montserrat"/>
                <a:ea typeface="Montserrat"/>
                <a:cs typeface="Montserrat"/>
                <a:sym typeface="Montserrat"/>
              </a:rPr>
              <a:t>Progress</a:t>
            </a:r>
            <a:r>
              <a:rPr lang="tr-TR" sz="1150" dirty="0">
                <a:solidFill>
                  <a:srgbClr val="606060"/>
                </a:solidFill>
                <a:highlight>
                  <a:schemeClr val="lt1"/>
                </a:highlight>
                <a:latin typeface="Montserrat"/>
                <a:ea typeface="Montserrat"/>
                <a:cs typeface="Montserrat"/>
                <a:sym typeface="Montserrat"/>
              </a:rPr>
              <a:t>. </a:t>
            </a:r>
            <a:endParaRPr sz="1150" dirty="0">
              <a:solidFill>
                <a:srgbClr val="606060"/>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tr-TR" sz="1150" dirty="0">
                <a:solidFill>
                  <a:srgbClr val="606060"/>
                </a:solidFill>
                <a:highlight>
                  <a:schemeClr val="lt1"/>
                </a:highlight>
                <a:latin typeface="Montserrat"/>
                <a:ea typeface="Montserrat"/>
                <a:cs typeface="Montserrat"/>
                <a:sym typeface="Montserrat"/>
              </a:rPr>
              <a:t>WIP is </a:t>
            </a:r>
            <a:r>
              <a:rPr lang="tr-TR" sz="1150" dirty="0" err="1">
                <a:solidFill>
                  <a:srgbClr val="606060"/>
                </a:solidFill>
                <a:highlight>
                  <a:schemeClr val="lt1"/>
                </a:highlight>
                <a:latin typeface="Montserrat"/>
                <a:ea typeface="Montserrat"/>
                <a:cs typeface="Montserrat"/>
                <a:sym typeface="Montserrat"/>
              </a:rPr>
              <a:t>the</a:t>
            </a:r>
            <a:r>
              <a:rPr lang="tr-TR" sz="1150" dirty="0">
                <a:solidFill>
                  <a:srgbClr val="606060"/>
                </a:solidFill>
                <a:highlight>
                  <a:schemeClr val="lt1"/>
                </a:highlight>
                <a:latin typeface="Montserrat"/>
                <a:ea typeface="Montserrat"/>
                <a:cs typeface="Montserrat"/>
                <a:sym typeface="Montserrat"/>
              </a:rPr>
              <a:t> </a:t>
            </a:r>
            <a:r>
              <a:rPr lang="tr-TR" sz="1150" dirty="0" err="1">
                <a:solidFill>
                  <a:srgbClr val="606060"/>
                </a:solidFill>
                <a:highlight>
                  <a:schemeClr val="lt1"/>
                </a:highlight>
                <a:latin typeface="Montserrat"/>
                <a:ea typeface="Montserrat"/>
                <a:cs typeface="Montserrat"/>
                <a:sym typeface="Montserrat"/>
              </a:rPr>
              <a:t>number</a:t>
            </a:r>
            <a:r>
              <a:rPr lang="tr-TR" sz="1150" dirty="0">
                <a:solidFill>
                  <a:srgbClr val="606060"/>
                </a:solidFill>
                <a:highlight>
                  <a:schemeClr val="lt1"/>
                </a:highlight>
                <a:latin typeface="Montserrat"/>
                <a:ea typeface="Montserrat"/>
                <a:cs typeface="Montserrat"/>
                <a:sym typeface="Montserrat"/>
              </a:rPr>
              <a:t> of </a:t>
            </a:r>
            <a:r>
              <a:rPr lang="tr-TR" sz="1150" dirty="0" err="1">
                <a:solidFill>
                  <a:srgbClr val="606060"/>
                </a:solidFill>
                <a:highlight>
                  <a:schemeClr val="lt1"/>
                </a:highlight>
                <a:latin typeface="Montserrat"/>
                <a:ea typeface="Montserrat"/>
                <a:cs typeface="Montserrat"/>
                <a:sym typeface="Montserrat"/>
              </a:rPr>
              <a:t>task</a:t>
            </a:r>
            <a:r>
              <a:rPr lang="tr-TR" sz="1150" dirty="0">
                <a:solidFill>
                  <a:srgbClr val="606060"/>
                </a:solidFill>
                <a:highlight>
                  <a:schemeClr val="lt1"/>
                </a:highlight>
                <a:latin typeface="Montserrat"/>
                <a:ea typeface="Montserrat"/>
                <a:cs typeface="Montserrat"/>
                <a:sym typeface="Montserrat"/>
              </a:rPr>
              <a:t> </a:t>
            </a:r>
            <a:r>
              <a:rPr lang="tr-TR" sz="1150" dirty="0" err="1">
                <a:solidFill>
                  <a:srgbClr val="606060"/>
                </a:solidFill>
                <a:highlight>
                  <a:schemeClr val="lt1"/>
                </a:highlight>
                <a:latin typeface="Montserrat"/>
                <a:ea typeface="Montserrat"/>
                <a:cs typeface="Montserrat"/>
                <a:sym typeface="Montserrat"/>
              </a:rPr>
              <a:t>items</a:t>
            </a:r>
            <a:r>
              <a:rPr lang="tr-TR" sz="1150" dirty="0">
                <a:solidFill>
                  <a:srgbClr val="606060"/>
                </a:solidFill>
                <a:highlight>
                  <a:schemeClr val="lt1"/>
                </a:highlight>
                <a:latin typeface="Montserrat"/>
                <a:ea typeface="Montserrat"/>
                <a:cs typeface="Montserrat"/>
                <a:sym typeface="Montserrat"/>
              </a:rPr>
              <a:t> </a:t>
            </a:r>
            <a:r>
              <a:rPr lang="tr-TR" sz="1150" dirty="0" err="1">
                <a:solidFill>
                  <a:srgbClr val="606060"/>
                </a:solidFill>
                <a:highlight>
                  <a:schemeClr val="lt1"/>
                </a:highlight>
                <a:latin typeface="Montserrat"/>
                <a:ea typeface="Montserrat"/>
                <a:cs typeface="Montserrat"/>
                <a:sym typeface="Montserrat"/>
              </a:rPr>
              <a:t>that</a:t>
            </a:r>
            <a:r>
              <a:rPr lang="tr-TR" sz="1150" dirty="0">
                <a:solidFill>
                  <a:srgbClr val="606060"/>
                </a:solidFill>
                <a:highlight>
                  <a:schemeClr val="lt1"/>
                </a:highlight>
                <a:latin typeface="Montserrat"/>
                <a:ea typeface="Montserrat"/>
                <a:cs typeface="Montserrat"/>
                <a:sym typeface="Montserrat"/>
              </a:rPr>
              <a:t> a </a:t>
            </a:r>
            <a:r>
              <a:rPr lang="tr-TR" sz="1150" dirty="0" err="1">
                <a:solidFill>
                  <a:srgbClr val="606060"/>
                </a:solidFill>
                <a:highlight>
                  <a:schemeClr val="lt1"/>
                </a:highlight>
                <a:latin typeface="Montserrat"/>
                <a:ea typeface="Montserrat"/>
                <a:cs typeface="Montserrat"/>
                <a:sym typeface="Montserrat"/>
              </a:rPr>
              <a:t>team</a:t>
            </a:r>
            <a:r>
              <a:rPr lang="tr-TR" sz="1150" dirty="0">
                <a:solidFill>
                  <a:srgbClr val="606060"/>
                </a:solidFill>
                <a:highlight>
                  <a:schemeClr val="lt1"/>
                </a:highlight>
                <a:latin typeface="Montserrat"/>
                <a:ea typeface="Montserrat"/>
                <a:cs typeface="Montserrat"/>
                <a:sym typeface="Montserrat"/>
              </a:rPr>
              <a:t>  </a:t>
            </a:r>
            <a:r>
              <a:rPr lang="tr-TR" sz="1150" dirty="0" err="1">
                <a:solidFill>
                  <a:srgbClr val="606060"/>
                </a:solidFill>
                <a:highlight>
                  <a:schemeClr val="lt1"/>
                </a:highlight>
                <a:latin typeface="Montserrat"/>
                <a:ea typeface="Montserrat"/>
                <a:cs typeface="Montserrat"/>
                <a:sym typeface="Montserrat"/>
              </a:rPr>
              <a:t>working</a:t>
            </a:r>
            <a:r>
              <a:rPr lang="tr-TR" sz="1150" dirty="0">
                <a:solidFill>
                  <a:srgbClr val="606060"/>
                </a:solidFill>
                <a:highlight>
                  <a:schemeClr val="lt1"/>
                </a:highlight>
                <a:latin typeface="Montserrat"/>
                <a:ea typeface="Montserrat"/>
                <a:cs typeface="Montserrat"/>
                <a:sym typeface="Montserrat"/>
              </a:rPr>
              <a:t> on  at a time.</a:t>
            </a:r>
            <a:endParaRPr sz="1150" dirty="0">
              <a:solidFill>
                <a:srgbClr val="606060"/>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50" dirty="0">
              <a:solidFill>
                <a:srgbClr val="606060"/>
              </a:solidFill>
              <a:highlight>
                <a:schemeClr val="lt1"/>
              </a:highlight>
              <a:latin typeface="Montserrat"/>
              <a:ea typeface="Montserrat"/>
              <a:cs typeface="Montserrat"/>
              <a:sym typeface="Montserrat"/>
            </a:endParaRPr>
          </a:p>
          <a:p>
            <a:pPr marL="0" marR="38100" lvl="0" indent="0" algn="l" rtl="0">
              <a:lnSpc>
                <a:spcPct val="128571"/>
              </a:lnSpc>
              <a:spcBef>
                <a:spcPts val="0"/>
              </a:spcBef>
              <a:spcAft>
                <a:spcPts val="0"/>
              </a:spcAft>
              <a:buClr>
                <a:schemeClr val="dk1"/>
              </a:buClr>
              <a:buSzPts val="1100"/>
              <a:buFont typeface="Arial"/>
              <a:buNone/>
            </a:pP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maximum</a:t>
            </a:r>
            <a:r>
              <a:rPr lang="tr-TR" dirty="0">
                <a:solidFill>
                  <a:srgbClr val="202124"/>
                </a:solidFill>
                <a:highlight>
                  <a:srgbClr val="F8F9FA"/>
                </a:highlight>
              </a:rPr>
              <a:t> </a:t>
            </a:r>
            <a:r>
              <a:rPr lang="tr-TR" dirty="0" err="1">
                <a:solidFill>
                  <a:srgbClr val="202124"/>
                </a:solidFill>
                <a:highlight>
                  <a:srgbClr val="F8F9FA"/>
                </a:highlight>
              </a:rPr>
              <a:t>number</a:t>
            </a:r>
            <a:r>
              <a:rPr lang="tr-TR" dirty="0">
                <a:solidFill>
                  <a:srgbClr val="202124"/>
                </a:solidFill>
                <a:highlight>
                  <a:srgbClr val="F8F9FA"/>
                </a:highlight>
              </a:rPr>
              <a:t> of </a:t>
            </a:r>
            <a:r>
              <a:rPr lang="tr-TR" dirty="0" err="1">
                <a:solidFill>
                  <a:srgbClr val="202124"/>
                </a:solidFill>
                <a:highlight>
                  <a:srgbClr val="F8F9FA"/>
                </a:highlight>
              </a:rPr>
              <a:t>cards</a:t>
            </a:r>
            <a:r>
              <a:rPr lang="tr-TR" dirty="0">
                <a:solidFill>
                  <a:srgbClr val="202124"/>
                </a:solidFill>
                <a:highlight>
                  <a:srgbClr val="F8F9FA"/>
                </a:highlight>
              </a:rPr>
              <a:t> </a:t>
            </a:r>
            <a:r>
              <a:rPr lang="tr-TR" dirty="0" err="1">
                <a:solidFill>
                  <a:srgbClr val="202124"/>
                </a:solidFill>
                <a:highlight>
                  <a:srgbClr val="F8F9FA"/>
                </a:highlight>
              </a:rPr>
              <a:t>that</a:t>
            </a:r>
            <a:r>
              <a:rPr lang="tr-TR" dirty="0">
                <a:solidFill>
                  <a:srgbClr val="202124"/>
                </a:solidFill>
                <a:highlight>
                  <a:srgbClr val="F8F9FA"/>
                </a:highlight>
              </a:rPr>
              <a:t> can be in a </a:t>
            </a:r>
            <a:r>
              <a:rPr lang="tr-TR" dirty="0" err="1">
                <a:solidFill>
                  <a:srgbClr val="202124"/>
                </a:solidFill>
                <a:highlight>
                  <a:srgbClr val="F8F9FA"/>
                </a:highlight>
              </a:rPr>
              <a:t>column</a:t>
            </a:r>
            <a:r>
              <a:rPr lang="tr-TR" dirty="0">
                <a:solidFill>
                  <a:srgbClr val="202124"/>
                </a:solidFill>
                <a:highlight>
                  <a:srgbClr val="F8F9FA"/>
                </a:highlight>
              </a:rPr>
              <a:t> at </a:t>
            </a:r>
            <a:r>
              <a:rPr lang="tr-TR" dirty="0" err="1">
                <a:solidFill>
                  <a:srgbClr val="202124"/>
                </a:solidFill>
                <a:highlight>
                  <a:srgbClr val="F8F9FA"/>
                </a:highlight>
              </a:rPr>
              <a:t>any</a:t>
            </a:r>
            <a:r>
              <a:rPr lang="tr-TR" dirty="0">
                <a:solidFill>
                  <a:srgbClr val="202124"/>
                </a:solidFill>
                <a:highlight>
                  <a:srgbClr val="F8F9FA"/>
                </a:highlight>
              </a:rPr>
              <a:t> </a:t>
            </a:r>
            <a:r>
              <a:rPr lang="tr-TR" dirty="0" err="1">
                <a:solidFill>
                  <a:srgbClr val="202124"/>
                </a:solidFill>
                <a:highlight>
                  <a:srgbClr val="F8F9FA"/>
                </a:highlight>
              </a:rPr>
              <a:t>given</a:t>
            </a:r>
            <a:r>
              <a:rPr lang="tr-TR" dirty="0">
                <a:solidFill>
                  <a:srgbClr val="202124"/>
                </a:solidFill>
                <a:highlight>
                  <a:srgbClr val="F8F9FA"/>
                </a:highlight>
              </a:rPr>
              <a:t> time </a:t>
            </a:r>
            <a:r>
              <a:rPr lang="tr-TR" dirty="0" err="1">
                <a:solidFill>
                  <a:srgbClr val="202124"/>
                </a:solidFill>
                <a:highlight>
                  <a:srgbClr val="F8F9FA"/>
                </a:highlight>
              </a:rPr>
              <a:t>are</a:t>
            </a:r>
            <a:r>
              <a:rPr lang="tr-TR" dirty="0">
                <a:solidFill>
                  <a:srgbClr val="202124"/>
                </a:solidFill>
                <a:highlight>
                  <a:srgbClr val="F8F9FA"/>
                </a:highlight>
              </a:rPr>
              <a:t> </a:t>
            </a:r>
            <a:r>
              <a:rPr lang="tr-TR" dirty="0" err="1">
                <a:solidFill>
                  <a:srgbClr val="202124"/>
                </a:solidFill>
                <a:highlight>
                  <a:srgbClr val="F8F9FA"/>
                </a:highlight>
              </a:rPr>
              <a:t>called</a:t>
            </a:r>
            <a:r>
              <a:rPr lang="tr-TR" dirty="0">
                <a:solidFill>
                  <a:srgbClr val="202124"/>
                </a:solidFill>
                <a:highlight>
                  <a:srgbClr val="F8F9FA"/>
                </a:highlight>
              </a:rPr>
              <a:t> WIP </a:t>
            </a:r>
            <a:r>
              <a:rPr lang="tr-TR" dirty="0" err="1">
                <a:solidFill>
                  <a:srgbClr val="202124"/>
                </a:solidFill>
                <a:highlight>
                  <a:srgbClr val="F8F9FA"/>
                </a:highlight>
              </a:rPr>
              <a:t>limits</a:t>
            </a:r>
            <a:r>
              <a:rPr lang="tr-TR" dirty="0">
                <a:solidFill>
                  <a:srgbClr val="202124"/>
                </a:solidFill>
                <a:highlight>
                  <a:srgbClr val="F8F9FA"/>
                </a:highlight>
              </a:rPr>
              <a:t>. </a:t>
            </a:r>
            <a:endParaRPr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dirty="0" err="1">
                <a:solidFill>
                  <a:srgbClr val="202124"/>
                </a:solidFill>
                <a:highlight>
                  <a:srgbClr val="F8F9FA"/>
                </a:highlight>
              </a:rPr>
              <a:t>When</a:t>
            </a:r>
            <a:r>
              <a:rPr lang="tr-TR" dirty="0">
                <a:solidFill>
                  <a:srgbClr val="202124"/>
                </a:solidFill>
                <a:highlight>
                  <a:srgbClr val="F8F9FA"/>
                </a:highlight>
              </a:rPr>
              <a:t> </a:t>
            </a:r>
            <a:r>
              <a:rPr lang="tr-TR" dirty="0" err="1">
                <a:solidFill>
                  <a:srgbClr val="202124"/>
                </a:solidFill>
                <a:highlight>
                  <a:srgbClr val="F8F9FA"/>
                </a:highlight>
              </a:rPr>
              <a:t>you</a:t>
            </a:r>
            <a:r>
              <a:rPr lang="tr-TR" dirty="0">
                <a:solidFill>
                  <a:srgbClr val="202124"/>
                </a:solidFill>
                <a:highlight>
                  <a:srgbClr val="F8F9FA"/>
                </a:highlight>
              </a:rPr>
              <a:t> </a:t>
            </a:r>
            <a:r>
              <a:rPr lang="tr-TR" dirty="0" err="1">
                <a:solidFill>
                  <a:srgbClr val="202124"/>
                </a:solidFill>
                <a:highlight>
                  <a:srgbClr val="F8F9FA"/>
                </a:highlight>
              </a:rPr>
              <a:t>assign</a:t>
            </a:r>
            <a:r>
              <a:rPr lang="tr-TR" dirty="0">
                <a:solidFill>
                  <a:srgbClr val="202124"/>
                </a:solidFill>
                <a:highlight>
                  <a:srgbClr val="F8F9FA"/>
                </a:highlight>
              </a:rPr>
              <a:t> a limit </a:t>
            </a:r>
            <a:r>
              <a:rPr lang="tr-TR" dirty="0" err="1">
                <a:solidFill>
                  <a:srgbClr val="202124"/>
                </a:solidFill>
                <a:highlight>
                  <a:srgbClr val="F8F9FA"/>
                </a:highlight>
              </a:rPr>
              <a:t>to</a:t>
            </a:r>
            <a:r>
              <a:rPr lang="tr-TR" dirty="0">
                <a:solidFill>
                  <a:srgbClr val="202124"/>
                </a:solidFill>
                <a:highlight>
                  <a:srgbClr val="F8F9FA"/>
                </a:highlight>
              </a:rPr>
              <a:t> </a:t>
            </a:r>
            <a:r>
              <a:rPr lang="tr-TR" dirty="0" err="1">
                <a:solidFill>
                  <a:srgbClr val="202124"/>
                </a:solidFill>
                <a:highlight>
                  <a:srgbClr val="F8F9FA"/>
                </a:highlight>
              </a:rPr>
              <a:t>each</a:t>
            </a:r>
            <a:r>
              <a:rPr lang="tr-TR" dirty="0">
                <a:solidFill>
                  <a:srgbClr val="202124"/>
                </a:solidFill>
                <a:highlight>
                  <a:srgbClr val="F8F9FA"/>
                </a:highlight>
              </a:rPr>
              <a:t> </a:t>
            </a:r>
            <a:r>
              <a:rPr lang="tr-TR" dirty="0" err="1">
                <a:solidFill>
                  <a:srgbClr val="202124"/>
                </a:solidFill>
                <a:highlight>
                  <a:srgbClr val="F8F9FA"/>
                </a:highlight>
              </a:rPr>
              <a:t>column</a:t>
            </a:r>
            <a:r>
              <a:rPr lang="tr-TR" dirty="0">
                <a:solidFill>
                  <a:srgbClr val="202124"/>
                </a:solidFill>
                <a:highlight>
                  <a:srgbClr val="F8F9FA"/>
                </a:highlight>
              </a:rPr>
              <a:t>, </a:t>
            </a:r>
            <a:r>
              <a:rPr lang="tr-TR" dirty="0" err="1">
                <a:solidFill>
                  <a:srgbClr val="202124"/>
                </a:solidFill>
                <a:highlight>
                  <a:srgbClr val="F8F9FA"/>
                </a:highlight>
              </a:rPr>
              <a:t>your</a:t>
            </a:r>
            <a:r>
              <a:rPr lang="tr-TR" dirty="0">
                <a:solidFill>
                  <a:srgbClr val="202124"/>
                </a:solidFill>
                <a:highlight>
                  <a:srgbClr val="F8F9FA"/>
                </a:highlight>
              </a:rPr>
              <a:t> </a:t>
            </a:r>
            <a:r>
              <a:rPr lang="tr-TR" dirty="0" err="1">
                <a:solidFill>
                  <a:srgbClr val="202124"/>
                </a:solidFill>
                <a:highlight>
                  <a:srgbClr val="F8F9FA"/>
                </a:highlight>
              </a:rPr>
              <a:t>team</a:t>
            </a:r>
            <a:r>
              <a:rPr lang="tr-TR" dirty="0">
                <a:solidFill>
                  <a:srgbClr val="202124"/>
                </a:solidFill>
                <a:highlight>
                  <a:srgbClr val="F8F9FA"/>
                </a:highlight>
              </a:rPr>
              <a:t> </a:t>
            </a:r>
            <a:r>
              <a:rPr lang="tr-TR" dirty="0" err="1">
                <a:solidFill>
                  <a:srgbClr val="202124"/>
                </a:solidFill>
                <a:highlight>
                  <a:srgbClr val="F8F9FA"/>
                </a:highlight>
              </a:rPr>
              <a:t>won't</a:t>
            </a:r>
            <a:r>
              <a:rPr lang="tr-TR" dirty="0">
                <a:solidFill>
                  <a:srgbClr val="202124"/>
                </a:solidFill>
                <a:highlight>
                  <a:srgbClr val="F8F9FA"/>
                </a:highlight>
              </a:rPr>
              <a:t> </a:t>
            </a:r>
            <a:r>
              <a:rPr lang="tr-TR" dirty="0" err="1">
                <a:solidFill>
                  <a:srgbClr val="202124"/>
                </a:solidFill>
                <a:highlight>
                  <a:srgbClr val="F8F9FA"/>
                </a:highlight>
              </a:rPr>
              <a:t>work</a:t>
            </a:r>
            <a:r>
              <a:rPr lang="tr-TR" dirty="0">
                <a:solidFill>
                  <a:srgbClr val="202124"/>
                </a:solidFill>
                <a:highlight>
                  <a:srgbClr val="F8F9FA"/>
                </a:highlight>
              </a:rPr>
              <a:t> </a:t>
            </a:r>
            <a:r>
              <a:rPr lang="tr-TR" dirty="0" err="1">
                <a:solidFill>
                  <a:srgbClr val="202124"/>
                </a:solidFill>
                <a:highlight>
                  <a:srgbClr val="F8F9FA"/>
                </a:highlight>
              </a:rPr>
              <a:t>harder</a:t>
            </a:r>
            <a:r>
              <a:rPr lang="tr-TR" dirty="0">
                <a:solidFill>
                  <a:srgbClr val="202124"/>
                </a:solidFill>
                <a:highlight>
                  <a:srgbClr val="F8F9FA"/>
                </a:highlight>
              </a:rPr>
              <a:t> </a:t>
            </a:r>
            <a:r>
              <a:rPr lang="tr-TR" dirty="0" err="1">
                <a:solidFill>
                  <a:srgbClr val="202124"/>
                </a:solidFill>
                <a:highlight>
                  <a:srgbClr val="F8F9FA"/>
                </a:highlight>
              </a:rPr>
              <a:t>than</a:t>
            </a:r>
            <a:r>
              <a:rPr lang="tr-TR" dirty="0">
                <a:solidFill>
                  <a:srgbClr val="202124"/>
                </a:solidFill>
                <a:highlight>
                  <a:srgbClr val="F8F9FA"/>
                </a:highlight>
              </a:rPr>
              <a:t> they can </a:t>
            </a:r>
            <a:r>
              <a:rPr lang="tr-TR" dirty="0" err="1">
                <a:solidFill>
                  <a:srgbClr val="202124"/>
                </a:solidFill>
                <a:highlight>
                  <a:srgbClr val="F8F9FA"/>
                </a:highlight>
              </a:rPr>
              <a:t>handle</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bb65961841_0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9" name="Google Shape;2439;gbb65961841_0_1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200" dirty="0">
                <a:solidFill>
                  <a:srgbClr val="202124"/>
                </a:solidFill>
                <a:highlight>
                  <a:srgbClr val="F8F9FA"/>
                </a:highlight>
              </a:rPr>
              <a:t>Görselleştirme ve her aşamanın sınırlandırılmasından sonra, üçüncü uygulama tamamen süreç akışını iyileştirmekle ilgilidir. Akışı yönetmek ve iyileştirmek, ilk iki uygulamayı uyguladıktan sonra </a:t>
            </a:r>
            <a:r>
              <a:rPr lang="tr-TR" sz="1200" dirty="0" err="1">
                <a:solidFill>
                  <a:srgbClr val="202124"/>
                </a:solidFill>
                <a:highlight>
                  <a:srgbClr val="F8F9FA"/>
                </a:highlight>
              </a:rPr>
              <a:t>kanban</a:t>
            </a:r>
            <a:r>
              <a:rPr lang="tr-TR" sz="1200" dirty="0">
                <a:solidFill>
                  <a:srgbClr val="202124"/>
                </a:solidFill>
                <a:highlight>
                  <a:srgbClr val="F8F9FA"/>
                </a:highlight>
              </a:rPr>
              <a:t> sisteminizin kilit noktasıdır. Çünkü bu noktada iki seçenek vardır. </a:t>
            </a:r>
            <a:r>
              <a:rPr lang="tr-TR" sz="1200" dirty="0" err="1">
                <a:solidFill>
                  <a:srgbClr val="202124"/>
                </a:solidFill>
                <a:highlight>
                  <a:srgbClr val="F8F9FA"/>
                </a:highlight>
              </a:rPr>
              <a:t>Work</a:t>
            </a:r>
            <a:r>
              <a:rPr lang="tr-TR" sz="1200" dirty="0">
                <a:solidFill>
                  <a:srgbClr val="202124"/>
                </a:solidFill>
                <a:highlight>
                  <a:srgbClr val="F8F9FA"/>
                </a:highlight>
              </a:rPr>
              <a:t> in </a:t>
            </a:r>
            <a:r>
              <a:rPr lang="tr-TR" sz="1200" dirty="0" err="1">
                <a:solidFill>
                  <a:srgbClr val="202124"/>
                </a:solidFill>
                <a:highlight>
                  <a:srgbClr val="F8F9FA"/>
                </a:highlight>
              </a:rPr>
              <a:t>Progress</a:t>
            </a:r>
            <a:r>
              <a:rPr lang="tr-TR" sz="1200" dirty="0">
                <a:solidFill>
                  <a:srgbClr val="202124"/>
                </a:solidFill>
                <a:highlight>
                  <a:srgbClr val="F8F9FA"/>
                </a:highlight>
              </a:rPr>
              <a:t> sınırları içerisinde sorunsuz bir akışla karşı karşıya kalacak veya işlerin birikmeye başladığını gözlemleyeceksiniz. Bu, ürünlerin teslim süresini etkiler.</a:t>
            </a:r>
          </a:p>
          <a:p>
            <a:pPr marL="0" marR="38100" lvl="0" indent="0" algn="l" rtl="0">
              <a:lnSpc>
                <a:spcPct val="128571"/>
              </a:lnSpc>
              <a:spcBef>
                <a:spcPts val="0"/>
              </a:spcBef>
              <a:spcAft>
                <a:spcPts val="0"/>
              </a:spcAft>
              <a:buClr>
                <a:schemeClr val="dk1"/>
              </a:buClr>
              <a:buSzPts val="1100"/>
              <a:buFont typeface="Arial"/>
              <a:buNone/>
            </a:pPr>
            <a:endParaRPr lang="tr-TR" sz="12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dirty="0" err="1">
                <a:solidFill>
                  <a:srgbClr val="202124"/>
                </a:solidFill>
                <a:highlight>
                  <a:srgbClr val="F8F9FA"/>
                </a:highlight>
              </a:rPr>
              <a:t>After</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visualization</a:t>
            </a:r>
            <a:r>
              <a:rPr lang="tr-TR" sz="1200" dirty="0">
                <a:solidFill>
                  <a:srgbClr val="202124"/>
                </a:solidFill>
                <a:highlight>
                  <a:srgbClr val="F8F9FA"/>
                </a:highlight>
              </a:rPr>
              <a:t> </a:t>
            </a:r>
            <a:r>
              <a:rPr lang="tr-TR" sz="1200" dirty="0" err="1">
                <a:solidFill>
                  <a:srgbClr val="202124"/>
                </a:solidFill>
                <a:highlight>
                  <a:srgbClr val="F8F9FA"/>
                </a:highlight>
              </a:rPr>
              <a:t>and</a:t>
            </a:r>
            <a:r>
              <a:rPr lang="tr-TR" sz="1200" dirty="0">
                <a:solidFill>
                  <a:srgbClr val="202124"/>
                </a:solidFill>
                <a:highlight>
                  <a:srgbClr val="F8F9FA"/>
                </a:highlight>
              </a:rPr>
              <a:t> </a:t>
            </a:r>
            <a:r>
              <a:rPr lang="tr-TR" sz="1200" dirty="0" err="1">
                <a:solidFill>
                  <a:srgbClr val="202124"/>
                </a:solidFill>
                <a:highlight>
                  <a:srgbClr val="F8F9FA"/>
                </a:highlight>
              </a:rPr>
              <a:t>limiting</a:t>
            </a:r>
            <a:r>
              <a:rPr lang="tr-TR" sz="1200" dirty="0">
                <a:solidFill>
                  <a:srgbClr val="202124"/>
                </a:solidFill>
                <a:highlight>
                  <a:srgbClr val="F8F9FA"/>
                </a:highlight>
              </a:rPr>
              <a:t> </a:t>
            </a:r>
            <a:r>
              <a:rPr lang="tr-TR" sz="1200" dirty="0" err="1">
                <a:solidFill>
                  <a:srgbClr val="202124"/>
                </a:solidFill>
                <a:highlight>
                  <a:srgbClr val="F8F9FA"/>
                </a:highlight>
              </a:rPr>
              <a:t>each</a:t>
            </a:r>
            <a:r>
              <a:rPr lang="tr-TR" sz="1200" dirty="0">
                <a:solidFill>
                  <a:srgbClr val="202124"/>
                </a:solidFill>
                <a:highlight>
                  <a:srgbClr val="F8F9FA"/>
                </a:highlight>
              </a:rPr>
              <a:t> </a:t>
            </a:r>
            <a:r>
              <a:rPr lang="tr-TR" sz="1200" dirty="0" err="1">
                <a:solidFill>
                  <a:srgbClr val="202124"/>
                </a:solidFill>
                <a:highlight>
                  <a:srgbClr val="F8F9FA"/>
                </a:highlight>
              </a:rPr>
              <a:t>stage</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third</a:t>
            </a:r>
            <a:r>
              <a:rPr lang="tr-TR" sz="1200" dirty="0">
                <a:solidFill>
                  <a:srgbClr val="202124"/>
                </a:solidFill>
                <a:highlight>
                  <a:srgbClr val="F8F9FA"/>
                </a:highlight>
              </a:rPr>
              <a:t> </a:t>
            </a:r>
            <a:r>
              <a:rPr lang="tr-TR" sz="1200" dirty="0" err="1">
                <a:solidFill>
                  <a:srgbClr val="202124"/>
                </a:solidFill>
                <a:highlight>
                  <a:srgbClr val="F8F9FA"/>
                </a:highlight>
              </a:rPr>
              <a:t>application</a:t>
            </a:r>
            <a:r>
              <a:rPr lang="tr-TR" sz="1200" dirty="0">
                <a:solidFill>
                  <a:srgbClr val="202124"/>
                </a:solidFill>
                <a:highlight>
                  <a:srgbClr val="F8F9FA"/>
                </a:highlight>
              </a:rPr>
              <a:t> is </a:t>
            </a:r>
            <a:r>
              <a:rPr lang="tr-TR" sz="1200" dirty="0" err="1">
                <a:solidFill>
                  <a:srgbClr val="202124"/>
                </a:solidFill>
                <a:highlight>
                  <a:srgbClr val="F8F9FA"/>
                </a:highlight>
              </a:rPr>
              <a:t>all</a:t>
            </a:r>
            <a:r>
              <a:rPr lang="tr-TR" sz="1200" dirty="0">
                <a:solidFill>
                  <a:srgbClr val="202124"/>
                </a:solidFill>
                <a:highlight>
                  <a:srgbClr val="F8F9FA"/>
                </a:highlight>
              </a:rPr>
              <a:t> </a:t>
            </a:r>
            <a:r>
              <a:rPr lang="tr-TR" sz="1200" dirty="0" err="1">
                <a:solidFill>
                  <a:srgbClr val="202124"/>
                </a:solidFill>
                <a:highlight>
                  <a:srgbClr val="F8F9FA"/>
                </a:highlight>
              </a:rPr>
              <a:t>about</a:t>
            </a:r>
            <a:r>
              <a:rPr lang="tr-TR" sz="1200" dirty="0">
                <a:solidFill>
                  <a:srgbClr val="202124"/>
                </a:solidFill>
                <a:highlight>
                  <a:srgbClr val="F8F9FA"/>
                </a:highlight>
              </a:rPr>
              <a:t> </a:t>
            </a:r>
            <a:r>
              <a:rPr lang="tr-TR" sz="1200" dirty="0" err="1">
                <a:solidFill>
                  <a:srgbClr val="202124"/>
                </a:solidFill>
                <a:highlight>
                  <a:srgbClr val="F8F9FA"/>
                </a:highlight>
              </a:rPr>
              <a:t>improving</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process</a:t>
            </a:r>
            <a:r>
              <a:rPr lang="tr-TR" sz="1200" dirty="0">
                <a:solidFill>
                  <a:srgbClr val="202124"/>
                </a:solidFill>
                <a:highlight>
                  <a:srgbClr val="F8F9FA"/>
                </a:highlight>
              </a:rPr>
              <a:t> </a:t>
            </a:r>
            <a:r>
              <a:rPr lang="tr-TR" sz="1200" dirty="0" err="1">
                <a:solidFill>
                  <a:srgbClr val="202124"/>
                </a:solidFill>
                <a:highlight>
                  <a:srgbClr val="F8F9FA"/>
                </a:highlight>
              </a:rPr>
              <a:t>flow</a:t>
            </a:r>
            <a:r>
              <a:rPr lang="tr-TR" sz="1200" dirty="0">
                <a:solidFill>
                  <a:srgbClr val="202124"/>
                </a:solidFill>
                <a:highlight>
                  <a:srgbClr val="F8F9FA"/>
                </a:highlight>
              </a:rPr>
              <a:t>. </a:t>
            </a:r>
            <a:r>
              <a:rPr lang="tr-TR" sz="1200" dirty="0" err="1">
                <a:solidFill>
                  <a:srgbClr val="202124"/>
                </a:solidFill>
                <a:highlight>
                  <a:srgbClr val="F8F9FA"/>
                </a:highlight>
              </a:rPr>
              <a:t>Managing</a:t>
            </a:r>
            <a:r>
              <a:rPr lang="tr-TR" sz="1200" dirty="0">
                <a:solidFill>
                  <a:srgbClr val="202124"/>
                </a:solidFill>
                <a:highlight>
                  <a:srgbClr val="F8F9FA"/>
                </a:highlight>
              </a:rPr>
              <a:t> </a:t>
            </a:r>
            <a:r>
              <a:rPr lang="tr-TR" sz="1200" dirty="0" err="1">
                <a:solidFill>
                  <a:srgbClr val="202124"/>
                </a:solidFill>
                <a:highlight>
                  <a:srgbClr val="F8F9FA"/>
                </a:highlight>
              </a:rPr>
              <a:t>and</a:t>
            </a:r>
            <a:r>
              <a:rPr lang="tr-TR" sz="1200" dirty="0">
                <a:solidFill>
                  <a:srgbClr val="202124"/>
                </a:solidFill>
                <a:highlight>
                  <a:srgbClr val="F8F9FA"/>
                </a:highlight>
              </a:rPr>
              <a:t> </a:t>
            </a:r>
            <a:r>
              <a:rPr lang="tr-TR" sz="1200" dirty="0" err="1">
                <a:solidFill>
                  <a:srgbClr val="202124"/>
                </a:solidFill>
                <a:highlight>
                  <a:srgbClr val="F8F9FA"/>
                </a:highlight>
              </a:rPr>
              <a:t>improving</a:t>
            </a:r>
            <a:r>
              <a:rPr lang="tr-TR" sz="1200" dirty="0">
                <a:solidFill>
                  <a:srgbClr val="202124"/>
                </a:solidFill>
                <a:highlight>
                  <a:srgbClr val="F8F9FA"/>
                </a:highlight>
              </a:rPr>
              <a:t> </a:t>
            </a:r>
            <a:r>
              <a:rPr lang="tr-TR" sz="1200" dirty="0" err="1">
                <a:solidFill>
                  <a:srgbClr val="202124"/>
                </a:solidFill>
                <a:highlight>
                  <a:srgbClr val="F8F9FA"/>
                </a:highlight>
              </a:rPr>
              <a:t>flow</a:t>
            </a:r>
            <a:r>
              <a:rPr lang="tr-TR" sz="1200" dirty="0">
                <a:solidFill>
                  <a:srgbClr val="202124"/>
                </a:solidFill>
                <a:highlight>
                  <a:srgbClr val="F8F9FA"/>
                </a:highlight>
              </a:rPr>
              <a:t> is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key</a:t>
            </a:r>
            <a:r>
              <a:rPr lang="tr-TR" sz="1200" dirty="0">
                <a:solidFill>
                  <a:srgbClr val="202124"/>
                </a:solidFill>
                <a:highlight>
                  <a:srgbClr val="F8F9FA"/>
                </a:highlight>
              </a:rPr>
              <a:t> </a:t>
            </a:r>
            <a:r>
              <a:rPr lang="tr-TR" sz="1200" dirty="0" err="1">
                <a:solidFill>
                  <a:srgbClr val="202124"/>
                </a:solidFill>
                <a:highlight>
                  <a:srgbClr val="F8F9FA"/>
                </a:highlight>
              </a:rPr>
              <a:t>point</a:t>
            </a:r>
            <a:r>
              <a:rPr lang="tr-TR" sz="1200" dirty="0">
                <a:solidFill>
                  <a:srgbClr val="202124"/>
                </a:solidFill>
                <a:highlight>
                  <a:srgbClr val="F8F9FA"/>
                </a:highlight>
              </a:rPr>
              <a:t> of </a:t>
            </a:r>
            <a:r>
              <a:rPr lang="tr-TR" sz="1200" dirty="0" err="1">
                <a:solidFill>
                  <a:srgbClr val="202124"/>
                </a:solidFill>
                <a:highlight>
                  <a:srgbClr val="F8F9FA"/>
                </a:highlight>
              </a:rPr>
              <a:t>your</a:t>
            </a:r>
            <a:r>
              <a:rPr lang="tr-TR" sz="1200" dirty="0">
                <a:solidFill>
                  <a:srgbClr val="202124"/>
                </a:solidFill>
                <a:highlight>
                  <a:srgbClr val="F8F9FA"/>
                </a:highlight>
              </a:rPr>
              <a:t> </a:t>
            </a:r>
            <a:r>
              <a:rPr lang="tr-TR" sz="1200" dirty="0" err="1">
                <a:solidFill>
                  <a:srgbClr val="202124"/>
                </a:solidFill>
                <a:highlight>
                  <a:srgbClr val="F8F9FA"/>
                </a:highlight>
              </a:rPr>
              <a:t>kanban</a:t>
            </a:r>
            <a:r>
              <a:rPr lang="tr-TR" sz="1200" dirty="0">
                <a:solidFill>
                  <a:srgbClr val="202124"/>
                </a:solidFill>
                <a:highlight>
                  <a:srgbClr val="F8F9FA"/>
                </a:highlight>
              </a:rPr>
              <a:t> </a:t>
            </a:r>
            <a:r>
              <a:rPr lang="tr-TR" sz="1200" dirty="0" err="1">
                <a:solidFill>
                  <a:srgbClr val="202124"/>
                </a:solidFill>
                <a:highlight>
                  <a:srgbClr val="F8F9FA"/>
                </a:highlight>
              </a:rPr>
              <a:t>system</a:t>
            </a:r>
            <a:r>
              <a:rPr lang="tr-TR" sz="1200" dirty="0">
                <a:solidFill>
                  <a:srgbClr val="202124"/>
                </a:solidFill>
                <a:highlight>
                  <a:srgbClr val="F8F9FA"/>
                </a:highlight>
              </a:rPr>
              <a:t> </a:t>
            </a:r>
            <a:r>
              <a:rPr lang="tr-TR" sz="1200" dirty="0" err="1">
                <a:solidFill>
                  <a:srgbClr val="202124"/>
                </a:solidFill>
                <a:highlight>
                  <a:srgbClr val="F8F9FA"/>
                </a:highlight>
              </a:rPr>
              <a:t>after</a:t>
            </a:r>
            <a:r>
              <a:rPr lang="tr-TR" sz="1200" dirty="0">
                <a:solidFill>
                  <a:srgbClr val="202124"/>
                </a:solidFill>
                <a:highlight>
                  <a:srgbClr val="F8F9FA"/>
                </a:highlight>
              </a:rPr>
              <a:t> </a:t>
            </a:r>
            <a:r>
              <a:rPr lang="tr-TR" sz="1200" dirty="0" err="1">
                <a:solidFill>
                  <a:srgbClr val="202124"/>
                </a:solidFill>
                <a:highlight>
                  <a:srgbClr val="F8F9FA"/>
                </a:highlight>
              </a:rPr>
              <a:t>implementing</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first</a:t>
            </a:r>
            <a:r>
              <a:rPr lang="tr-TR" sz="1200" dirty="0">
                <a:solidFill>
                  <a:srgbClr val="202124"/>
                </a:solidFill>
                <a:highlight>
                  <a:srgbClr val="F8F9FA"/>
                </a:highlight>
              </a:rPr>
              <a:t> </a:t>
            </a:r>
            <a:r>
              <a:rPr lang="tr-TR" sz="1200" dirty="0" err="1">
                <a:solidFill>
                  <a:srgbClr val="202124"/>
                </a:solidFill>
                <a:highlight>
                  <a:srgbClr val="F8F9FA"/>
                </a:highlight>
              </a:rPr>
              <a:t>two</a:t>
            </a:r>
            <a:r>
              <a:rPr lang="tr-TR" sz="1200" dirty="0">
                <a:solidFill>
                  <a:srgbClr val="202124"/>
                </a:solidFill>
                <a:highlight>
                  <a:srgbClr val="F8F9FA"/>
                </a:highlight>
              </a:rPr>
              <a:t> </a:t>
            </a:r>
            <a:r>
              <a:rPr lang="tr-TR" sz="1200" dirty="0" err="1">
                <a:solidFill>
                  <a:srgbClr val="202124"/>
                </a:solidFill>
                <a:highlight>
                  <a:srgbClr val="F8F9FA"/>
                </a:highlight>
              </a:rPr>
              <a:t>applications</a:t>
            </a:r>
            <a:r>
              <a:rPr lang="tr-TR" sz="1200" dirty="0">
                <a:solidFill>
                  <a:srgbClr val="202124"/>
                </a:solidFill>
                <a:highlight>
                  <a:srgbClr val="F8F9FA"/>
                </a:highlight>
              </a:rPr>
              <a:t>. </a:t>
            </a:r>
            <a:r>
              <a:rPr lang="tr-TR" sz="1200" dirty="0" err="1">
                <a:solidFill>
                  <a:srgbClr val="202124"/>
                </a:solidFill>
                <a:highlight>
                  <a:srgbClr val="F8F9FA"/>
                </a:highlight>
              </a:rPr>
              <a:t>Because</a:t>
            </a:r>
            <a:r>
              <a:rPr lang="tr-TR" sz="1200" dirty="0">
                <a:solidFill>
                  <a:srgbClr val="202124"/>
                </a:solidFill>
                <a:highlight>
                  <a:srgbClr val="F8F9FA"/>
                </a:highlight>
              </a:rPr>
              <a:t> at </a:t>
            </a:r>
            <a:r>
              <a:rPr lang="tr-TR" sz="1200" dirty="0" err="1">
                <a:solidFill>
                  <a:srgbClr val="202124"/>
                </a:solidFill>
                <a:highlight>
                  <a:srgbClr val="F8F9FA"/>
                </a:highlight>
              </a:rPr>
              <a:t>this</a:t>
            </a:r>
            <a:r>
              <a:rPr lang="tr-TR" sz="1200" dirty="0">
                <a:solidFill>
                  <a:srgbClr val="202124"/>
                </a:solidFill>
                <a:highlight>
                  <a:srgbClr val="F8F9FA"/>
                </a:highlight>
              </a:rPr>
              <a:t> </a:t>
            </a:r>
            <a:r>
              <a:rPr lang="tr-TR" sz="1200" dirty="0" err="1">
                <a:solidFill>
                  <a:srgbClr val="202124"/>
                </a:solidFill>
                <a:highlight>
                  <a:srgbClr val="F8F9FA"/>
                </a:highlight>
              </a:rPr>
              <a:t>point</a:t>
            </a:r>
            <a:r>
              <a:rPr lang="tr-TR" sz="1200" dirty="0">
                <a:solidFill>
                  <a:srgbClr val="202124"/>
                </a:solidFill>
                <a:highlight>
                  <a:srgbClr val="F8F9FA"/>
                </a:highlight>
              </a:rPr>
              <a:t> </a:t>
            </a:r>
            <a:r>
              <a:rPr lang="tr-TR" sz="1200" dirty="0" err="1">
                <a:solidFill>
                  <a:srgbClr val="202124"/>
                </a:solidFill>
                <a:highlight>
                  <a:srgbClr val="F8F9FA"/>
                </a:highlight>
              </a:rPr>
              <a:t>there</a:t>
            </a:r>
            <a:r>
              <a:rPr lang="tr-TR" sz="1200" dirty="0">
                <a:solidFill>
                  <a:srgbClr val="202124"/>
                </a:solidFill>
                <a:highlight>
                  <a:srgbClr val="F8F9FA"/>
                </a:highlight>
              </a:rPr>
              <a:t> </a:t>
            </a:r>
            <a:r>
              <a:rPr lang="tr-TR" sz="1200" dirty="0" err="1">
                <a:solidFill>
                  <a:srgbClr val="202124"/>
                </a:solidFill>
                <a:highlight>
                  <a:srgbClr val="F8F9FA"/>
                </a:highlight>
              </a:rPr>
              <a:t>are</a:t>
            </a:r>
            <a:r>
              <a:rPr lang="tr-TR" sz="1200" dirty="0">
                <a:solidFill>
                  <a:srgbClr val="202124"/>
                </a:solidFill>
                <a:highlight>
                  <a:srgbClr val="F8F9FA"/>
                </a:highlight>
              </a:rPr>
              <a:t> </a:t>
            </a:r>
            <a:r>
              <a:rPr lang="tr-TR" sz="1200" dirty="0" err="1">
                <a:solidFill>
                  <a:srgbClr val="202124"/>
                </a:solidFill>
                <a:highlight>
                  <a:srgbClr val="F8F9FA"/>
                </a:highlight>
              </a:rPr>
              <a:t>two</a:t>
            </a:r>
            <a:r>
              <a:rPr lang="tr-TR" sz="1200" dirty="0">
                <a:solidFill>
                  <a:srgbClr val="202124"/>
                </a:solidFill>
                <a:highlight>
                  <a:srgbClr val="F8F9FA"/>
                </a:highlight>
              </a:rPr>
              <a:t> </a:t>
            </a:r>
            <a:r>
              <a:rPr lang="tr-TR" sz="1200" dirty="0" err="1">
                <a:solidFill>
                  <a:srgbClr val="202124"/>
                </a:solidFill>
                <a:highlight>
                  <a:srgbClr val="F8F9FA"/>
                </a:highlight>
              </a:rPr>
              <a:t>options</a:t>
            </a:r>
            <a:r>
              <a:rPr lang="tr-TR" sz="1200" dirty="0">
                <a:solidFill>
                  <a:srgbClr val="202124"/>
                </a:solidFill>
                <a:highlight>
                  <a:srgbClr val="F8F9FA"/>
                </a:highlight>
              </a:rPr>
              <a:t>. </a:t>
            </a:r>
            <a:r>
              <a:rPr lang="tr-TR" sz="1200" dirty="0" err="1">
                <a:solidFill>
                  <a:srgbClr val="202124"/>
                </a:solidFill>
                <a:highlight>
                  <a:srgbClr val="F8F9FA"/>
                </a:highlight>
              </a:rPr>
              <a:t>You</a:t>
            </a:r>
            <a:r>
              <a:rPr lang="tr-TR" sz="1200" dirty="0">
                <a:solidFill>
                  <a:srgbClr val="202124"/>
                </a:solidFill>
                <a:highlight>
                  <a:srgbClr val="F8F9FA"/>
                </a:highlight>
              </a:rPr>
              <a:t> </a:t>
            </a:r>
            <a:r>
              <a:rPr lang="tr-TR" sz="1200" dirty="0" err="1">
                <a:solidFill>
                  <a:srgbClr val="202124"/>
                </a:solidFill>
                <a:highlight>
                  <a:srgbClr val="F8F9FA"/>
                </a:highlight>
              </a:rPr>
              <a:t>will</a:t>
            </a:r>
            <a:r>
              <a:rPr lang="tr-TR" sz="1200" dirty="0">
                <a:solidFill>
                  <a:srgbClr val="202124"/>
                </a:solidFill>
                <a:highlight>
                  <a:srgbClr val="F8F9FA"/>
                </a:highlight>
              </a:rPr>
              <a:t> be </a:t>
            </a:r>
            <a:r>
              <a:rPr lang="tr-TR" sz="1200" dirty="0" err="1">
                <a:solidFill>
                  <a:srgbClr val="202124"/>
                </a:solidFill>
                <a:highlight>
                  <a:srgbClr val="F8F9FA"/>
                </a:highlight>
              </a:rPr>
              <a:t>faced</a:t>
            </a:r>
            <a:r>
              <a:rPr lang="tr-TR" sz="1200" dirty="0">
                <a:solidFill>
                  <a:srgbClr val="202124"/>
                </a:solidFill>
                <a:highlight>
                  <a:srgbClr val="F8F9FA"/>
                </a:highlight>
              </a:rPr>
              <a:t> </a:t>
            </a:r>
            <a:r>
              <a:rPr lang="tr-TR" sz="1200" dirty="0" err="1">
                <a:solidFill>
                  <a:srgbClr val="202124"/>
                </a:solidFill>
                <a:highlight>
                  <a:srgbClr val="F8F9FA"/>
                </a:highlight>
              </a:rPr>
              <a:t>with</a:t>
            </a:r>
            <a:r>
              <a:rPr lang="tr-TR" sz="1200" dirty="0">
                <a:solidFill>
                  <a:srgbClr val="202124"/>
                </a:solidFill>
                <a:highlight>
                  <a:srgbClr val="F8F9FA"/>
                </a:highlight>
              </a:rPr>
              <a:t> a </a:t>
            </a:r>
            <a:r>
              <a:rPr lang="tr-TR" sz="1200" dirty="0" err="1">
                <a:solidFill>
                  <a:srgbClr val="202124"/>
                </a:solidFill>
                <a:highlight>
                  <a:srgbClr val="F8F9FA"/>
                </a:highlight>
              </a:rPr>
              <a:t>smooth</a:t>
            </a:r>
            <a:r>
              <a:rPr lang="tr-TR" sz="1200" dirty="0">
                <a:solidFill>
                  <a:srgbClr val="202124"/>
                </a:solidFill>
                <a:highlight>
                  <a:srgbClr val="F8F9FA"/>
                </a:highlight>
              </a:rPr>
              <a:t> </a:t>
            </a:r>
            <a:r>
              <a:rPr lang="tr-TR" sz="1200" dirty="0" err="1">
                <a:solidFill>
                  <a:srgbClr val="202124"/>
                </a:solidFill>
                <a:highlight>
                  <a:srgbClr val="F8F9FA"/>
                </a:highlight>
              </a:rPr>
              <a:t>flow</a:t>
            </a:r>
            <a:r>
              <a:rPr lang="tr-TR" sz="1200" dirty="0">
                <a:solidFill>
                  <a:srgbClr val="202124"/>
                </a:solidFill>
                <a:highlight>
                  <a:srgbClr val="F8F9FA"/>
                </a:highlight>
              </a:rPr>
              <a:t> </a:t>
            </a:r>
            <a:r>
              <a:rPr lang="tr-TR" sz="1200" dirty="0" err="1">
                <a:solidFill>
                  <a:srgbClr val="202124"/>
                </a:solidFill>
                <a:highlight>
                  <a:srgbClr val="F8F9FA"/>
                </a:highlight>
              </a:rPr>
              <a:t>within</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limits</a:t>
            </a:r>
            <a:r>
              <a:rPr lang="tr-TR" sz="1200" dirty="0">
                <a:solidFill>
                  <a:srgbClr val="202124"/>
                </a:solidFill>
                <a:highlight>
                  <a:srgbClr val="F8F9FA"/>
                </a:highlight>
              </a:rPr>
              <a:t> of </a:t>
            </a:r>
            <a:r>
              <a:rPr lang="tr-TR" sz="1200" dirty="0" err="1">
                <a:solidFill>
                  <a:srgbClr val="202124"/>
                </a:solidFill>
                <a:highlight>
                  <a:srgbClr val="F8F9FA"/>
                </a:highlight>
              </a:rPr>
              <a:t>Work</a:t>
            </a:r>
            <a:r>
              <a:rPr lang="tr-TR" sz="1200" dirty="0">
                <a:solidFill>
                  <a:srgbClr val="202124"/>
                </a:solidFill>
                <a:highlight>
                  <a:srgbClr val="F8F9FA"/>
                </a:highlight>
              </a:rPr>
              <a:t> in </a:t>
            </a:r>
            <a:r>
              <a:rPr lang="tr-TR" sz="1200" dirty="0" err="1">
                <a:solidFill>
                  <a:srgbClr val="202124"/>
                </a:solidFill>
                <a:highlight>
                  <a:srgbClr val="F8F9FA"/>
                </a:highlight>
              </a:rPr>
              <a:t>Progress</a:t>
            </a:r>
            <a:r>
              <a:rPr lang="tr-TR" sz="1200" dirty="0">
                <a:solidFill>
                  <a:srgbClr val="202124"/>
                </a:solidFill>
                <a:highlight>
                  <a:srgbClr val="F8F9FA"/>
                </a:highlight>
              </a:rPr>
              <a:t> </a:t>
            </a:r>
            <a:r>
              <a:rPr lang="tr-TR" sz="1200" dirty="0" err="1">
                <a:solidFill>
                  <a:srgbClr val="202124"/>
                </a:solidFill>
                <a:highlight>
                  <a:srgbClr val="F8F9FA"/>
                </a:highlight>
              </a:rPr>
              <a:t>or</a:t>
            </a:r>
            <a:r>
              <a:rPr lang="tr-TR" sz="1200" dirty="0">
                <a:solidFill>
                  <a:srgbClr val="202124"/>
                </a:solidFill>
                <a:highlight>
                  <a:srgbClr val="F8F9FA"/>
                </a:highlight>
              </a:rPr>
              <a:t> </a:t>
            </a:r>
            <a:r>
              <a:rPr lang="tr-TR" sz="1200" dirty="0" err="1">
                <a:solidFill>
                  <a:srgbClr val="202124"/>
                </a:solidFill>
                <a:highlight>
                  <a:srgbClr val="F8F9FA"/>
                </a:highlight>
              </a:rPr>
              <a:t>you</a:t>
            </a:r>
            <a:r>
              <a:rPr lang="tr-TR" sz="1200" dirty="0">
                <a:solidFill>
                  <a:srgbClr val="202124"/>
                </a:solidFill>
                <a:highlight>
                  <a:srgbClr val="F8F9FA"/>
                </a:highlight>
              </a:rPr>
              <a:t> </a:t>
            </a:r>
            <a:r>
              <a:rPr lang="tr-TR" sz="1200" dirty="0" err="1">
                <a:solidFill>
                  <a:srgbClr val="202124"/>
                </a:solidFill>
                <a:highlight>
                  <a:srgbClr val="F8F9FA"/>
                </a:highlight>
              </a:rPr>
              <a:t>will</a:t>
            </a:r>
            <a:r>
              <a:rPr lang="tr-TR" sz="1200" dirty="0">
                <a:solidFill>
                  <a:srgbClr val="202124"/>
                </a:solidFill>
                <a:highlight>
                  <a:srgbClr val="F8F9FA"/>
                </a:highlight>
              </a:rPr>
              <a:t> </a:t>
            </a:r>
            <a:r>
              <a:rPr lang="tr-TR" sz="1200" dirty="0" err="1">
                <a:solidFill>
                  <a:srgbClr val="202124"/>
                </a:solidFill>
                <a:highlight>
                  <a:srgbClr val="F8F9FA"/>
                </a:highlight>
              </a:rPr>
              <a:t>observe</a:t>
            </a:r>
            <a:r>
              <a:rPr lang="tr-TR" sz="1200" dirty="0">
                <a:solidFill>
                  <a:srgbClr val="202124"/>
                </a:solidFill>
                <a:highlight>
                  <a:srgbClr val="F8F9FA"/>
                </a:highlight>
              </a:rPr>
              <a:t> </a:t>
            </a:r>
            <a:r>
              <a:rPr lang="tr-TR" sz="1200" dirty="0" err="1">
                <a:solidFill>
                  <a:srgbClr val="202124"/>
                </a:solidFill>
                <a:highlight>
                  <a:srgbClr val="F8F9FA"/>
                </a:highlight>
              </a:rPr>
              <a:t>that</a:t>
            </a:r>
            <a:r>
              <a:rPr lang="tr-TR" sz="1200" dirty="0">
                <a:solidFill>
                  <a:srgbClr val="202124"/>
                </a:solidFill>
                <a:highlight>
                  <a:srgbClr val="F8F9FA"/>
                </a:highlight>
              </a:rPr>
              <a:t> </a:t>
            </a:r>
            <a:r>
              <a:rPr lang="tr-TR" sz="1200" dirty="0" err="1">
                <a:solidFill>
                  <a:srgbClr val="202124"/>
                </a:solidFill>
                <a:highlight>
                  <a:srgbClr val="F8F9FA"/>
                </a:highlight>
              </a:rPr>
              <a:t>jobs</a:t>
            </a:r>
            <a:r>
              <a:rPr lang="tr-TR" sz="1200" dirty="0">
                <a:solidFill>
                  <a:srgbClr val="202124"/>
                </a:solidFill>
                <a:highlight>
                  <a:srgbClr val="F8F9FA"/>
                </a:highlight>
              </a:rPr>
              <a:t> </a:t>
            </a:r>
            <a:r>
              <a:rPr lang="tr-TR" sz="1200" dirty="0" err="1">
                <a:solidFill>
                  <a:srgbClr val="202124"/>
                </a:solidFill>
                <a:highlight>
                  <a:srgbClr val="F8F9FA"/>
                </a:highlight>
              </a:rPr>
              <a:t>are</a:t>
            </a:r>
            <a:r>
              <a:rPr lang="tr-TR" sz="1200" dirty="0">
                <a:solidFill>
                  <a:srgbClr val="202124"/>
                </a:solidFill>
                <a:highlight>
                  <a:srgbClr val="F8F9FA"/>
                </a:highlight>
              </a:rPr>
              <a:t> </a:t>
            </a:r>
            <a:r>
              <a:rPr lang="tr-TR" sz="1200" dirty="0" err="1">
                <a:solidFill>
                  <a:srgbClr val="202124"/>
                </a:solidFill>
                <a:highlight>
                  <a:srgbClr val="F8F9FA"/>
                </a:highlight>
              </a:rPr>
              <a:t>starting</a:t>
            </a:r>
            <a:r>
              <a:rPr lang="tr-TR" sz="1200" dirty="0">
                <a:solidFill>
                  <a:srgbClr val="202124"/>
                </a:solidFill>
                <a:highlight>
                  <a:srgbClr val="F8F9FA"/>
                </a:highlight>
              </a:rPr>
              <a:t> </a:t>
            </a:r>
            <a:r>
              <a:rPr lang="tr-TR" sz="1200" dirty="0" err="1">
                <a:solidFill>
                  <a:srgbClr val="202124"/>
                </a:solidFill>
                <a:highlight>
                  <a:srgbClr val="F8F9FA"/>
                </a:highlight>
              </a:rPr>
              <a:t>to</a:t>
            </a:r>
            <a:r>
              <a:rPr lang="tr-TR" sz="1200" dirty="0">
                <a:solidFill>
                  <a:srgbClr val="202124"/>
                </a:solidFill>
                <a:highlight>
                  <a:srgbClr val="F8F9FA"/>
                </a:highlight>
              </a:rPr>
              <a:t> pile </a:t>
            </a:r>
            <a:r>
              <a:rPr lang="tr-TR" sz="1200" dirty="0" err="1">
                <a:solidFill>
                  <a:srgbClr val="202124"/>
                </a:solidFill>
                <a:highlight>
                  <a:srgbClr val="F8F9FA"/>
                </a:highlight>
              </a:rPr>
              <a:t>up</a:t>
            </a:r>
            <a:r>
              <a:rPr lang="tr-TR" sz="1200" dirty="0">
                <a:solidFill>
                  <a:srgbClr val="202124"/>
                </a:solidFill>
                <a:highlight>
                  <a:srgbClr val="F8F9FA"/>
                </a:highlight>
              </a:rPr>
              <a:t>. </a:t>
            </a:r>
            <a:r>
              <a:rPr lang="tr-TR" sz="1200" dirty="0" err="1">
                <a:solidFill>
                  <a:srgbClr val="202124"/>
                </a:solidFill>
                <a:highlight>
                  <a:srgbClr val="F8F9FA"/>
                </a:highlight>
              </a:rPr>
              <a:t>This</a:t>
            </a:r>
            <a:r>
              <a:rPr lang="tr-TR" sz="1200" dirty="0">
                <a:solidFill>
                  <a:srgbClr val="202124"/>
                </a:solidFill>
                <a:highlight>
                  <a:srgbClr val="F8F9FA"/>
                </a:highlight>
              </a:rPr>
              <a:t> </a:t>
            </a:r>
            <a:r>
              <a:rPr lang="tr-TR" sz="1200" dirty="0" err="1">
                <a:solidFill>
                  <a:srgbClr val="202124"/>
                </a:solidFill>
                <a:highlight>
                  <a:srgbClr val="F8F9FA"/>
                </a:highlight>
              </a:rPr>
              <a:t>affects</a:t>
            </a:r>
            <a:r>
              <a:rPr lang="tr-TR" sz="1200" dirty="0">
                <a:solidFill>
                  <a:srgbClr val="202124"/>
                </a:solidFill>
                <a:highlight>
                  <a:srgbClr val="F8F9FA"/>
                </a:highlight>
              </a:rPr>
              <a:t>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delivery</a:t>
            </a:r>
            <a:r>
              <a:rPr lang="tr-TR" sz="1200" dirty="0">
                <a:solidFill>
                  <a:srgbClr val="202124"/>
                </a:solidFill>
                <a:highlight>
                  <a:srgbClr val="F8F9FA"/>
                </a:highlight>
              </a:rPr>
              <a:t> time of </a:t>
            </a:r>
            <a:r>
              <a:rPr lang="tr-TR" sz="1200" dirty="0" err="1">
                <a:solidFill>
                  <a:srgbClr val="202124"/>
                </a:solidFill>
                <a:highlight>
                  <a:srgbClr val="F8F9FA"/>
                </a:highlight>
              </a:rPr>
              <a:t>the</a:t>
            </a:r>
            <a:r>
              <a:rPr lang="tr-TR" sz="1200" dirty="0">
                <a:solidFill>
                  <a:srgbClr val="202124"/>
                </a:solidFill>
                <a:highlight>
                  <a:srgbClr val="F8F9FA"/>
                </a:highlight>
              </a:rPr>
              <a:t> </a:t>
            </a:r>
            <a:r>
              <a:rPr lang="tr-TR" sz="1200" dirty="0" err="1">
                <a:solidFill>
                  <a:srgbClr val="202124"/>
                </a:solidFill>
                <a:highlight>
                  <a:srgbClr val="F8F9FA"/>
                </a:highlight>
              </a:rPr>
              <a:t>products</a:t>
            </a:r>
            <a:r>
              <a:rPr lang="tr-TR" sz="1200" dirty="0">
                <a:solidFill>
                  <a:srgbClr val="202124"/>
                </a:solidFill>
                <a:highlight>
                  <a:srgbClr val="F8F9FA"/>
                </a:highlight>
              </a:rPr>
              <a:t>.</a:t>
            </a:r>
            <a:endParaRPr sz="1200" dirty="0">
              <a:solidFill>
                <a:srgbClr val="202124"/>
              </a:solidFill>
              <a:highlight>
                <a:srgbClr val="F8F9FA"/>
              </a:highlight>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23305322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bb6596184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8" name="Google Shape;2448;gbb65961841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300" dirty="0">
                <a:solidFill>
                  <a:srgbClr val="202124"/>
                </a:solidFill>
                <a:highlight>
                  <a:srgbClr val="F8F9FA"/>
                </a:highlight>
              </a:rPr>
              <a:t>Diğer 3 ilke pratikten çok teoriktir. Örneğin dördüncü uygulama hakkında Süreç politikalarının, temel ilkelerin ve çalışma yöntemlerinin netleştirilmesi </a:t>
            </a:r>
            <a:r>
              <a:rPr lang="tr-TR" sz="1300" dirty="0" err="1">
                <a:solidFill>
                  <a:srgbClr val="202124"/>
                </a:solidFill>
                <a:highlight>
                  <a:srgbClr val="F8F9FA"/>
                </a:highlight>
              </a:rPr>
              <a:t>kanbanın</a:t>
            </a:r>
            <a:r>
              <a:rPr lang="tr-TR" sz="1300" dirty="0">
                <a:solidFill>
                  <a:srgbClr val="202124"/>
                </a:solidFill>
                <a:highlight>
                  <a:srgbClr val="F8F9FA"/>
                </a:highlight>
              </a:rPr>
              <a:t> dördüncü uygulamasıdır. Bu konularda net olmak, ekibin süreci kolayca takip etmesini ve gerekli iyileştirmeler için önerilerde bulunmasını sağlar. Başka bir deyişle, mevcut süreç hakkında net olmayan ekip üyeleri sistemi iyileştiremez.</a:t>
            </a:r>
          </a:p>
          <a:p>
            <a:pPr marL="0" marR="38100" lvl="0" indent="0" algn="l" rtl="0">
              <a:lnSpc>
                <a:spcPct val="128571"/>
              </a:lnSpc>
              <a:spcBef>
                <a:spcPts val="0"/>
              </a:spcBef>
              <a:spcAft>
                <a:spcPts val="0"/>
              </a:spcAft>
              <a:buClr>
                <a:schemeClr val="dk1"/>
              </a:buClr>
              <a:buSzPts val="1100"/>
              <a:buFont typeface="Arial"/>
              <a:buNone/>
            </a:pPr>
            <a:r>
              <a:rPr lang="en-US" sz="1400" dirty="0">
                <a:solidFill>
                  <a:srgbClr val="202124"/>
                </a:solidFill>
                <a:highlight>
                  <a:srgbClr val="F8F9FA"/>
                </a:highlight>
              </a:rPr>
              <a:t>Other 3 principles are theoretical rather than practical.</a:t>
            </a:r>
          </a:p>
          <a:p>
            <a:pPr marL="0" marR="38100" lvl="0" indent="0" algn="l" rtl="0">
              <a:lnSpc>
                <a:spcPct val="128571"/>
              </a:lnSpc>
              <a:spcBef>
                <a:spcPts val="0"/>
              </a:spcBef>
              <a:spcAft>
                <a:spcPts val="0"/>
              </a:spcAft>
              <a:buClr>
                <a:schemeClr val="dk1"/>
              </a:buClr>
              <a:buSzPts val="1100"/>
              <a:buFont typeface="Arial"/>
              <a:buNone/>
            </a:pPr>
            <a:endParaRPr lang="en-US" sz="14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en-US" sz="1400" dirty="0">
                <a:solidFill>
                  <a:srgbClr val="202124"/>
                </a:solidFill>
                <a:highlight>
                  <a:srgbClr val="F8F9FA"/>
                </a:highlight>
              </a:rPr>
              <a:t>For example fourth practice is about </a:t>
            </a:r>
          </a:p>
          <a:p>
            <a:pPr marL="0" marR="38100" lvl="0" indent="0" algn="l" rtl="0">
              <a:lnSpc>
                <a:spcPct val="128571"/>
              </a:lnSpc>
              <a:spcBef>
                <a:spcPts val="0"/>
              </a:spcBef>
              <a:spcAft>
                <a:spcPts val="0"/>
              </a:spcAft>
              <a:buClr>
                <a:schemeClr val="dk1"/>
              </a:buClr>
              <a:buSzPts val="1100"/>
              <a:buFont typeface="Arial"/>
              <a:buNone/>
            </a:pPr>
            <a:endParaRPr lang="tr-TR" sz="13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dirty="0" err="1">
                <a:solidFill>
                  <a:srgbClr val="202124"/>
                </a:solidFill>
                <a:highlight>
                  <a:srgbClr val="F8F9FA"/>
                </a:highlight>
              </a:rPr>
              <a:t>Clarifying</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process</a:t>
            </a:r>
            <a:r>
              <a:rPr lang="tr-TR" sz="1300" dirty="0">
                <a:solidFill>
                  <a:srgbClr val="202124"/>
                </a:solidFill>
                <a:highlight>
                  <a:srgbClr val="F8F9FA"/>
                </a:highlight>
              </a:rPr>
              <a:t> </a:t>
            </a:r>
            <a:r>
              <a:rPr lang="tr-TR" sz="1300" dirty="0" err="1">
                <a:solidFill>
                  <a:srgbClr val="202124"/>
                </a:solidFill>
                <a:highlight>
                  <a:srgbClr val="F8F9FA"/>
                </a:highlight>
              </a:rPr>
              <a:t>policies</a:t>
            </a:r>
            <a:r>
              <a:rPr lang="tr-TR" sz="1300" dirty="0">
                <a:solidFill>
                  <a:srgbClr val="202124"/>
                </a:solidFill>
                <a:highlight>
                  <a:srgbClr val="F8F9FA"/>
                </a:highlight>
              </a:rPr>
              <a:t>, </a:t>
            </a:r>
            <a:r>
              <a:rPr lang="tr-TR" sz="1300" dirty="0" err="1">
                <a:solidFill>
                  <a:srgbClr val="202124"/>
                </a:solidFill>
                <a:highlight>
                  <a:srgbClr val="F8F9FA"/>
                </a:highlight>
              </a:rPr>
              <a:t>basic</a:t>
            </a:r>
            <a:r>
              <a:rPr lang="tr-TR" sz="1300" dirty="0">
                <a:solidFill>
                  <a:srgbClr val="202124"/>
                </a:solidFill>
                <a:highlight>
                  <a:srgbClr val="F8F9FA"/>
                </a:highlight>
              </a:rPr>
              <a:t> </a:t>
            </a:r>
            <a:r>
              <a:rPr lang="tr-TR" sz="1300" dirty="0" err="1">
                <a:solidFill>
                  <a:srgbClr val="202124"/>
                </a:solidFill>
                <a:highlight>
                  <a:srgbClr val="F8F9FA"/>
                </a:highlight>
              </a:rPr>
              <a:t>principles</a:t>
            </a:r>
            <a:r>
              <a:rPr lang="tr-TR" sz="1300" dirty="0">
                <a:solidFill>
                  <a:srgbClr val="202124"/>
                </a:solidFill>
                <a:highlight>
                  <a:srgbClr val="F8F9FA"/>
                </a:highlight>
              </a:rPr>
              <a:t> </a:t>
            </a:r>
            <a:r>
              <a:rPr lang="tr-TR" sz="1300" dirty="0" err="1">
                <a:solidFill>
                  <a:srgbClr val="202124"/>
                </a:solidFill>
                <a:highlight>
                  <a:srgbClr val="F8F9FA"/>
                </a:highlight>
              </a:rPr>
              <a:t>and</a:t>
            </a:r>
            <a:r>
              <a:rPr lang="tr-TR" sz="1300" dirty="0">
                <a:solidFill>
                  <a:srgbClr val="202124"/>
                </a:solidFill>
                <a:highlight>
                  <a:srgbClr val="F8F9FA"/>
                </a:highlight>
              </a:rPr>
              <a:t> </a:t>
            </a:r>
          </a:p>
          <a:p>
            <a:pPr marL="0" marR="38100" lvl="0" indent="0" algn="l" rtl="0">
              <a:lnSpc>
                <a:spcPct val="128571"/>
              </a:lnSpc>
              <a:spcBef>
                <a:spcPts val="0"/>
              </a:spcBef>
              <a:spcAft>
                <a:spcPts val="0"/>
              </a:spcAft>
              <a:buClr>
                <a:schemeClr val="dk1"/>
              </a:buClr>
              <a:buSzPts val="1100"/>
              <a:buFont typeface="Arial"/>
              <a:buNone/>
            </a:pPr>
            <a:r>
              <a:rPr lang="tr-TR" sz="1300" dirty="0" err="1">
                <a:solidFill>
                  <a:srgbClr val="202124"/>
                </a:solidFill>
                <a:highlight>
                  <a:srgbClr val="F8F9FA"/>
                </a:highlight>
              </a:rPr>
              <a:t>working</a:t>
            </a:r>
            <a:r>
              <a:rPr lang="tr-TR" sz="1300" dirty="0">
                <a:solidFill>
                  <a:srgbClr val="202124"/>
                </a:solidFill>
                <a:highlight>
                  <a:srgbClr val="F8F9FA"/>
                </a:highlight>
              </a:rPr>
              <a:t> </a:t>
            </a:r>
            <a:r>
              <a:rPr lang="tr-TR" sz="1300" dirty="0" err="1">
                <a:solidFill>
                  <a:srgbClr val="202124"/>
                </a:solidFill>
                <a:highlight>
                  <a:srgbClr val="F8F9FA"/>
                </a:highlight>
              </a:rPr>
              <a:t>methods</a:t>
            </a:r>
            <a:r>
              <a:rPr lang="tr-TR" sz="1300" dirty="0">
                <a:solidFill>
                  <a:srgbClr val="202124"/>
                </a:solidFill>
                <a:highlight>
                  <a:srgbClr val="F8F9FA"/>
                </a:highlight>
              </a:rPr>
              <a:t> is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fourth</a:t>
            </a:r>
            <a:r>
              <a:rPr lang="tr-TR" sz="1300" dirty="0">
                <a:solidFill>
                  <a:srgbClr val="202124"/>
                </a:solidFill>
                <a:highlight>
                  <a:srgbClr val="F8F9FA"/>
                </a:highlight>
              </a:rPr>
              <a:t> </a:t>
            </a:r>
            <a:r>
              <a:rPr lang="tr-TR" sz="1300" dirty="0" err="1">
                <a:solidFill>
                  <a:srgbClr val="202124"/>
                </a:solidFill>
                <a:highlight>
                  <a:srgbClr val="F8F9FA"/>
                </a:highlight>
              </a:rPr>
              <a:t>application</a:t>
            </a:r>
            <a:r>
              <a:rPr lang="tr-TR" sz="1300" dirty="0">
                <a:solidFill>
                  <a:srgbClr val="202124"/>
                </a:solidFill>
                <a:highlight>
                  <a:srgbClr val="F8F9FA"/>
                </a:highlight>
              </a:rPr>
              <a:t> of </a:t>
            </a:r>
            <a:r>
              <a:rPr lang="tr-TR" sz="1300" dirty="0" err="1">
                <a:solidFill>
                  <a:srgbClr val="202124"/>
                </a:solidFill>
                <a:highlight>
                  <a:srgbClr val="F8F9FA"/>
                </a:highlight>
              </a:rPr>
              <a:t>kanban</a:t>
            </a:r>
            <a:r>
              <a:rPr lang="tr-TR" sz="1300" dirty="0">
                <a:solidFill>
                  <a:srgbClr val="202124"/>
                </a:solidFill>
                <a:highlight>
                  <a:srgbClr val="F8F9FA"/>
                </a:highlight>
              </a:rPr>
              <a:t>. </a:t>
            </a:r>
          </a:p>
          <a:p>
            <a:pPr marL="0" marR="38100" lvl="0" indent="0" algn="l" rtl="0">
              <a:lnSpc>
                <a:spcPct val="128571"/>
              </a:lnSpc>
              <a:spcBef>
                <a:spcPts val="0"/>
              </a:spcBef>
              <a:spcAft>
                <a:spcPts val="0"/>
              </a:spcAft>
              <a:buClr>
                <a:schemeClr val="dk1"/>
              </a:buClr>
              <a:buSzPts val="1100"/>
              <a:buFont typeface="Arial"/>
              <a:buNone/>
            </a:pPr>
            <a:r>
              <a:rPr lang="tr-TR" sz="1300" dirty="0" err="1">
                <a:solidFill>
                  <a:srgbClr val="202124"/>
                </a:solidFill>
                <a:highlight>
                  <a:srgbClr val="F8F9FA"/>
                </a:highlight>
              </a:rPr>
              <a:t>Being</a:t>
            </a:r>
            <a:r>
              <a:rPr lang="tr-TR" sz="1300" dirty="0">
                <a:solidFill>
                  <a:srgbClr val="202124"/>
                </a:solidFill>
                <a:highlight>
                  <a:srgbClr val="F8F9FA"/>
                </a:highlight>
              </a:rPr>
              <a:t> </a:t>
            </a:r>
            <a:r>
              <a:rPr lang="tr-TR" sz="1300" dirty="0" err="1">
                <a:solidFill>
                  <a:srgbClr val="202124"/>
                </a:solidFill>
                <a:highlight>
                  <a:srgbClr val="F8F9FA"/>
                </a:highlight>
              </a:rPr>
              <a:t>clear</a:t>
            </a:r>
            <a:r>
              <a:rPr lang="tr-TR" sz="1300" dirty="0">
                <a:solidFill>
                  <a:srgbClr val="202124"/>
                </a:solidFill>
                <a:highlight>
                  <a:srgbClr val="F8F9FA"/>
                </a:highlight>
              </a:rPr>
              <a:t> on </a:t>
            </a:r>
            <a:r>
              <a:rPr lang="tr-TR" sz="1300" dirty="0" err="1">
                <a:solidFill>
                  <a:srgbClr val="202124"/>
                </a:solidFill>
                <a:highlight>
                  <a:srgbClr val="F8F9FA"/>
                </a:highlight>
              </a:rPr>
              <a:t>these</a:t>
            </a:r>
            <a:r>
              <a:rPr lang="tr-TR" sz="1300" dirty="0">
                <a:solidFill>
                  <a:srgbClr val="202124"/>
                </a:solidFill>
                <a:highlight>
                  <a:srgbClr val="F8F9FA"/>
                </a:highlight>
              </a:rPr>
              <a:t> </a:t>
            </a:r>
            <a:r>
              <a:rPr lang="tr-TR" sz="1300" dirty="0" err="1">
                <a:solidFill>
                  <a:srgbClr val="202124"/>
                </a:solidFill>
                <a:highlight>
                  <a:srgbClr val="F8F9FA"/>
                </a:highlight>
              </a:rPr>
              <a:t>issues</a:t>
            </a:r>
            <a:r>
              <a:rPr lang="tr-TR" sz="1300" dirty="0">
                <a:solidFill>
                  <a:srgbClr val="202124"/>
                </a:solidFill>
                <a:highlight>
                  <a:srgbClr val="F8F9FA"/>
                </a:highlight>
              </a:rPr>
              <a:t> </a:t>
            </a:r>
            <a:r>
              <a:rPr lang="tr-TR" sz="1300" dirty="0" err="1">
                <a:solidFill>
                  <a:srgbClr val="202124"/>
                </a:solidFill>
                <a:highlight>
                  <a:srgbClr val="F8F9FA"/>
                </a:highlight>
              </a:rPr>
              <a:t>allows</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team</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easily</a:t>
            </a:r>
            <a:r>
              <a:rPr lang="tr-TR" sz="1300" dirty="0">
                <a:solidFill>
                  <a:srgbClr val="202124"/>
                </a:solidFill>
                <a:highlight>
                  <a:srgbClr val="F8F9FA"/>
                </a:highlight>
              </a:rPr>
              <a:t> </a:t>
            </a:r>
            <a:r>
              <a:rPr lang="tr-TR" sz="1300" dirty="0" err="1">
                <a:solidFill>
                  <a:srgbClr val="202124"/>
                </a:solidFill>
                <a:highlight>
                  <a:srgbClr val="F8F9FA"/>
                </a:highlight>
              </a:rPr>
              <a:t>follow</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process</a:t>
            </a:r>
            <a:r>
              <a:rPr lang="tr-TR" sz="1300" dirty="0">
                <a:solidFill>
                  <a:srgbClr val="202124"/>
                </a:solidFill>
                <a:highlight>
                  <a:srgbClr val="F8F9FA"/>
                </a:highlight>
              </a:rPr>
              <a:t> </a:t>
            </a:r>
            <a:r>
              <a:rPr lang="tr-TR" sz="1300" dirty="0" err="1">
                <a:solidFill>
                  <a:srgbClr val="202124"/>
                </a:solidFill>
                <a:highlight>
                  <a:srgbClr val="F8F9FA"/>
                </a:highlight>
              </a:rPr>
              <a:t>and</a:t>
            </a:r>
            <a:r>
              <a:rPr lang="tr-TR" sz="1300" dirty="0">
                <a:solidFill>
                  <a:srgbClr val="202124"/>
                </a:solidFill>
                <a:highlight>
                  <a:srgbClr val="F8F9FA"/>
                </a:highlight>
              </a:rPr>
              <a:t> </a:t>
            </a:r>
            <a:r>
              <a:rPr lang="tr-TR" sz="1300" dirty="0" err="1">
                <a:solidFill>
                  <a:srgbClr val="202124"/>
                </a:solidFill>
                <a:highlight>
                  <a:srgbClr val="F8F9FA"/>
                </a:highlight>
              </a:rPr>
              <a:t>make</a:t>
            </a:r>
            <a:r>
              <a:rPr lang="tr-TR" sz="1300" dirty="0">
                <a:solidFill>
                  <a:srgbClr val="202124"/>
                </a:solidFill>
                <a:highlight>
                  <a:srgbClr val="F8F9FA"/>
                </a:highlight>
              </a:rPr>
              <a:t> </a:t>
            </a:r>
            <a:r>
              <a:rPr lang="tr-TR" sz="1300" dirty="0" err="1">
                <a:solidFill>
                  <a:srgbClr val="202124"/>
                </a:solidFill>
                <a:highlight>
                  <a:srgbClr val="F8F9FA"/>
                </a:highlight>
              </a:rPr>
              <a:t>suggestions</a:t>
            </a:r>
            <a:r>
              <a:rPr lang="tr-TR" sz="1300" dirty="0">
                <a:solidFill>
                  <a:srgbClr val="202124"/>
                </a:solidFill>
                <a:highlight>
                  <a:srgbClr val="F8F9FA"/>
                </a:highlight>
              </a:rPr>
              <a:t> </a:t>
            </a:r>
            <a:r>
              <a:rPr lang="tr-TR" sz="1300" dirty="0" err="1">
                <a:solidFill>
                  <a:srgbClr val="202124"/>
                </a:solidFill>
                <a:highlight>
                  <a:srgbClr val="F8F9FA"/>
                </a:highlight>
              </a:rPr>
              <a:t>for</a:t>
            </a:r>
            <a:r>
              <a:rPr lang="tr-TR" sz="1300" dirty="0">
                <a:solidFill>
                  <a:srgbClr val="202124"/>
                </a:solidFill>
                <a:highlight>
                  <a:srgbClr val="F8F9FA"/>
                </a:highlight>
              </a:rPr>
              <a:t> </a:t>
            </a:r>
            <a:r>
              <a:rPr lang="tr-TR" sz="1300" dirty="0" err="1">
                <a:solidFill>
                  <a:srgbClr val="202124"/>
                </a:solidFill>
                <a:highlight>
                  <a:srgbClr val="F8F9FA"/>
                </a:highlight>
              </a:rPr>
              <a:t>necessary</a:t>
            </a:r>
            <a:r>
              <a:rPr lang="tr-TR" sz="1300" dirty="0">
                <a:solidFill>
                  <a:srgbClr val="202124"/>
                </a:solidFill>
                <a:highlight>
                  <a:srgbClr val="F8F9FA"/>
                </a:highlight>
              </a:rPr>
              <a:t> </a:t>
            </a:r>
            <a:r>
              <a:rPr lang="tr-TR" sz="1300" dirty="0" err="1">
                <a:solidFill>
                  <a:srgbClr val="202124"/>
                </a:solidFill>
                <a:highlight>
                  <a:srgbClr val="F8F9FA"/>
                </a:highlight>
              </a:rPr>
              <a:t>improvements</a:t>
            </a:r>
            <a:r>
              <a:rPr lang="tr-TR" sz="1300" dirty="0">
                <a:solidFill>
                  <a:srgbClr val="202124"/>
                </a:solidFill>
                <a:highlight>
                  <a:srgbClr val="F8F9FA"/>
                </a:highlight>
              </a:rPr>
              <a:t>. </a:t>
            </a:r>
            <a:r>
              <a:rPr lang="tr-TR" sz="1300" dirty="0" err="1">
                <a:solidFill>
                  <a:srgbClr val="202124"/>
                </a:solidFill>
                <a:highlight>
                  <a:srgbClr val="F8F9FA"/>
                </a:highlight>
              </a:rPr>
              <a:t>In</a:t>
            </a:r>
            <a:r>
              <a:rPr lang="tr-TR" sz="1300" dirty="0">
                <a:solidFill>
                  <a:srgbClr val="202124"/>
                </a:solidFill>
                <a:highlight>
                  <a:srgbClr val="F8F9FA"/>
                </a:highlight>
              </a:rPr>
              <a:t> </a:t>
            </a:r>
            <a:r>
              <a:rPr lang="tr-TR" sz="1300" dirty="0" err="1">
                <a:solidFill>
                  <a:srgbClr val="202124"/>
                </a:solidFill>
                <a:highlight>
                  <a:srgbClr val="F8F9FA"/>
                </a:highlight>
              </a:rPr>
              <a:t>other</a:t>
            </a:r>
            <a:r>
              <a:rPr lang="tr-TR" sz="1300" dirty="0">
                <a:solidFill>
                  <a:srgbClr val="202124"/>
                </a:solidFill>
                <a:highlight>
                  <a:srgbClr val="F8F9FA"/>
                </a:highlight>
              </a:rPr>
              <a:t> </a:t>
            </a:r>
            <a:r>
              <a:rPr lang="tr-TR" sz="1300" dirty="0" err="1">
                <a:solidFill>
                  <a:srgbClr val="202124"/>
                </a:solidFill>
                <a:highlight>
                  <a:srgbClr val="F8F9FA"/>
                </a:highlight>
              </a:rPr>
              <a:t>words</a:t>
            </a:r>
            <a:r>
              <a:rPr lang="tr-TR" sz="1300" dirty="0">
                <a:solidFill>
                  <a:srgbClr val="202124"/>
                </a:solidFill>
                <a:highlight>
                  <a:srgbClr val="F8F9FA"/>
                </a:highlight>
              </a:rPr>
              <a:t>, </a:t>
            </a:r>
            <a:r>
              <a:rPr lang="tr-TR" sz="1300" dirty="0" err="1">
                <a:solidFill>
                  <a:srgbClr val="202124"/>
                </a:solidFill>
                <a:highlight>
                  <a:srgbClr val="F8F9FA"/>
                </a:highlight>
              </a:rPr>
              <a:t>team</a:t>
            </a:r>
            <a:r>
              <a:rPr lang="tr-TR" sz="1300" dirty="0">
                <a:solidFill>
                  <a:srgbClr val="202124"/>
                </a:solidFill>
                <a:highlight>
                  <a:srgbClr val="F8F9FA"/>
                </a:highlight>
              </a:rPr>
              <a:t> </a:t>
            </a:r>
            <a:r>
              <a:rPr lang="tr-TR" sz="1300" dirty="0" err="1">
                <a:solidFill>
                  <a:srgbClr val="202124"/>
                </a:solidFill>
                <a:highlight>
                  <a:srgbClr val="F8F9FA"/>
                </a:highlight>
              </a:rPr>
              <a:t>members</a:t>
            </a:r>
            <a:r>
              <a:rPr lang="tr-TR" sz="1300" dirty="0">
                <a:solidFill>
                  <a:srgbClr val="202124"/>
                </a:solidFill>
                <a:highlight>
                  <a:srgbClr val="F8F9FA"/>
                </a:highlight>
              </a:rPr>
              <a:t> </a:t>
            </a:r>
            <a:r>
              <a:rPr lang="tr-TR" sz="1300" dirty="0" err="1">
                <a:solidFill>
                  <a:srgbClr val="202124"/>
                </a:solidFill>
                <a:highlight>
                  <a:srgbClr val="F8F9FA"/>
                </a:highlight>
              </a:rPr>
              <a:t>who</a:t>
            </a:r>
            <a:r>
              <a:rPr lang="tr-TR" sz="1300" dirty="0">
                <a:solidFill>
                  <a:srgbClr val="202124"/>
                </a:solidFill>
                <a:highlight>
                  <a:srgbClr val="F8F9FA"/>
                </a:highlight>
              </a:rPr>
              <a:t> </a:t>
            </a:r>
            <a:r>
              <a:rPr lang="tr-TR" sz="1300" dirty="0" err="1">
                <a:solidFill>
                  <a:srgbClr val="202124"/>
                </a:solidFill>
                <a:highlight>
                  <a:srgbClr val="F8F9FA"/>
                </a:highlight>
              </a:rPr>
              <a:t>are</a:t>
            </a:r>
            <a:r>
              <a:rPr lang="tr-TR" sz="1300" dirty="0">
                <a:solidFill>
                  <a:srgbClr val="202124"/>
                </a:solidFill>
                <a:highlight>
                  <a:srgbClr val="F8F9FA"/>
                </a:highlight>
              </a:rPr>
              <a:t> not </a:t>
            </a:r>
            <a:r>
              <a:rPr lang="tr-TR" sz="1300" dirty="0" err="1">
                <a:solidFill>
                  <a:srgbClr val="202124"/>
                </a:solidFill>
                <a:highlight>
                  <a:srgbClr val="F8F9FA"/>
                </a:highlight>
              </a:rPr>
              <a:t>clear</a:t>
            </a:r>
            <a:r>
              <a:rPr lang="tr-TR" sz="1300" dirty="0">
                <a:solidFill>
                  <a:srgbClr val="202124"/>
                </a:solidFill>
                <a:highlight>
                  <a:srgbClr val="F8F9FA"/>
                </a:highlight>
              </a:rPr>
              <a:t> </a:t>
            </a:r>
            <a:r>
              <a:rPr lang="tr-TR" sz="1300" dirty="0" err="1">
                <a:solidFill>
                  <a:srgbClr val="202124"/>
                </a:solidFill>
                <a:highlight>
                  <a:srgbClr val="F8F9FA"/>
                </a:highlight>
              </a:rPr>
              <a:t>about</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current</a:t>
            </a:r>
            <a:r>
              <a:rPr lang="tr-TR" sz="1300" dirty="0">
                <a:solidFill>
                  <a:srgbClr val="202124"/>
                </a:solidFill>
                <a:highlight>
                  <a:srgbClr val="F8F9FA"/>
                </a:highlight>
              </a:rPr>
              <a:t> </a:t>
            </a:r>
            <a:r>
              <a:rPr lang="tr-TR" sz="1300" dirty="0" err="1">
                <a:solidFill>
                  <a:srgbClr val="202124"/>
                </a:solidFill>
                <a:highlight>
                  <a:srgbClr val="F8F9FA"/>
                </a:highlight>
              </a:rPr>
              <a:t>process</a:t>
            </a:r>
            <a:r>
              <a:rPr lang="tr-TR" sz="1300" dirty="0">
                <a:solidFill>
                  <a:srgbClr val="202124"/>
                </a:solidFill>
                <a:highlight>
                  <a:srgbClr val="F8F9FA"/>
                </a:highlight>
              </a:rPr>
              <a:t> </a:t>
            </a:r>
            <a:r>
              <a:rPr lang="tr-TR" sz="1300" dirty="0" err="1">
                <a:solidFill>
                  <a:srgbClr val="202124"/>
                </a:solidFill>
                <a:highlight>
                  <a:srgbClr val="F8F9FA"/>
                </a:highlight>
              </a:rPr>
              <a:t>cannot</a:t>
            </a:r>
            <a:r>
              <a:rPr lang="tr-TR" sz="1300" dirty="0">
                <a:solidFill>
                  <a:srgbClr val="202124"/>
                </a:solidFill>
                <a:highlight>
                  <a:srgbClr val="F8F9FA"/>
                </a:highlight>
              </a:rPr>
              <a:t> </a:t>
            </a:r>
            <a:r>
              <a:rPr lang="tr-TR" sz="1300" dirty="0" err="1">
                <a:solidFill>
                  <a:srgbClr val="202124"/>
                </a:solidFill>
                <a:highlight>
                  <a:srgbClr val="F8F9FA"/>
                </a:highlight>
              </a:rPr>
              <a:t>improve</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system</a:t>
            </a:r>
            <a:r>
              <a:rPr lang="tr-TR" sz="1300" dirty="0">
                <a:solidFill>
                  <a:srgbClr val="202124"/>
                </a:solidFill>
                <a:highlight>
                  <a:srgbClr val="F8F9FA"/>
                </a:highlight>
              </a:rPr>
              <a:t>.</a:t>
            </a:r>
            <a:endParaRPr sz="1300" dirty="0">
              <a:solidFill>
                <a:srgbClr val="202124"/>
              </a:solidFill>
              <a:highlight>
                <a:srgbClr val="F8F9FA"/>
              </a:highlight>
            </a:endParaRP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4637875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bb65961841_0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7" name="Google Shape;2457;gbb65961841_0_1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dirty="0"/>
              <a:t>Burada beşinci uygulama devreye giriyor, müşterileriniz veya son kullanıcılar gibi sisteminizde yer almayan kişilerden geri bildirim almanız gerekiyor. Ayrıca, istenen işlevselliğin yüksek kalitede sunulmasını sağlamak için bir sistem içinde geri bildirim döngüleri gereklidir. Burada farklı türde testler gerçekleşir. Geri besleme döngülerini kısalttıkları için sürekli otomatik testler tercih edilir.</a:t>
            </a:r>
            <a:endParaRPr dirty="0"/>
          </a:p>
          <a:p>
            <a:pPr marL="0" lvl="0" indent="0" algn="l" rtl="0">
              <a:lnSpc>
                <a:spcPct val="100000"/>
              </a:lnSpc>
              <a:spcBef>
                <a:spcPts val="0"/>
              </a:spcBef>
              <a:spcAft>
                <a:spcPts val="0"/>
              </a:spcAft>
              <a:buNone/>
            </a:pPr>
            <a:endParaRPr dirty="0"/>
          </a:p>
          <a:p>
            <a:pPr marL="0" marR="38100" lvl="0" indent="0" algn="l" rtl="0">
              <a:lnSpc>
                <a:spcPct val="128571"/>
              </a:lnSpc>
              <a:spcBef>
                <a:spcPts val="0"/>
              </a:spcBef>
              <a:spcAft>
                <a:spcPts val="0"/>
              </a:spcAft>
              <a:buNone/>
            </a:pPr>
            <a:r>
              <a:rPr lang="tr-TR" sz="1300" dirty="0">
                <a:solidFill>
                  <a:srgbClr val="202124"/>
                </a:solidFill>
                <a:highlight>
                  <a:srgbClr val="F8F9FA"/>
                </a:highlight>
              </a:rPr>
              <a:t>Here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fifth</a:t>
            </a:r>
            <a:r>
              <a:rPr lang="tr-TR" sz="1300" dirty="0">
                <a:solidFill>
                  <a:srgbClr val="202124"/>
                </a:solidFill>
                <a:highlight>
                  <a:srgbClr val="F8F9FA"/>
                </a:highlight>
              </a:rPr>
              <a:t> </a:t>
            </a:r>
            <a:r>
              <a:rPr lang="tr-TR" sz="1300" dirty="0" err="1">
                <a:solidFill>
                  <a:srgbClr val="202124"/>
                </a:solidFill>
                <a:highlight>
                  <a:srgbClr val="F8F9FA"/>
                </a:highlight>
              </a:rPr>
              <a:t>application</a:t>
            </a:r>
            <a:r>
              <a:rPr lang="tr-TR" sz="1300" dirty="0">
                <a:solidFill>
                  <a:srgbClr val="202124"/>
                </a:solidFill>
                <a:highlight>
                  <a:srgbClr val="F8F9FA"/>
                </a:highlight>
              </a:rPr>
              <a:t> </a:t>
            </a:r>
            <a:r>
              <a:rPr lang="tr-TR" sz="1300" dirty="0" err="1">
                <a:solidFill>
                  <a:srgbClr val="202124"/>
                </a:solidFill>
                <a:highlight>
                  <a:srgbClr val="F8F9FA"/>
                </a:highlight>
              </a:rPr>
              <a:t>comes</a:t>
            </a:r>
            <a:r>
              <a:rPr lang="tr-TR" sz="1300" dirty="0">
                <a:solidFill>
                  <a:srgbClr val="202124"/>
                </a:solidFill>
                <a:highlight>
                  <a:srgbClr val="F8F9FA"/>
                </a:highlight>
              </a:rPr>
              <a:t> </a:t>
            </a:r>
            <a:r>
              <a:rPr lang="tr-TR" sz="1300" dirty="0" err="1">
                <a:solidFill>
                  <a:srgbClr val="202124"/>
                </a:solidFill>
                <a:highlight>
                  <a:srgbClr val="F8F9FA"/>
                </a:highlight>
              </a:rPr>
              <a:t>into</a:t>
            </a:r>
            <a:r>
              <a:rPr lang="tr-TR" sz="1300" dirty="0">
                <a:solidFill>
                  <a:srgbClr val="202124"/>
                </a:solidFill>
                <a:highlight>
                  <a:srgbClr val="F8F9FA"/>
                </a:highlight>
              </a:rPr>
              <a:t> </a:t>
            </a:r>
            <a:r>
              <a:rPr lang="tr-TR" sz="1300" dirty="0" err="1">
                <a:solidFill>
                  <a:srgbClr val="202124"/>
                </a:solidFill>
                <a:highlight>
                  <a:srgbClr val="F8F9FA"/>
                </a:highlight>
              </a:rPr>
              <a:t>play</a:t>
            </a:r>
            <a:r>
              <a:rPr lang="tr-TR" sz="1300" dirty="0">
                <a:solidFill>
                  <a:srgbClr val="202124"/>
                </a:solidFill>
                <a:highlight>
                  <a:srgbClr val="F8F9FA"/>
                </a:highlight>
              </a:rPr>
              <a:t>, </a:t>
            </a:r>
            <a:r>
              <a:rPr lang="tr-TR" sz="1300" dirty="0" err="1">
                <a:solidFill>
                  <a:srgbClr val="202124"/>
                </a:solidFill>
                <a:highlight>
                  <a:srgbClr val="F8F9FA"/>
                </a:highlight>
              </a:rPr>
              <a:t>you</a:t>
            </a:r>
            <a:r>
              <a:rPr lang="tr-TR" sz="1300" dirty="0">
                <a:solidFill>
                  <a:srgbClr val="202124"/>
                </a:solidFill>
                <a:highlight>
                  <a:srgbClr val="F8F9FA"/>
                </a:highlight>
              </a:rPr>
              <a:t> </a:t>
            </a:r>
            <a:r>
              <a:rPr lang="tr-TR" sz="1300" dirty="0" err="1">
                <a:solidFill>
                  <a:srgbClr val="202124"/>
                </a:solidFill>
                <a:highlight>
                  <a:srgbClr val="F8F9FA"/>
                </a:highlight>
              </a:rPr>
              <a:t>need</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get</a:t>
            </a:r>
            <a:r>
              <a:rPr lang="tr-TR" sz="1300" dirty="0">
                <a:solidFill>
                  <a:srgbClr val="202124"/>
                </a:solidFill>
                <a:highlight>
                  <a:srgbClr val="F8F9FA"/>
                </a:highlight>
              </a:rPr>
              <a:t> </a:t>
            </a:r>
            <a:r>
              <a:rPr lang="tr-TR" sz="1300" dirty="0" err="1">
                <a:solidFill>
                  <a:srgbClr val="202124"/>
                </a:solidFill>
                <a:highlight>
                  <a:srgbClr val="F8F9FA"/>
                </a:highlight>
              </a:rPr>
              <a:t>feedback</a:t>
            </a:r>
            <a:r>
              <a:rPr lang="tr-TR" sz="1300" dirty="0">
                <a:solidFill>
                  <a:srgbClr val="202124"/>
                </a:solidFill>
                <a:highlight>
                  <a:srgbClr val="F8F9FA"/>
                </a:highlight>
              </a:rPr>
              <a:t> </a:t>
            </a:r>
            <a:r>
              <a:rPr lang="tr-TR" sz="1300" dirty="0" err="1">
                <a:solidFill>
                  <a:srgbClr val="202124"/>
                </a:solidFill>
                <a:highlight>
                  <a:srgbClr val="F8F9FA"/>
                </a:highlight>
              </a:rPr>
              <a:t>from</a:t>
            </a:r>
            <a:r>
              <a:rPr lang="tr-TR" sz="1300" dirty="0">
                <a:solidFill>
                  <a:srgbClr val="202124"/>
                </a:solidFill>
                <a:highlight>
                  <a:srgbClr val="F8F9FA"/>
                </a:highlight>
              </a:rPr>
              <a:t> </a:t>
            </a:r>
            <a:r>
              <a:rPr lang="tr-TR" sz="1300" dirty="0" err="1">
                <a:solidFill>
                  <a:srgbClr val="202124"/>
                </a:solidFill>
                <a:highlight>
                  <a:srgbClr val="F8F9FA"/>
                </a:highlight>
              </a:rPr>
              <a:t>people</a:t>
            </a:r>
            <a:r>
              <a:rPr lang="tr-TR" sz="1300" dirty="0">
                <a:solidFill>
                  <a:srgbClr val="202124"/>
                </a:solidFill>
                <a:highlight>
                  <a:srgbClr val="F8F9FA"/>
                </a:highlight>
              </a:rPr>
              <a:t> </a:t>
            </a:r>
            <a:r>
              <a:rPr lang="tr-TR" sz="1300" dirty="0" err="1">
                <a:solidFill>
                  <a:srgbClr val="202124"/>
                </a:solidFill>
                <a:highlight>
                  <a:srgbClr val="F8F9FA"/>
                </a:highlight>
              </a:rPr>
              <a:t>who</a:t>
            </a:r>
            <a:r>
              <a:rPr lang="tr-TR" sz="1300" dirty="0">
                <a:solidFill>
                  <a:srgbClr val="202124"/>
                </a:solidFill>
                <a:highlight>
                  <a:srgbClr val="F8F9FA"/>
                </a:highlight>
              </a:rPr>
              <a:t> </a:t>
            </a:r>
            <a:r>
              <a:rPr lang="tr-TR" sz="1300" dirty="0" err="1">
                <a:solidFill>
                  <a:srgbClr val="202124"/>
                </a:solidFill>
                <a:highlight>
                  <a:srgbClr val="F8F9FA"/>
                </a:highlight>
              </a:rPr>
              <a:t>are</a:t>
            </a:r>
            <a:r>
              <a:rPr lang="tr-TR" sz="1300" dirty="0">
                <a:solidFill>
                  <a:srgbClr val="202124"/>
                </a:solidFill>
                <a:highlight>
                  <a:srgbClr val="F8F9FA"/>
                </a:highlight>
              </a:rPr>
              <a:t> not </a:t>
            </a:r>
            <a:r>
              <a:rPr lang="tr-TR" sz="1300" dirty="0" err="1">
                <a:solidFill>
                  <a:srgbClr val="202124"/>
                </a:solidFill>
                <a:highlight>
                  <a:srgbClr val="F8F9FA"/>
                </a:highlight>
              </a:rPr>
              <a:t>included</a:t>
            </a:r>
            <a:r>
              <a:rPr lang="tr-TR" sz="1300" dirty="0">
                <a:solidFill>
                  <a:srgbClr val="202124"/>
                </a:solidFill>
                <a:highlight>
                  <a:srgbClr val="F8F9FA"/>
                </a:highlight>
              </a:rPr>
              <a:t> in </a:t>
            </a:r>
            <a:r>
              <a:rPr lang="tr-TR" sz="1300" dirty="0" err="1">
                <a:solidFill>
                  <a:srgbClr val="202124"/>
                </a:solidFill>
                <a:highlight>
                  <a:srgbClr val="F8F9FA"/>
                </a:highlight>
              </a:rPr>
              <a:t>your</a:t>
            </a:r>
            <a:r>
              <a:rPr lang="tr-TR" sz="1300" dirty="0">
                <a:solidFill>
                  <a:srgbClr val="202124"/>
                </a:solidFill>
                <a:highlight>
                  <a:srgbClr val="F8F9FA"/>
                </a:highlight>
              </a:rPr>
              <a:t> </a:t>
            </a:r>
            <a:r>
              <a:rPr lang="tr-TR" sz="1300" dirty="0" err="1">
                <a:solidFill>
                  <a:srgbClr val="202124"/>
                </a:solidFill>
                <a:highlight>
                  <a:srgbClr val="F8F9FA"/>
                </a:highlight>
              </a:rPr>
              <a:t>system</a:t>
            </a:r>
            <a:r>
              <a:rPr lang="tr-TR" sz="1300" dirty="0">
                <a:solidFill>
                  <a:srgbClr val="202124"/>
                </a:solidFill>
                <a:highlight>
                  <a:srgbClr val="F8F9FA"/>
                </a:highlight>
              </a:rPr>
              <a:t>, </a:t>
            </a:r>
            <a:r>
              <a:rPr lang="tr-TR" sz="1300" dirty="0" err="1">
                <a:solidFill>
                  <a:srgbClr val="202124"/>
                </a:solidFill>
                <a:highlight>
                  <a:srgbClr val="F8F9FA"/>
                </a:highlight>
              </a:rPr>
              <a:t>like</a:t>
            </a:r>
            <a:r>
              <a:rPr lang="tr-TR" sz="1300" dirty="0">
                <a:solidFill>
                  <a:srgbClr val="202124"/>
                </a:solidFill>
                <a:highlight>
                  <a:srgbClr val="F8F9FA"/>
                </a:highlight>
              </a:rPr>
              <a:t> </a:t>
            </a:r>
            <a:r>
              <a:rPr lang="tr-TR" sz="1300" dirty="0" err="1">
                <a:solidFill>
                  <a:srgbClr val="202124"/>
                </a:solidFill>
                <a:highlight>
                  <a:srgbClr val="F8F9FA"/>
                </a:highlight>
              </a:rPr>
              <a:t>customers</a:t>
            </a:r>
            <a:r>
              <a:rPr lang="tr-TR" sz="1300" dirty="0">
                <a:solidFill>
                  <a:srgbClr val="202124"/>
                </a:solidFill>
                <a:highlight>
                  <a:srgbClr val="F8F9FA"/>
                </a:highlight>
              </a:rPr>
              <a:t> </a:t>
            </a:r>
            <a:r>
              <a:rPr lang="tr-TR" sz="1300" dirty="0" err="1">
                <a:solidFill>
                  <a:srgbClr val="202124"/>
                </a:solidFill>
                <a:highlight>
                  <a:srgbClr val="F8F9FA"/>
                </a:highlight>
              </a:rPr>
              <a:t>or</a:t>
            </a:r>
            <a:r>
              <a:rPr lang="tr-TR" sz="1300" dirty="0">
                <a:solidFill>
                  <a:srgbClr val="202124"/>
                </a:solidFill>
                <a:highlight>
                  <a:srgbClr val="F8F9FA"/>
                </a:highlight>
              </a:rPr>
              <a:t> </a:t>
            </a:r>
            <a:r>
              <a:rPr lang="tr-TR" sz="1300" dirty="0" err="1">
                <a:solidFill>
                  <a:srgbClr val="202124"/>
                </a:solidFill>
                <a:highlight>
                  <a:srgbClr val="F8F9FA"/>
                </a:highlight>
              </a:rPr>
              <a:t>end</a:t>
            </a:r>
            <a:r>
              <a:rPr lang="tr-TR" sz="1300" dirty="0">
                <a:solidFill>
                  <a:srgbClr val="202124"/>
                </a:solidFill>
                <a:highlight>
                  <a:srgbClr val="F8F9FA"/>
                </a:highlight>
              </a:rPr>
              <a:t> </a:t>
            </a:r>
            <a:r>
              <a:rPr lang="tr-TR" sz="1300" dirty="0" err="1">
                <a:solidFill>
                  <a:srgbClr val="202124"/>
                </a:solidFill>
                <a:highlight>
                  <a:srgbClr val="F8F9FA"/>
                </a:highlight>
              </a:rPr>
              <a:t>users</a:t>
            </a:r>
            <a:r>
              <a:rPr lang="tr-TR" sz="1300" dirty="0">
                <a:solidFill>
                  <a:srgbClr val="202124"/>
                </a:solidFill>
                <a:highlight>
                  <a:srgbClr val="F8F9FA"/>
                </a:highlight>
              </a:rPr>
              <a:t>.</a:t>
            </a:r>
            <a:endParaRPr sz="13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dirty="0" err="1">
                <a:solidFill>
                  <a:srgbClr val="202124"/>
                </a:solidFill>
                <a:highlight>
                  <a:srgbClr val="F8F9FA"/>
                </a:highlight>
              </a:rPr>
              <a:t>Also</a:t>
            </a:r>
            <a:r>
              <a:rPr lang="tr-TR" sz="1300" dirty="0">
                <a:solidFill>
                  <a:srgbClr val="202124"/>
                </a:solidFill>
                <a:highlight>
                  <a:srgbClr val="F8F9FA"/>
                </a:highlight>
              </a:rPr>
              <a:t>, </a:t>
            </a:r>
            <a:r>
              <a:rPr lang="tr-TR" sz="1300" dirty="0" err="1">
                <a:solidFill>
                  <a:srgbClr val="202124"/>
                </a:solidFill>
                <a:highlight>
                  <a:srgbClr val="F8F9FA"/>
                </a:highlight>
              </a:rPr>
              <a:t>feedback</a:t>
            </a:r>
            <a:r>
              <a:rPr lang="tr-TR" sz="1300" dirty="0">
                <a:solidFill>
                  <a:srgbClr val="202124"/>
                </a:solidFill>
                <a:highlight>
                  <a:srgbClr val="F8F9FA"/>
                </a:highlight>
              </a:rPr>
              <a:t> </a:t>
            </a:r>
            <a:r>
              <a:rPr lang="tr-TR" sz="1300" dirty="0" err="1">
                <a:solidFill>
                  <a:srgbClr val="202124"/>
                </a:solidFill>
                <a:highlight>
                  <a:srgbClr val="F8F9FA"/>
                </a:highlight>
              </a:rPr>
              <a:t>loops</a:t>
            </a:r>
            <a:r>
              <a:rPr lang="tr-TR" sz="1300" dirty="0">
                <a:solidFill>
                  <a:srgbClr val="202124"/>
                </a:solidFill>
                <a:highlight>
                  <a:srgbClr val="F8F9FA"/>
                </a:highlight>
              </a:rPr>
              <a:t> </a:t>
            </a:r>
            <a:r>
              <a:rPr lang="tr-TR" sz="1300" dirty="0" err="1">
                <a:solidFill>
                  <a:srgbClr val="202124"/>
                </a:solidFill>
                <a:highlight>
                  <a:srgbClr val="F8F9FA"/>
                </a:highlight>
              </a:rPr>
              <a:t>are</a:t>
            </a:r>
            <a:r>
              <a:rPr lang="tr-TR" sz="1300" dirty="0">
                <a:solidFill>
                  <a:srgbClr val="202124"/>
                </a:solidFill>
                <a:highlight>
                  <a:srgbClr val="F8F9FA"/>
                </a:highlight>
              </a:rPr>
              <a:t> </a:t>
            </a:r>
            <a:r>
              <a:rPr lang="tr-TR" sz="1300" dirty="0" err="1">
                <a:solidFill>
                  <a:srgbClr val="202124"/>
                </a:solidFill>
                <a:highlight>
                  <a:srgbClr val="F8F9FA"/>
                </a:highlight>
              </a:rPr>
              <a:t>required</a:t>
            </a:r>
            <a:r>
              <a:rPr lang="tr-TR" sz="1300" dirty="0">
                <a:solidFill>
                  <a:srgbClr val="202124"/>
                </a:solidFill>
                <a:highlight>
                  <a:srgbClr val="F8F9FA"/>
                </a:highlight>
              </a:rPr>
              <a:t> </a:t>
            </a:r>
            <a:r>
              <a:rPr lang="tr-TR" sz="1300" dirty="0" err="1">
                <a:solidFill>
                  <a:srgbClr val="202124"/>
                </a:solidFill>
                <a:highlight>
                  <a:srgbClr val="F8F9FA"/>
                </a:highlight>
              </a:rPr>
              <a:t>within</a:t>
            </a:r>
            <a:r>
              <a:rPr lang="tr-TR" sz="1300" dirty="0">
                <a:solidFill>
                  <a:srgbClr val="202124"/>
                </a:solidFill>
                <a:highlight>
                  <a:srgbClr val="F8F9FA"/>
                </a:highlight>
              </a:rPr>
              <a:t> a </a:t>
            </a:r>
            <a:r>
              <a:rPr lang="tr-TR" sz="1300" dirty="0" err="1">
                <a:solidFill>
                  <a:srgbClr val="202124"/>
                </a:solidFill>
                <a:highlight>
                  <a:srgbClr val="F8F9FA"/>
                </a:highlight>
              </a:rPr>
              <a:t>system</a:t>
            </a:r>
            <a:r>
              <a:rPr lang="tr-TR" sz="1300" dirty="0">
                <a:solidFill>
                  <a:srgbClr val="202124"/>
                </a:solidFill>
                <a:highlight>
                  <a:srgbClr val="F8F9FA"/>
                </a:highlight>
              </a:rPr>
              <a:t> </a:t>
            </a:r>
            <a:r>
              <a:rPr lang="tr-TR" sz="1300" dirty="0" err="1">
                <a:solidFill>
                  <a:srgbClr val="202124"/>
                </a:solidFill>
                <a:highlight>
                  <a:srgbClr val="F8F9FA"/>
                </a:highlight>
              </a:rPr>
              <a:t>to</a:t>
            </a:r>
            <a:r>
              <a:rPr lang="tr-TR" sz="1300" dirty="0">
                <a:solidFill>
                  <a:srgbClr val="202124"/>
                </a:solidFill>
                <a:highlight>
                  <a:srgbClr val="F8F9FA"/>
                </a:highlight>
              </a:rPr>
              <a:t> </a:t>
            </a:r>
            <a:r>
              <a:rPr lang="tr-TR" sz="1300" dirty="0" err="1">
                <a:solidFill>
                  <a:srgbClr val="202124"/>
                </a:solidFill>
                <a:highlight>
                  <a:srgbClr val="F8F9FA"/>
                </a:highlight>
              </a:rPr>
              <a:t>ensure</a:t>
            </a:r>
            <a:r>
              <a:rPr lang="tr-TR" sz="1300" dirty="0">
                <a:solidFill>
                  <a:srgbClr val="202124"/>
                </a:solidFill>
                <a:highlight>
                  <a:srgbClr val="F8F9FA"/>
                </a:highlight>
              </a:rPr>
              <a:t> </a:t>
            </a:r>
            <a:r>
              <a:rPr lang="tr-TR" sz="1300" dirty="0" err="1">
                <a:solidFill>
                  <a:srgbClr val="202124"/>
                </a:solidFill>
                <a:highlight>
                  <a:srgbClr val="F8F9FA"/>
                </a:highlight>
              </a:rPr>
              <a:t>high</a:t>
            </a:r>
            <a:r>
              <a:rPr lang="tr-TR" sz="1300" dirty="0">
                <a:solidFill>
                  <a:srgbClr val="202124"/>
                </a:solidFill>
                <a:highlight>
                  <a:srgbClr val="F8F9FA"/>
                </a:highlight>
              </a:rPr>
              <a:t> </a:t>
            </a:r>
            <a:r>
              <a:rPr lang="tr-TR" sz="1300" dirty="0" err="1">
                <a:solidFill>
                  <a:srgbClr val="202124"/>
                </a:solidFill>
                <a:highlight>
                  <a:srgbClr val="F8F9FA"/>
                </a:highlight>
              </a:rPr>
              <a:t>quality</a:t>
            </a:r>
            <a:r>
              <a:rPr lang="tr-TR" sz="1300" dirty="0">
                <a:solidFill>
                  <a:srgbClr val="202124"/>
                </a:solidFill>
                <a:highlight>
                  <a:srgbClr val="F8F9FA"/>
                </a:highlight>
              </a:rPr>
              <a:t> </a:t>
            </a:r>
            <a:r>
              <a:rPr lang="tr-TR" sz="1300" dirty="0" err="1">
                <a:solidFill>
                  <a:srgbClr val="202124"/>
                </a:solidFill>
                <a:highlight>
                  <a:srgbClr val="F8F9FA"/>
                </a:highlight>
              </a:rPr>
              <a:t>delivery</a:t>
            </a:r>
            <a:r>
              <a:rPr lang="tr-TR" sz="1300" dirty="0">
                <a:solidFill>
                  <a:srgbClr val="202124"/>
                </a:solidFill>
                <a:highlight>
                  <a:srgbClr val="F8F9FA"/>
                </a:highlight>
              </a:rPr>
              <a:t> of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desired</a:t>
            </a:r>
            <a:r>
              <a:rPr lang="tr-TR" sz="1300" dirty="0">
                <a:solidFill>
                  <a:srgbClr val="202124"/>
                </a:solidFill>
                <a:highlight>
                  <a:srgbClr val="F8F9FA"/>
                </a:highlight>
              </a:rPr>
              <a:t> </a:t>
            </a:r>
            <a:r>
              <a:rPr lang="tr-TR" sz="1300" dirty="0" err="1">
                <a:solidFill>
                  <a:srgbClr val="202124"/>
                </a:solidFill>
                <a:highlight>
                  <a:srgbClr val="F8F9FA"/>
                </a:highlight>
              </a:rPr>
              <a:t>functionality</a:t>
            </a:r>
            <a:r>
              <a:rPr lang="tr-TR" sz="1300" dirty="0">
                <a:solidFill>
                  <a:srgbClr val="202124"/>
                </a:solidFill>
                <a:highlight>
                  <a:srgbClr val="F8F9FA"/>
                </a:highlight>
              </a:rPr>
              <a:t>. </a:t>
            </a:r>
            <a:r>
              <a:rPr lang="tr-TR" sz="1300" dirty="0" err="1">
                <a:solidFill>
                  <a:srgbClr val="202124"/>
                </a:solidFill>
                <a:highlight>
                  <a:srgbClr val="F8F9FA"/>
                </a:highlight>
              </a:rPr>
              <a:t>Different</a:t>
            </a:r>
            <a:r>
              <a:rPr lang="tr-TR" sz="1300" dirty="0">
                <a:solidFill>
                  <a:srgbClr val="202124"/>
                </a:solidFill>
                <a:highlight>
                  <a:srgbClr val="F8F9FA"/>
                </a:highlight>
              </a:rPr>
              <a:t> </a:t>
            </a:r>
            <a:r>
              <a:rPr lang="tr-TR" sz="1300" dirty="0" err="1">
                <a:solidFill>
                  <a:srgbClr val="202124"/>
                </a:solidFill>
                <a:highlight>
                  <a:srgbClr val="F8F9FA"/>
                </a:highlight>
              </a:rPr>
              <a:t>types</a:t>
            </a:r>
            <a:r>
              <a:rPr lang="tr-TR" sz="1300" dirty="0">
                <a:solidFill>
                  <a:srgbClr val="202124"/>
                </a:solidFill>
                <a:highlight>
                  <a:srgbClr val="F8F9FA"/>
                </a:highlight>
              </a:rPr>
              <a:t> of </a:t>
            </a:r>
            <a:r>
              <a:rPr lang="tr-TR" sz="1300" dirty="0" err="1">
                <a:solidFill>
                  <a:srgbClr val="202124"/>
                </a:solidFill>
                <a:highlight>
                  <a:srgbClr val="F8F9FA"/>
                </a:highlight>
              </a:rPr>
              <a:t>tests</a:t>
            </a:r>
            <a:r>
              <a:rPr lang="tr-TR" sz="1300" dirty="0">
                <a:solidFill>
                  <a:srgbClr val="202124"/>
                </a:solidFill>
                <a:highlight>
                  <a:srgbClr val="F8F9FA"/>
                </a:highlight>
              </a:rPr>
              <a:t> </a:t>
            </a:r>
            <a:r>
              <a:rPr lang="tr-TR" sz="1300" dirty="0" err="1">
                <a:solidFill>
                  <a:srgbClr val="202124"/>
                </a:solidFill>
                <a:highlight>
                  <a:srgbClr val="F8F9FA"/>
                </a:highlight>
              </a:rPr>
              <a:t>occur</a:t>
            </a:r>
            <a:r>
              <a:rPr lang="tr-TR" sz="1300" dirty="0">
                <a:solidFill>
                  <a:srgbClr val="202124"/>
                </a:solidFill>
                <a:highlight>
                  <a:srgbClr val="F8F9FA"/>
                </a:highlight>
              </a:rPr>
              <a:t> here. </a:t>
            </a:r>
            <a:r>
              <a:rPr lang="tr-TR" sz="1300" dirty="0" err="1">
                <a:solidFill>
                  <a:srgbClr val="202124"/>
                </a:solidFill>
                <a:highlight>
                  <a:srgbClr val="F8F9FA"/>
                </a:highlight>
              </a:rPr>
              <a:t>Continuous</a:t>
            </a:r>
            <a:r>
              <a:rPr lang="tr-TR" sz="1300" dirty="0">
                <a:solidFill>
                  <a:srgbClr val="202124"/>
                </a:solidFill>
                <a:highlight>
                  <a:srgbClr val="F8F9FA"/>
                </a:highlight>
              </a:rPr>
              <a:t> </a:t>
            </a:r>
            <a:r>
              <a:rPr lang="tr-TR" sz="1300" dirty="0" err="1">
                <a:solidFill>
                  <a:srgbClr val="202124"/>
                </a:solidFill>
                <a:highlight>
                  <a:srgbClr val="F8F9FA"/>
                </a:highlight>
              </a:rPr>
              <a:t>automatic</a:t>
            </a:r>
            <a:r>
              <a:rPr lang="tr-TR" sz="1300" dirty="0">
                <a:solidFill>
                  <a:srgbClr val="202124"/>
                </a:solidFill>
                <a:highlight>
                  <a:srgbClr val="F8F9FA"/>
                </a:highlight>
              </a:rPr>
              <a:t> </a:t>
            </a:r>
            <a:r>
              <a:rPr lang="tr-TR" sz="1300" dirty="0" err="1">
                <a:solidFill>
                  <a:srgbClr val="202124"/>
                </a:solidFill>
                <a:highlight>
                  <a:srgbClr val="F8F9FA"/>
                </a:highlight>
              </a:rPr>
              <a:t>tests</a:t>
            </a:r>
            <a:r>
              <a:rPr lang="tr-TR" sz="1300" dirty="0">
                <a:solidFill>
                  <a:srgbClr val="202124"/>
                </a:solidFill>
                <a:highlight>
                  <a:srgbClr val="F8F9FA"/>
                </a:highlight>
              </a:rPr>
              <a:t> </a:t>
            </a:r>
            <a:r>
              <a:rPr lang="tr-TR" sz="1300" dirty="0" err="1">
                <a:solidFill>
                  <a:srgbClr val="202124"/>
                </a:solidFill>
                <a:highlight>
                  <a:srgbClr val="F8F9FA"/>
                </a:highlight>
              </a:rPr>
              <a:t>are</a:t>
            </a:r>
            <a:r>
              <a:rPr lang="tr-TR" sz="1300" dirty="0">
                <a:solidFill>
                  <a:srgbClr val="202124"/>
                </a:solidFill>
                <a:highlight>
                  <a:srgbClr val="F8F9FA"/>
                </a:highlight>
              </a:rPr>
              <a:t> </a:t>
            </a:r>
            <a:r>
              <a:rPr lang="tr-TR" sz="1300" dirty="0" err="1">
                <a:solidFill>
                  <a:srgbClr val="202124"/>
                </a:solidFill>
                <a:highlight>
                  <a:srgbClr val="F8F9FA"/>
                </a:highlight>
              </a:rPr>
              <a:t>preferred</a:t>
            </a:r>
            <a:r>
              <a:rPr lang="tr-TR" sz="1300" dirty="0">
                <a:solidFill>
                  <a:srgbClr val="202124"/>
                </a:solidFill>
                <a:highlight>
                  <a:srgbClr val="F8F9FA"/>
                </a:highlight>
              </a:rPr>
              <a:t> </a:t>
            </a:r>
            <a:r>
              <a:rPr lang="tr-TR" sz="1300" dirty="0" err="1">
                <a:solidFill>
                  <a:srgbClr val="202124"/>
                </a:solidFill>
                <a:highlight>
                  <a:srgbClr val="F8F9FA"/>
                </a:highlight>
              </a:rPr>
              <a:t>because</a:t>
            </a:r>
            <a:r>
              <a:rPr lang="tr-TR" sz="1300" dirty="0">
                <a:solidFill>
                  <a:srgbClr val="202124"/>
                </a:solidFill>
                <a:highlight>
                  <a:srgbClr val="F8F9FA"/>
                </a:highlight>
              </a:rPr>
              <a:t> </a:t>
            </a:r>
            <a:r>
              <a:rPr lang="tr-TR" sz="1300" dirty="0" err="1">
                <a:solidFill>
                  <a:srgbClr val="202124"/>
                </a:solidFill>
                <a:highlight>
                  <a:srgbClr val="F8F9FA"/>
                </a:highlight>
              </a:rPr>
              <a:t>they</a:t>
            </a:r>
            <a:r>
              <a:rPr lang="tr-TR" sz="1300" dirty="0">
                <a:solidFill>
                  <a:srgbClr val="202124"/>
                </a:solidFill>
                <a:highlight>
                  <a:srgbClr val="F8F9FA"/>
                </a:highlight>
              </a:rPr>
              <a:t> </a:t>
            </a:r>
            <a:r>
              <a:rPr lang="tr-TR" sz="1300" dirty="0" err="1">
                <a:solidFill>
                  <a:srgbClr val="202124"/>
                </a:solidFill>
                <a:highlight>
                  <a:srgbClr val="F8F9FA"/>
                </a:highlight>
              </a:rPr>
              <a:t>shorten</a:t>
            </a:r>
            <a:r>
              <a:rPr lang="tr-TR" sz="1300" dirty="0">
                <a:solidFill>
                  <a:srgbClr val="202124"/>
                </a:solidFill>
                <a:highlight>
                  <a:srgbClr val="F8F9FA"/>
                </a:highlight>
              </a:rPr>
              <a:t> </a:t>
            </a:r>
            <a:r>
              <a:rPr lang="tr-TR" sz="1300" dirty="0" err="1">
                <a:solidFill>
                  <a:srgbClr val="202124"/>
                </a:solidFill>
                <a:highlight>
                  <a:srgbClr val="F8F9FA"/>
                </a:highlight>
              </a:rPr>
              <a:t>the</a:t>
            </a:r>
            <a:r>
              <a:rPr lang="tr-TR" sz="1300" dirty="0">
                <a:solidFill>
                  <a:srgbClr val="202124"/>
                </a:solidFill>
                <a:highlight>
                  <a:srgbClr val="F8F9FA"/>
                </a:highlight>
              </a:rPr>
              <a:t> </a:t>
            </a:r>
            <a:r>
              <a:rPr lang="tr-TR" sz="1300" dirty="0" err="1">
                <a:solidFill>
                  <a:srgbClr val="202124"/>
                </a:solidFill>
                <a:highlight>
                  <a:srgbClr val="F8F9FA"/>
                </a:highlight>
              </a:rPr>
              <a:t>feedback</a:t>
            </a:r>
            <a:r>
              <a:rPr lang="tr-TR" sz="1300" dirty="0">
                <a:solidFill>
                  <a:srgbClr val="202124"/>
                </a:solidFill>
                <a:highlight>
                  <a:srgbClr val="F8F9FA"/>
                </a:highlight>
              </a:rPr>
              <a:t> </a:t>
            </a:r>
            <a:r>
              <a:rPr lang="tr-TR" sz="1300" dirty="0" err="1">
                <a:solidFill>
                  <a:srgbClr val="202124"/>
                </a:solidFill>
                <a:highlight>
                  <a:srgbClr val="F8F9FA"/>
                </a:highlight>
              </a:rPr>
              <a:t>loops</a:t>
            </a:r>
            <a:r>
              <a:rPr lang="tr-TR" sz="2100" dirty="0">
                <a:solidFill>
                  <a:srgbClr val="202124"/>
                </a:solidFill>
                <a:highlight>
                  <a:srgbClr val="F8F9FA"/>
                </a:highlight>
              </a:rPr>
              <a:t>.</a:t>
            </a:r>
            <a:endParaRPr sz="2100" dirty="0">
              <a:solidFill>
                <a:srgbClr val="202124"/>
              </a:solidFill>
              <a:highlight>
                <a:srgbClr val="F8F9FA"/>
              </a:highlight>
            </a:endParaRPr>
          </a:p>
          <a:p>
            <a:pPr marL="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42547953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bb65961841_0_1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6" name="Google Shape;2466;gbb65961841_0_1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dirty="0" err="1">
                <a:solidFill>
                  <a:srgbClr val="202124"/>
                </a:solidFill>
                <a:highlight>
                  <a:srgbClr val="F8F9FA"/>
                </a:highlight>
              </a:rPr>
              <a:t>Kanban</a:t>
            </a:r>
            <a:r>
              <a:rPr lang="tr-TR" dirty="0">
                <a:solidFill>
                  <a:srgbClr val="202124"/>
                </a:solidFill>
                <a:highlight>
                  <a:srgbClr val="F8F9FA"/>
                </a:highlight>
              </a:rPr>
              <a:t> evrimsel bir iyileştirme süreci olduğu için sisteminizi sürekli değerlendirmeli ve sürekli iyileştirmelisiniz. Bu, süreçte küçük değişiklikler yapmanıza ve iş akışını sabit bir hızda iyileştirmenize olanak tanır. Çevik ilkeleri uyguluyorsanız, asıl göreviniz sürecinizi sürekli olarak değerlendirmek ve gerektiğinde iyileştirmektir.</a:t>
            </a:r>
          </a:p>
          <a:p>
            <a:pPr marL="0" lvl="0" indent="0" algn="l" rtl="0">
              <a:lnSpc>
                <a:spcPct val="100000"/>
              </a:lnSpc>
              <a:spcBef>
                <a:spcPts val="0"/>
              </a:spcBef>
              <a:spcAft>
                <a:spcPts val="0"/>
              </a:spcAft>
              <a:buNone/>
            </a:pPr>
            <a:endParaRPr lang="tr-TR" dirty="0">
              <a:solidFill>
                <a:srgbClr val="202124"/>
              </a:solidFill>
              <a:highlight>
                <a:srgbClr val="F8F9FA"/>
              </a:highlight>
            </a:endParaRPr>
          </a:p>
          <a:p>
            <a:pPr marL="0" lvl="0" indent="0" algn="l" rtl="0">
              <a:lnSpc>
                <a:spcPct val="100000"/>
              </a:lnSpc>
              <a:spcBef>
                <a:spcPts val="0"/>
              </a:spcBef>
              <a:spcAft>
                <a:spcPts val="0"/>
              </a:spcAft>
              <a:buNone/>
            </a:pPr>
            <a:r>
              <a:rPr lang="tr-TR" dirty="0">
                <a:solidFill>
                  <a:srgbClr val="202124"/>
                </a:solidFill>
                <a:highlight>
                  <a:srgbClr val="F8F9FA"/>
                </a:highlight>
              </a:rPr>
              <a:t>Since </a:t>
            </a:r>
            <a:r>
              <a:rPr lang="tr-TR" dirty="0" err="1">
                <a:solidFill>
                  <a:srgbClr val="202124"/>
                </a:solidFill>
                <a:highlight>
                  <a:srgbClr val="F8F9FA"/>
                </a:highlight>
              </a:rPr>
              <a:t>Kanban</a:t>
            </a:r>
            <a:r>
              <a:rPr lang="tr-TR" dirty="0">
                <a:solidFill>
                  <a:srgbClr val="202124"/>
                </a:solidFill>
                <a:highlight>
                  <a:srgbClr val="F8F9FA"/>
                </a:highlight>
              </a:rPr>
              <a:t> is an </a:t>
            </a:r>
            <a:r>
              <a:rPr lang="tr-TR" dirty="0" err="1">
                <a:solidFill>
                  <a:srgbClr val="202124"/>
                </a:solidFill>
                <a:highlight>
                  <a:srgbClr val="F8F9FA"/>
                </a:highlight>
              </a:rPr>
              <a:t>evolutionary</a:t>
            </a:r>
            <a:r>
              <a:rPr lang="tr-TR" dirty="0">
                <a:solidFill>
                  <a:srgbClr val="202124"/>
                </a:solidFill>
                <a:highlight>
                  <a:srgbClr val="F8F9FA"/>
                </a:highlight>
              </a:rPr>
              <a:t> </a:t>
            </a:r>
            <a:r>
              <a:rPr lang="tr-TR" dirty="0" err="1">
                <a:solidFill>
                  <a:srgbClr val="202124"/>
                </a:solidFill>
                <a:highlight>
                  <a:srgbClr val="F8F9FA"/>
                </a:highlight>
              </a:rPr>
              <a:t>improvement</a:t>
            </a:r>
            <a:r>
              <a:rPr lang="tr-TR" dirty="0">
                <a:solidFill>
                  <a:srgbClr val="202124"/>
                </a:solidFill>
                <a:highlight>
                  <a:srgbClr val="F8F9FA"/>
                </a:highlight>
              </a:rPr>
              <a:t> </a:t>
            </a:r>
            <a:r>
              <a:rPr lang="tr-TR" dirty="0" err="1">
                <a:solidFill>
                  <a:srgbClr val="202124"/>
                </a:solidFill>
                <a:highlight>
                  <a:srgbClr val="F8F9FA"/>
                </a:highlight>
              </a:rPr>
              <a:t>process</a:t>
            </a:r>
            <a:r>
              <a:rPr lang="tr-TR" dirty="0">
                <a:solidFill>
                  <a:srgbClr val="202124"/>
                </a:solidFill>
                <a:highlight>
                  <a:srgbClr val="F8F9FA"/>
                </a:highlight>
              </a:rPr>
              <a:t>, </a:t>
            </a:r>
            <a:r>
              <a:rPr lang="tr-TR" dirty="0" err="1">
                <a:solidFill>
                  <a:srgbClr val="202124"/>
                </a:solidFill>
                <a:highlight>
                  <a:srgbClr val="F8F9FA"/>
                </a:highlight>
              </a:rPr>
              <a:t>you</a:t>
            </a:r>
            <a:r>
              <a:rPr lang="tr-TR" dirty="0">
                <a:solidFill>
                  <a:srgbClr val="202124"/>
                </a:solidFill>
                <a:highlight>
                  <a:srgbClr val="F8F9FA"/>
                </a:highlight>
              </a:rPr>
              <a:t> </a:t>
            </a:r>
            <a:r>
              <a:rPr lang="tr-TR" dirty="0" err="1">
                <a:solidFill>
                  <a:srgbClr val="202124"/>
                </a:solidFill>
                <a:highlight>
                  <a:srgbClr val="F8F9FA"/>
                </a:highlight>
              </a:rPr>
              <a:t>must</a:t>
            </a:r>
            <a:r>
              <a:rPr lang="tr-TR" dirty="0">
                <a:solidFill>
                  <a:srgbClr val="202124"/>
                </a:solidFill>
                <a:highlight>
                  <a:srgbClr val="F8F9FA"/>
                </a:highlight>
              </a:rPr>
              <a:t> </a:t>
            </a:r>
            <a:r>
              <a:rPr lang="tr-TR" dirty="0" err="1">
                <a:solidFill>
                  <a:srgbClr val="202124"/>
                </a:solidFill>
                <a:highlight>
                  <a:srgbClr val="F8F9FA"/>
                </a:highlight>
              </a:rPr>
              <a:t>constantly</a:t>
            </a:r>
            <a:r>
              <a:rPr lang="tr-TR" dirty="0">
                <a:solidFill>
                  <a:srgbClr val="202124"/>
                </a:solidFill>
                <a:highlight>
                  <a:srgbClr val="F8F9FA"/>
                </a:highlight>
              </a:rPr>
              <a:t> </a:t>
            </a:r>
            <a:r>
              <a:rPr lang="tr-TR" dirty="0" err="1">
                <a:solidFill>
                  <a:srgbClr val="202124"/>
                </a:solidFill>
                <a:highlight>
                  <a:srgbClr val="F8F9FA"/>
                </a:highlight>
              </a:rPr>
              <a:t>evaluate</a:t>
            </a:r>
            <a:r>
              <a:rPr lang="tr-TR" dirty="0">
                <a:solidFill>
                  <a:srgbClr val="202124"/>
                </a:solidFill>
                <a:highlight>
                  <a:srgbClr val="F8F9FA"/>
                </a:highlight>
              </a:rPr>
              <a:t> </a:t>
            </a:r>
            <a:r>
              <a:rPr lang="tr-TR" dirty="0" err="1">
                <a:solidFill>
                  <a:srgbClr val="202124"/>
                </a:solidFill>
                <a:highlight>
                  <a:srgbClr val="F8F9FA"/>
                </a:highlight>
              </a:rPr>
              <a:t>and</a:t>
            </a:r>
            <a:r>
              <a:rPr lang="tr-TR" dirty="0">
                <a:solidFill>
                  <a:srgbClr val="202124"/>
                </a:solidFill>
                <a:highlight>
                  <a:srgbClr val="F8F9FA"/>
                </a:highlight>
              </a:rPr>
              <a:t> </a:t>
            </a:r>
            <a:r>
              <a:rPr lang="tr-TR" dirty="0" err="1">
                <a:solidFill>
                  <a:srgbClr val="202124"/>
                </a:solidFill>
                <a:highlight>
                  <a:srgbClr val="F8F9FA"/>
                </a:highlight>
              </a:rPr>
              <a:t>continuously</a:t>
            </a:r>
            <a:r>
              <a:rPr lang="tr-TR" dirty="0">
                <a:solidFill>
                  <a:srgbClr val="202124"/>
                </a:solidFill>
                <a:highlight>
                  <a:srgbClr val="F8F9FA"/>
                </a:highlight>
              </a:rPr>
              <a:t> </a:t>
            </a:r>
            <a:r>
              <a:rPr lang="tr-TR" dirty="0" err="1">
                <a:solidFill>
                  <a:srgbClr val="202124"/>
                </a:solidFill>
                <a:highlight>
                  <a:srgbClr val="F8F9FA"/>
                </a:highlight>
              </a:rPr>
              <a:t>improve</a:t>
            </a:r>
            <a:r>
              <a:rPr lang="tr-TR" dirty="0">
                <a:solidFill>
                  <a:srgbClr val="202124"/>
                </a:solidFill>
                <a:highlight>
                  <a:srgbClr val="F8F9FA"/>
                </a:highlight>
              </a:rPr>
              <a:t> </a:t>
            </a:r>
            <a:r>
              <a:rPr lang="tr-TR" dirty="0" err="1">
                <a:solidFill>
                  <a:srgbClr val="202124"/>
                </a:solidFill>
                <a:highlight>
                  <a:srgbClr val="F8F9FA"/>
                </a:highlight>
              </a:rPr>
              <a:t>your</a:t>
            </a:r>
            <a:r>
              <a:rPr lang="tr-TR" dirty="0">
                <a:solidFill>
                  <a:srgbClr val="202124"/>
                </a:solidFill>
                <a:highlight>
                  <a:srgbClr val="F8F9FA"/>
                </a:highlight>
              </a:rPr>
              <a:t> </a:t>
            </a:r>
            <a:r>
              <a:rPr lang="tr-TR" dirty="0" err="1">
                <a:solidFill>
                  <a:srgbClr val="202124"/>
                </a:solidFill>
                <a:highlight>
                  <a:srgbClr val="F8F9FA"/>
                </a:highlight>
              </a:rPr>
              <a:t>system</a:t>
            </a:r>
            <a:r>
              <a:rPr lang="tr-TR" dirty="0">
                <a:solidFill>
                  <a:srgbClr val="202124"/>
                </a:solidFill>
                <a:highlight>
                  <a:srgbClr val="F8F9FA"/>
                </a:highlight>
              </a:rPr>
              <a:t>. </a:t>
            </a:r>
            <a:r>
              <a:rPr lang="tr-TR" dirty="0" err="1">
                <a:solidFill>
                  <a:srgbClr val="202124"/>
                </a:solidFill>
                <a:highlight>
                  <a:srgbClr val="F8F9FA"/>
                </a:highlight>
              </a:rPr>
              <a:t>This</a:t>
            </a:r>
            <a:r>
              <a:rPr lang="tr-TR" dirty="0">
                <a:solidFill>
                  <a:srgbClr val="202124"/>
                </a:solidFill>
                <a:highlight>
                  <a:srgbClr val="F8F9FA"/>
                </a:highlight>
              </a:rPr>
              <a:t> </a:t>
            </a:r>
            <a:r>
              <a:rPr lang="tr-TR" dirty="0" err="1">
                <a:solidFill>
                  <a:srgbClr val="202124"/>
                </a:solidFill>
                <a:highlight>
                  <a:srgbClr val="F8F9FA"/>
                </a:highlight>
              </a:rPr>
              <a:t>allows</a:t>
            </a:r>
            <a:r>
              <a:rPr lang="tr-TR" dirty="0">
                <a:solidFill>
                  <a:srgbClr val="202124"/>
                </a:solidFill>
                <a:highlight>
                  <a:srgbClr val="F8F9FA"/>
                </a:highlight>
              </a:rPr>
              <a:t> </a:t>
            </a:r>
            <a:r>
              <a:rPr lang="tr-TR" dirty="0" err="1">
                <a:solidFill>
                  <a:srgbClr val="202124"/>
                </a:solidFill>
                <a:highlight>
                  <a:srgbClr val="F8F9FA"/>
                </a:highlight>
              </a:rPr>
              <a:t>you</a:t>
            </a:r>
            <a:r>
              <a:rPr lang="tr-TR" dirty="0">
                <a:solidFill>
                  <a:srgbClr val="202124"/>
                </a:solidFill>
                <a:highlight>
                  <a:srgbClr val="F8F9FA"/>
                </a:highlight>
              </a:rPr>
              <a:t> </a:t>
            </a:r>
            <a:r>
              <a:rPr lang="tr-TR" dirty="0" err="1">
                <a:solidFill>
                  <a:srgbClr val="202124"/>
                </a:solidFill>
                <a:highlight>
                  <a:srgbClr val="F8F9FA"/>
                </a:highlight>
              </a:rPr>
              <a:t>to</a:t>
            </a:r>
            <a:r>
              <a:rPr lang="tr-TR" dirty="0">
                <a:solidFill>
                  <a:srgbClr val="202124"/>
                </a:solidFill>
                <a:highlight>
                  <a:srgbClr val="F8F9FA"/>
                </a:highlight>
              </a:rPr>
              <a:t> </a:t>
            </a:r>
            <a:r>
              <a:rPr lang="tr-TR" dirty="0" err="1">
                <a:solidFill>
                  <a:srgbClr val="202124"/>
                </a:solidFill>
                <a:highlight>
                  <a:srgbClr val="F8F9FA"/>
                </a:highlight>
              </a:rPr>
              <a:t>make</a:t>
            </a:r>
            <a:r>
              <a:rPr lang="tr-TR" dirty="0">
                <a:solidFill>
                  <a:srgbClr val="202124"/>
                </a:solidFill>
                <a:highlight>
                  <a:srgbClr val="F8F9FA"/>
                </a:highlight>
              </a:rPr>
              <a:t> </a:t>
            </a:r>
            <a:r>
              <a:rPr lang="tr-TR" dirty="0" err="1">
                <a:solidFill>
                  <a:srgbClr val="202124"/>
                </a:solidFill>
                <a:highlight>
                  <a:srgbClr val="F8F9FA"/>
                </a:highlight>
              </a:rPr>
              <a:t>small</a:t>
            </a:r>
            <a:r>
              <a:rPr lang="tr-TR" dirty="0">
                <a:solidFill>
                  <a:srgbClr val="202124"/>
                </a:solidFill>
                <a:highlight>
                  <a:srgbClr val="F8F9FA"/>
                </a:highlight>
              </a:rPr>
              <a:t> </a:t>
            </a:r>
            <a:r>
              <a:rPr lang="tr-TR" dirty="0" err="1">
                <a:solidFill>
                  <a:srgbClr val="202124"/>
                </a:solidFill>
                <a:highlight>
                  <a:srgbClr val="F8F9FA"/>
                </a:highlight>
              </a:rPr>
              <a:t>changes</a:t>
            </a:r>
            <a:r>
              <a:rPr lang="tr-TR" dirty="0">
                <a:solidFill>
                  <a:srgbClr val="202124"/>
                </a:solidFill>
                <a:highlight>
                  <a:srgbClr val="F8F9FA"/>
                </a:highlight>
              </a:rPr>
              <a:t> in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process</a:t>
            </a:r>
            <a:r>
              <a:rPr lang="tr-TR" dirty="0">
                <a:solidFill>
                  <a:srgbClr val="202124"/>
                </a:solidFill>
                <a:highlight>
                  <a:srgbClr val="F8F9FA"/>
                </a:highlight>
              </a:rPr>
              <a:t> </a:t>
            </a:r>
            <a:r>
              <a:rPr lang="tr-TR" dirty="0" err="1">
                <a:solidFill>
                  <a:srgbClr val="202124"/>
                </a:solidFill>
                <a:highlight>
                  <a:srgbClr val="F8F9FA"/>
                </a:highlight>
              </a:rPr>
              <a:t>and</a:t>
            </a:r>
            <a:r>
              <a:rPr lang="tr-TR" dirty="0">
                <a:solidFill>
                  <a:srgbClr val="202124"/>
                </a:solidFill>
                <a:highlight>
                  <a:srgbClr val="F8F9FA"/>
                </a:highlight>
              </a:rPr>
              <a:t> </a:t>
            </a:r>
            <a:r>
              <a:rPr lang="tr-TR" dirty="0" err="1">
                <a:solidFill>
                  <a:srgbClr val="202124"/>
                </a:solidFill>
                <a:highlight>
                  <a:srgbClr val="F8F9FA"/>
                </a:highlight>
              </a:rPr>
              <a:t>improve</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workflow</a:t>
            </a:r>
            <a:r>
              <a:rPr lang="tr-TR" dirty="0">
                <a:solidFill>
                  <a:srgbClr val="202124"/>
                </a:solidFill>
                <a:highlight>
                  <a:srgbClr val="F8F9FA"/>
                </a:highlight>
              </a:rPr>
              <a:t> at a </a:t>
            </a:r>
            <a:r>
              <a:rPr lang="tr-TR" dirty="0" err="1">
                <a:solidFill>
                  <a:srgbClr val="202124"/>
                </a:solidFill>
                <a:highlight>
                  <a:srgbClr val="F8F9FA"/>
                </a:highlight>
              </a:rPr>
              <a:t>constant</a:t>
            </a:r>
            <a:r>
              <a:rPr lang="tr-TR" dirty="0">
                <a:solidFill>
                  <a:srgbClr val="202124"/>
                </a:solidFill>
                <a:highlight>
                  <a:srgbClr val="F8F9FA"/>
                </a:highlight>
              </a:rPr>
              <a:t> </a:t>
            </a:r>
            <a:r>
              <a:rPr lang="tr-TR" dirty="0" err="1">
                <a:solidFill>
                  <a:srgbClr val="202124"/>
                </a:solidFill>
                <a:highlight>
                  <a:srgbClr val="F8F9FA"/>
                </a:highlight>
              </a:rPr>
              <a:t>pace</a:t>
            </a:r>
            <a:r>
              <a:rPr lang="tr-TR" dirty="0">
                <a:solidFill>
                  <a:srgbClr val="202124"/>
                </a:solidFill>
                <a:highlight>
                  <a:srgbClr val="F8F9FA"/>
                </a:highlight>
              </a:rPr>
              <a:t>. </a:t>
            </a:r>
            <a:endParaRPr dirty="0">
              <a:solidFill>
                <a:srgbClr val="202124"/>
              </a:solidFill>
              <a:highlight>
                <a:srgbClr val="F8F9FA"/>
              </a:highlight>
            </a:endParaRPr>
          </a:p>
          <a:p>
            <a:pPr marL="0" lvl="0" indent="0" algn="l" rtl="0">
              <a:lnSpc>
                <a:spcPct val="100000"/>
              </a:lnSpc>
              <a:spcBef>
                <a:spcPts val="0"/>
              </a:spcBef>
              <a:spcAft>
                <a:spcPts val="0"/>
              </a:spcAft>
              <a:buNone/>
            </a:pPr>
            <a:endParaRPr dirty="0">
              <a:solidFill>
                <a:srgbClr val="202124"/>
              </a:solidFill>
              <a:highlight>
                <a:srgbClr val="F8F9FA"/>
              </a:highlight>
            </a:endParaRPr>
          </a:p>
          <a:p>
            <a:pPr marL="0" marR="38100" lvl="0" indent="0" algn="l" rtl="0">
              <a:lnSpc>
                <a:spcPct val="128571"/>
              </a:lnSpc>
              <a:spcBef>
                <a:spcPts val="0"/>
              </a:spcBef>
              <a:spcAft>
                <a:spcPts val="0"/>
              </a:spcAft>
              <a:buNone/>
            </a:pPr>
            <a:r>
              <a:rPr lang="tr-TR" dirty="0" err="1">
                <a:solidFill>
                  <a:srgbClr val="202124"/>
                </a:solidFill>
                <a:highlight>
                  <a:srgbClr val="F8F9FA"/>
                </a:highlight>
              </a:rPr>
              <a:t>If</a:t>
            </a:r>
            <a:r>
              <a:rPr lang="tr-TR" dirty="0">
                <a:solidFill>
                  <a:srgbClr val="202124"/>
                </a:solidFill>
                <a:highlight>
                  <a:srgbClr val="F8F9FA"/>
                </a:highlight>
              </a:rPr>
              <a:t> </a:t>
            </a:r>
            <a:r>
              <a:rPr lang="tr-TR" dirty="0" err="1">
                <a:solidFill>
                  <a:srgbClr val="202124"/>
                </a:solidFill>
                <a:highlight>
                  <a:srgbClr val="F8F9FA"/>
                </a:highlight>
              </a:rPr>
              <a:t>you</a:t>
            </a:r>
            <a:r>
              <a:rPr lang="tr-TR" dirty="0">
                <a:solidFill>
                  <a:srgbClr val="202124"/>
                </a:solidFill>
                <a:highlight>
                  <a:srgbClr val="F8F9FA"/>
                </a:highlight>
              </a:rPr>
              <a:t> </a:t>
            </a:r>
            <a:r>
              <a:rPr lang="tr-TR" dirty="0" err="1">
                <a:solidFill>
                  <a:srgbClr val="202124"/>
                </a:solidFill>
                <a:highlight>
                  <a:srgbClr val="F8F9FA"/>
                </a:highlight>
              </a:rPr>
              <a:t>are</a:t>
            </a:r>
            <a:r>
              <a:rPr lang="tr-TR" dirty="0">
                <a:solidFill>
                  <a:srgbClr val="202124"/>
                </a:solidFill>
                <a:highlight>
                  <a:srgbClr val="F8F9FA"/>
                </a:highlight>
              </a:rPr>
              <a:t> </a:t>
            </a:r>
            <a:r>
              <a:rPr lang="tr-TR" dirty="0" err="1">
                <a:solidFill>
                  <a:srgbClr val="202124"/>
                </a:solidFill>
                <a:highlight>
                  <a:srgbClr val="F8F9FA"/>
                </a:highlight>
              </a:rPr>
              <a:t>applying</a:t>
            </a:r>
            <a:r>
              <a:rPr lang="tr-TR" dirty="0">
                <a:solidFill>
                  <a:srgbClr val="202124"/>
                </a:solidFill>
                <a:highlight>
                  <a:srgbClr val="F8F9FA"/>
                </a:highlight>
              </a:rPr>
              <a:t> </a:t>
            </a:r>
            <a:r>
              <a:rPr lang="tr-TR" dirty="0" err="1">
                <a:solidFill>
                  <a:srgbClr val="202124"/>
                </a:solidFill>
                <a:highlight>
                  <a:srgbClr val="F8F9FA"/>
                </a:highlight>
              </a:rPr>
              <a:t>agile</a:t>
            </a:r>
            <a:r>
              <a:rPr lang="tr-TR" dirty="0">
                <a:solidFill>
                  <a:srgbClr val="202124"/>
                </a:solidFill>
                <a:highlight>
                  <a:srgbClr val="F8F9FA"/>
                </a:highlight>
              </a:rPr>
              <a:t> </a:t>
            </a:r>
            <a:r>
              <a:rPr lang="tr-TR" dirty="0" err="1">
                <a:solidFill>
                  <a:srgbClr val="202124"/>
                </a:solidFill>
                <a:highlight>
                  <a:srgbClr val="F8F9FA"/>
                </a:highlight>
              </a:rPr>
              <a:t>principles</a:t>
            </a:r>
            <a:r>
              <a:rPr lang="tr-TR" dirty="0">
                <a:solidFill>
                  <a:srgbClr val="202124"/>
                </a:solidFill>
                <a:highlight>
                  <a:srgbClr val="F8F9FA"/>
                </a:highlight>
              </a:rPr>
              <a:t>, </a:t>
            </a:r>
            <a:r>
              <a:rPr lang="tr-TR" dirty="0" err="1">
                <a:solidFill>
                  <a:srgbClr val="202124"/>
                </a:solidFill>
                <a:highlight>
                  <a:srgbClr val="F8F9FA"/>
                </a:highlight>
              </a:rPr>
              <a:t>your</a:t>
            </a:r>
            <a:r>
              <a:rPr lang="tr-TR" dirty="0">
                <a:solidFill>
                  <a:srgbClr val="202124"/>
                </a:solidFill>
                <a:highlight>
                  <a:srgbClr val="F8F9FA"/>
                </a:highlight>
              </a:rPr>
              <a:t> main </a:t>
            </a:r>
            <a:r>
              <a:rPr lang="tr-TR" dirty="0" err="1">
                <a:solidFill>
                  <a:srgbClr val="202124"/>
                </a:solidFill>
                <a:highlight>
                  <a:srgbClr val="F8F9FA"/>
                </a:highlight>
              </a:rPr>
              <a:t>task</a:t>
            </a:r>
            <a:r>
              <a:rPr lang="tr-TR" dirty="0">
                <a:solidFill>
                  <a:srgbClr val="202124"/>
                </a:solidFill>
                <a:highlight>
                  <a:srgbClr val="F8F9FA"/>
                </a:highlight>
              </a:rPr>
              <a:t> is </a:t>
            </a:r>
            <a:r>
              <a:rPr lang="tr-TR" dirty="0" err="1">
                <a:solidFill>
                  <a:srgbClr val="202124"/>
                </a:solidFill>
                <a:highlight>
                  <a:srgbClr val="F8F9FA"/>
                </a:highlight>
              </a:rPr>
              <a:t>to</a:t>
            </a:r>
            <a:r>
              <a:rPr lang="tr-TR" dirty="0">
                <a:solidFill>
                  <a:srgbClr val="202124"/>
                </a:solidFill>
                <a:highlight>
                  <a:srgbClr val="F8F9FA"/>
                </a:highlight>
              </a:rPr>
              <a:t> </a:t>
            </a:r>
            <a:r>
              <a:rPr lang="tr-TR" dirty="0" err="1">
                <a:solidFill>
                  <a:srgbClr val="202124"/>
                </a:solidFill>
                <a:highlight>
                  <a:srgbClr val="F8F9FA"/>
                </a:highlight>
              </a:rPr>
              <a:t>continuously</a:t>
            </a:r>
            <a:r>
              <a:rPr lang="tr-TR" dirty="0">
                <a:solidFill>
                  <a:srgbClr val="202124"/>
                </a:solidFill>
                <a:highlight>
                  <a:srgbClr val="F8F9FA"/>
                </a:highlight>
              </a:rPr>
              <a:t> </a:t>
            </a:r>
            <a:r>
              <a:rPr lang="tr-TR" dirty="0" err="1">
                <a:solidFill>
                  <a:srgbClr val="202124"/>
                </a:solidFill>
                <a:highlight>
                  <a:srgbClr val="F8F9FA"/>
                </a:highlight>
              </a:rPr>
              <a:t>evaluate</a:t>
            </a:r>
            <a:r>
              <a:rPr lang="tr-TR" dirty="0">
                <a:solidFill>
                  <a:srgbClr val="202124"/>
                </a:solidFill>
                <a:highlight>
                  <a:srgbClr val="F8F9FA"/>
                </a:highlight>
              </a:rPr>
              <a:t> </a:t>
            </a:r>
            <a:r>
              <a:rPr lang="tr-TR" dirty="0" err="1">
                <a:solidFill>
                  <a:srgbClr val="202124"/>
                </a:solidFill>
                <a:highlight>
                  <a:srgbClr val="F8F9FA"/>
                </a:highlight>
              </a:rPr>
              <a:t>your</a:t>
            </a:r>
            <a:r>
              <a:rPr lang="tr-TR" dirty="0">
                <a:solidFill>
                  <a:srgbClr val="202124"/>
                </a:solidFill>
                <a:highlight>
                  <a:srgbClr val="F8F9FA"/>
                </a:highlight>
              </a:rPr>
              <a:t> </a:t>
            </a:r>
            <a:r>
              <a:rPr lang="tr-TR" dirty="0" err="1">
                <a:solidFill>
                  <a:srgbClr val="202124"/>
                </a:solidFill>
                <a:highlight>
                  <a:srgbClr val="F8F9FA"/>
                </a:highlight>
              </a:rPr>
              <a:t>process</a:t>
            </a:r>
            <a:r>
              <a:rPr lang="tr-TR" dirty="0">
                <a:solidFill>
                  <a:srgbClr val="202124"/>
                </a:solidFill>
                <a:highlight>
                  <a:srgbClr val="F8F9FA"/>
                </a:highlight>
              </a:rPr>
              <a:t> </a:t>
            </a:r>
            <a:r>
              <a:rPr lang="tr-TR" dirty="0" err="1">
                <a:solidFill>
                  <a:srgbClr val="202124"/>
                </a:solidFill>
                <a:highlight>
                  <a:srgbClr val="F8F9FA"/>
                </a:highlight>
              </a:rPr>
              <a:t>and</a:t>
            </a:r>
            <a:r>
              <a:rPr lang="tr-TR" dirty="0">
                <a:solidFill>
                  <a:srgbClr val="202124"/>
                </a:solidFill>
                <a:highlight>
                  <a:srgbClr val="F8F9FA"/>
                </a:highlight>
              </a:rPr>
              <a:t> </a:t>
            </a:r>
            <a:r>
              <a:rPr lang="tr-TR" dirty="0" err="1">
                <a:solidFill>
                  <a:srgbClr val="202124"/>
                </a:solidFill>
                <a:highlight>
                  <a:srgbClr val="F8F9FA"/>
                </a:highlight>
              </a:rPr>
              <a:t>improve</a:t>
            </a:r>
            <a:r>
              <a:rPr lang="tr-TR" dirty="0">
                <a:solidFill>
                  <a:srgbClr val="202124"/>
                </a:solidFill>
                <a:highlight>
                  <a:srgbClr val="F8F9FA"/>
                </a:highlight>
              </a:rPr>
              <a:t> it as </a:t>
            </a:r>
            <a:r>
              <a:rPr lang="tr-TR" dirty="0" err="1">
                <a:solidFill>
                  <a:srgbClr val="202124"/>
                </a:solidFill>
                <a:highlight>
                  <a:srgbClr val="F8F9FA"/>
                </a:highlight>
              </a:rPr>
              <a:t>needed</a:t>
            </a:r>
            <a:r>
              <a:rPr lang="tr-TR" dirty="0">
                <a:solidFill>
                  <a:srgbClr val="202124"/>
                </a:solidFill>
                <a:highlight>
                  <a:srgbClr val="F8F9FA"/>
                </a:highlight>
              </a:rPr>
              <a:t>. </a:t>
            </a:r>
            <a:endParaRPr dirty="0"/>
          </a:p>
        </p:txBody>
      </p:sp>
    </p:spTree>
    <p:extLst>
      <p:ext uri="{BB962C8B-B14F-4D97-AF65-F5344CB8AC3E}">
        <p14:creationId xmlns:p14="http://schemas.microsoft.com/office/powerpoint/2010/main" val="18502817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bb65961841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5" name="Google Shape;2475;gbb65961841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079312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bb65961841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7" name="Google Shape;2587;gbb65961841_0_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tr-T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Kanban</a:t>
            </a:r>
            <a:r>
              <a:rPr lang="tr-TR" dirty="0">
                <a:solidFill>
                  <a:srgbClr val="202124"/>
                </a:solidFill>
                <a:highlight>
                  <a:srgbClr val="F8F9FA"/>
                </a:highlight>
              </a:rPr>
              <a:t> ve </a:t>
            </a:r>
            <a:r>
              <a:rPr lang="tr-TR" dirty="0" err="1">
                <a:solidFill>
                  <a:srgbClr val="202124"/>
                </a:solidFill>
                <a:highlight>
                  <a:srgbClr val="F8F9FA"/>
                </a:highlight>
              </a:rPr>
              <a:t>scrum</a:t>
            </a:r>
            <a:r>
              <a:rPr lang="tr-TR" dirty="0">
                <a:solidFill>
                  <a:srgbClr val="202124"/>
                </a:solidFill>
                <a:highlight>
                  <a:srgbClr val="F8F9FA"/>
                </a:highlight>
              </a:rPr>
              <a:t> yöntemlerini birbirinden tamamen ayırmak kolay değildir. </a:t>
            </a:r>
          </a:p>
          <a:p>
            <a:pPr marL="0" lvl="0" indent="0" algn="l" rtl="0">
              <a:lnSpc>
                <a:spcPct val="100000"/>
              </a:lnSpc>
              <a:spcBef>
                <a:spcPts val="0"/>
              </a:spcBef>
              <a:spcAft>
                <a:spcPts val="0"/>
              </a:spcAft>
              <a:buSzPts val="1400"/>
              <a:buNone/>
            </a:pPr>
            <a:r>
              <a:rPr lang="tr-TR" dirty="0">
                <a:solidFill>
                  <a:srgbClr val="202124"/>
                </a:solidFill>
                <a:highlight>
                  <a:srgbClr val="F8F9FA"/>
                </a:highlight>
              </a:rPr>
              <a:t>Örneğin, çoğu insan </a:t>
            </a:r>
            <a:r>
              <a:rPr lang="tr-TR" dirty="0" err="1">
                <a:solidFill>
                  <a:srgbClr val="202124"/>
                </a:solidFill>
                <a:highlight>
                  <a:srgbClr val="F8F9FA"/>
                </a:highlight>
              </a:rPr>
              <a:t>scrum</a:t>
            </a:r>
            <a:r>
              <a:rPr lang="tr-TR" dirty="0">
                <a:solidFill>
                  <a:srgbClr val="202124"/>
                </a:solidFill>
                <a:highlight>
                  <a:srgbClr val="F8F9FA"/>
                </a:highlight>
              </a:rPr>
              <a:t> ekiplerinin </a:t>
            </a:r>
            <a:r>
              <a:rPr lang="tr-TR" dirty="0" err="1">
                <a:solidFill>
                  <a:srgbClr val="202124"/>
                </a:solidFill>
                <a:highlight>
                  <a:srgbClr val="F8F9FA"/>
                </a:highlight>
              </a:rPr>
              <a:t>scrum</a:t>
            </a:r>
            <a:r>
              <a:rPr lang="tr-TR" dirty="0">
                <a:solidFill>
                  <a:srgbClr val="202124"/>
                </a:solidFill>
                <a:highlight>
                  <a:srgbClr val="F8F9FA"/>
                </a:highlight>
              </a:rPr>
              <a:t> sürecinde </a:t>
            </a:r>
            <a:r>
              <a:rPr lang="tr-TR" dirty="0" err="1">
                <a:solidFill>
                  <a:srgbClr val="202124"/>
                </a:solidFill>
                <a:highlight>
                  <a:srgbClr val="F8F9FA"/>
                </a:highlight>
              </a:rPr>
              <a:t>kanban</a:t>
            </a:r>
            <a:r>
              <a:rPr lang="tr-TR" dirty="0">
                <a:solidFill>
                  <a:srgbClr val="202124"/>
                </a:solidFill>
                <a:highlight>
                  <a:srgbClr val="F8F9FA"/>
                </a:highlight>
              </a:rPr>
              <a:t> panoları kullandığına inanır. </a:t>
            </a:r>
          </a:p>
          <a:p>
            <a:pPr marL="0" lvl="0" indent="0" algn="l" rtl="0">
              <a:lnSpc>
                <a:spcPct val="100000"/>
              </a:lnSpc>
              <a:spcBef>
                <a:spcPts val="0"/>
              </a:spcBef>
              <a:spcAft>
                <a:spcPts val="0"/>
              </a:spcAft>
              <a:buSzPts val="1400"/>
              <a:buNone/>
            </a:pPr>
            <a:r>
              <a:rPr lang="tr-TR" dirty="0">
                <a:solidFill>
                  <a:srgbClr val="202124"/>
                </a:solidFill>
                <a:highlight>
                  <a:srgbClr val="F8F9FA"/>
                </a:highlight>
              </a:rPr>
              <a:t>Öte yandan, iki yöntem arasında bazı temel farklılıklar vardır.</a:t>
            </a: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Scrum'daki</a:t>
            </a:r>
            <a:r>
              <a:rPr lang="tr-TR" dirty="0">
                <a:solidFill>
                  <a:srgbClr val="202124"/>
                </a:solidFill>
                <a:highlight>
                  <a:srgbClr val="F8F9FA"/>
                </a:highlight>
              </a:rPr>
              <a:t> sprintlerin başlangıç ve bitiş tarihleri varken, </a:t>
            </a:r>
            <a:r>
              <a:rPr lang="tr-TR" dirty="0" err="1">
                <a:solidFill>
                  <a:srgbClr val="202124"/>
                </a:solidFill>
                <a:highlight>
                  <a:srgbClr val="F8F9FA"/>
                </a:highlight>
              </a:rPr>
              <a:t>kanban'da</a:t>
            </a:r>
            <a:r>
              <a:rPr lang="tr-TR" dirty="0">
                <a:solidFill>
                  <a:srgbClr val="202124"/>
                </a:solidFill>
                <a:highlight>
                  <a:srgbClr val="F8F9FA"/>
                </a:highlight>
              </a:rPr>
              <a:t> belirli bir zaman sınırı yoktur.</a:t>
            </a:r>
          </a:p>
          <a:p>
            <a:pPr marL="0" lvl="0" indent="0" algn="l" rtl="0">
              <a:lnSpc>
                <a:spcPct val="100000"/>
              </a:lnSpc>
              <a:spcBef>
                <a:spcPts val="0"/>
              </a:spcBef>
              <a:spcAft>
                <a:spcPts val="0"/>
              </a:spcAft>
              <a:buSzPts val="1400"/>
              <a:buNone/>
            </a:pPr>
            <a:r>
              <a:rPr lang="tr-TR" dirty="0">
                <a:solidFill>
                  <a:srgbClr val="202124"/>
                </a:solidFill>
                <a:highlight>
                  <a:srgbClr val="F8F9FA"/>
                </a:highlight>
              </a:rPr>
              <a:t>Scrum tahtasındaki görevler için son tarihler olsa da, </a:t>
            </a:r>
            <a:r>
              <a:rPr lang="tr-TR" dirty="0" err="1">
                <a:solidFill>
                  <a:srgbClr val="202124"/>
                </a:solidFill>
                <a:highlight>
                  <a:srgbClr val="F8F9FA"/>
                </a:highlight>
              </a:rPr>
              <a:t>kanban</a:t>
            </a:r>
            <a:r>
              <a:rPr lang="tr-TR" dirty="0">
                <a:solidFill>
                  <a:srgbClr val="202124"/>
                </a:solidFill>
                <a:highlight>
                  <a:srgbClr val="F8F9FA"/>
                </a:highlight>
              </a:rPr>
              <a:t> bu konuda daha esnektir,</a:t>
            </a:r>
          </a:p>
          <a:p>
            <a:pPr marL="0" lvl="0" indent="0" algn="l" rtl="0">
              <a:lnSpc>
                <a:spcPct val="100000"/>
              </a:lnSpc>
              <a:spcBef>
                <a:spcPts val="0"/>
              </a:spcBef>
              <a:spcAft>
                <a:spcPts val="0"/>
              </a:spcAft>
              <a:buSzPts val="1400"/>
              <a:buNone/>
            </a:pPr>
            <a:r>
              <a:rPr lang="tr-TR" dirty="0">
                <a:solidFill>
                  <a:srgbClr val="202124"/>
                </a:solidFill>
                <a:highlight>
                  <a:srgbClr val="F8F9FA"/>
                </a:highlight>
              </a:rPr>
              <a:t>Ürün Sahibi, Scrum Master ve Geliştirme Takımı gibi bir Scrum projesinde belirlenen rollerin aksine, </a:t>
            </a:r>
            <a:r>
              <a:rPr lang="tr-TR" dirty="0" err="1">
                <a:solidFill>
                  <a:srgbClr val="202124"/>
                </a:solidFill>
                <a:highlight>
                  <a:srgbClr val="F8F9FA"/>
                </a:highlight>
              </a:rPr>
              <a:t>Kanban'da</a:t>
            </a:r>
            <a:r>
              <a:rPr lang="tr-TR" dirty="0">
                <a:solidFill>
                  <a:srgbClr val="202124"/>
                </a:solidFill>
                <a:highlight>
                  <a:srgbClr val="F8F9FA"/>
                </a:highlight>
              </a:rPr>
              <a:t> belirli roller yoktur.</a:t>
            </a:r>
          </a:p>
          <a:p>
            <a:pPr marL="0" lvl="0" indent="0" algn="l" rtl="0">
              <a:lnSpc>
                <a:spcPct val="100000"/>
              </a:lnSpc>
              <a:spcBef>
                <a:spcPts val="0"/>
              </a:spcBef>
              <a:spcAft>
                <a:spcPts val="0"/>
              </a:spcAft>
              <a:buSzPts val="1400"/>
              <a:buNone/>
            </a:pPr>
            <a:r>
              <a:rPr lang="tr-TR" dirty="0">
                <a:solidFill>
                  <a:srgbClr val="202124"/>
                </a:solidFill>
                <a:highlight>
                  <a:srgbClr val="F8F9FA"/>
                </a:highlight>
              </a:rPr>
              <a:t>Takım her sprintten sonra Scrum panosunu yeniden düzenlerken, proje boyunca aynı </a:t>
            </a:r>
            <a:r>
              <a:rPr lang="tr-TR" dirty="0" err="1">
                <a:solidFill>
                  <a:srgbClr val="202124"/>
                </a:solidFill>
                <a:highlight>
                  <a:srgbClr val="F8F9FA"/>
                </a:highlight>
              </a:rPr>
              <a:t>kanban</a:t>
            </a:r>
            <a:r>
              <a:rPr lang="tr-TR" dirty="0">
                <a:solidFill>
                  <a:srgbClr val="202124"/>
                </a:solidFill>
                <a:highlight>
                  <a:srgbClr val="F8F9FA"/>
                </a:highlight>
              </a:rPr>
              <a:t> panosu kullanılır.</a:t>
            </a:r>
          </a:p>
          <a:p>
            <a:pPr marL="0" lvl="0" indent="0" algn="l" rtl="0">
              <a:lnSpc>
                <a:spcPct val="100000"/>
              </a:lnSpc>
              <a:spcBef>
                <a:spcPts val="0"/>
              </a:spcBef>
              <a:spcAft>
                <a:spcPts val="0"/>
              </a:spcAft>
              <a:buSzPts val="1400"/>
              <a:buNone/>
            </a:pPr>
            <a:r>
              <a:rPr lang="tr-TR" dirty="0">
                <a:solidFill>
                  <a:srgbClr val="202124"/>
                </a:solidFill>
                <a:highlight>
                  <a:srgbClr val="F8F9FA"/>
                </a:highlight>
              </a:rPr>
              <a:t>Daha spesifik bir sürece ihtiyacınız olduğunda Scrum daha iyi bir seçimdir.</a:t>
            </a:r>
          </a:p>
          <a:p>
            <a:pPr marL="0" lvl="0" indent="0" algn="l" rtl="0">
              <a:lnSpc>
                <a:spcPct val="100000"/>
              </a:lnSpc>
              <a:spcBef>
                <a:spcPts val="0"/>
              </a:spcBef>
              <a:spcAft>
                <a:spcPts val="0"/>
              </a:spcAft>
              <a:buSzPts val="1400"/>
              <a:buNone/>
            </a:pPr>
            <a:r>
              <a:rPr lang="tr-TR" dirty="0">
                <a:solidFill>
                  <a:srgbClr val="202124"/>
                </a:solidFill>
                <a:highlight>
                  <a:srgbClr val="F8F9FA"/>
                </a:highlight>
              </a:rPr>
              <a:t>Ancak tüm senaryoda çok fazla değişiklik yapmadan sürecin yürütülmesini iyileştirmek istiyorsanız </a:t>
            </a:r>
            <a:r>
              <a:rPr lang="tr-TR" dirty="0" err="1">
                <a:solidFill>
                  <a:srgbClr val="202124"/>
                </a:solidFill>
                <a:highlight>
                  <a:srgbClr val="F8F9FA"/>
                </a:highlight>
              </a:rPr>
              <a:t>Kanban</a:t>
            </a:r>
            <a:r>
              <a:rPr lang="tr-TR" dirty="0">
                <a:solidFill>
                  <a:srgbClr val="202124"/>
                </a:solidFill>
                <a:highlight>
                  <a:srgbClr val="F8F9FA"/>
                </a:highlight>
              </a:rPr>
              <a:t> kullanmalısınız.</a:t>
            </a:r>
          </a:p>
          <a:p>
            <a:pPr marL="0" lvl="0" indent="0" algn="l" rtl="0">
              <a:lnSpc>
                <a:spcPct val="100000"/>
              </a:lnSpc>
              <a:spcBef>
                <a:spcPts val="0"/>
              </a:spcBef>
              <a:spcAft>
                <a:spcPts val="0"/>
              </a:spcAft>
              <a:buSzPts val="1400"/>
              <a:buNone/>
            </a:pPr>
            <a:endParaRPr lang="tr-TR" dirty="0">
              <a:solidFill>
                <a:srgbClr val="202124"/>
              </a:solidFill>
              <a:highlight>
                <a:srgbClr val="F8F9FA"/>
              </a:highlight>
            </a:endParaRPr>
          </a:p>
          <a:p>
            <a:pPr marL="0" lvl="0" indent="0" algn="l" rtl="0">
              <a:lnSpc>
                <a:spcPct val="100000"/>
              </a:lnSpc>
              <a:spcBef>
                <a:spcPts val="0"/>
              </a:spcBef>
              <a:spcAft>
                <a:spcPts val="0"/>
              </a:spcAft>
              <a:buSzPts val="1400"/>
              <a:buNone/>
            </a:pPr>
            <a:endParaRPr lang="tr-T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It</a:t>
            </a:r>
            <a:r>
              <a:rPr lang="tr-TR" dirty="0">
                <a:solidFill>
                  <a:srgbClr val="202124"/>
                </a:solidFill>
                <a:highlight>
                  <a:srgbClr val="F8F9FA"/>
                </a:highlight>
              </a:rPr>
              <a:t> is not </a:t>
            </a:r>
            <a:r>
              <a:rPr lang="tr-TR" dirty="0" err="1">
                <a:solidFill>
                  <a:srgbClr val="202124"/>
                </a:solidFill>
                <a:highlight>
                  <a:srgbClr val="F8F9FA"/>
                </a:highlight>
              </a:rPr>
              <a:t>easy</a:t>
            </a:r>
            <a:r>
              <a:rPr lang="tr-TR" dirty="0">
                <a:solidFill>
                  <a:srgbClr val="202124"/>
                </a:solidFill>
                <a:highlight>
                  <a:srgbClr val="F8F9FA"/>
                </a:highlight>
              </a:rPr>
              <a:t> </a:t>
            </a:r>
            <a:r>
              <a:rPr lang="tr-TR" dirty="0" err="1">
                <a:solidFill>
                  <a:srgbClr val="202124"/>
                </a:solidFill>
                <a:highlight>
                  <a:srgbClr val="F8F9FA"/>
                </a:highlight>
              </a:rPr>
              <a:t>to</a:t>
            </a:r>
            <a:r>
              <a:rPr lang="tr-TR" dirty="0">
                <a:solidFill>
                  <a:srgbClr val="202124"/>
                </a:solidFill>
                <a:highlight>
                  <a:srgbClr val="F8F9FA"/>
                </a:highlight>
              </a:rPr>
              <a:t> </a:t>
            </a:r>
            <a:r>
              <a:rPr lang="tr-TR" dirty="0" err="1">
                <a:solidFill>
                  <a:srgbClr val="202124"/>
                </a:solidFill>
                <a:highlight>
                  <a:srgbClr val="F8F9FA"/>
                </a:highlight>
              </a:rPr>
              <a:t>completely</a:t>
            </a:r>
            <a:r>
              <a:rPr lang="tr-TR" dirty="0">
                <a:solidFill>
                  <a:srgbClr val="202124"/>
                </a:solidFill>
                <a:highlight>
                  <a:srgbClr val="F8F9FA"/>
                </a:highlight>
              </a:rPr>
              <a:t> </a:t>
            </a:r>
            <a:r>
              <a:rPr lang="tr-TR" dirty="0" err="1">
                <a:solidFill>
                  <a:srgbClr val="202124"/>
                </a:solidFill>
                <a:highlight>
                  <a:srgbClr val="F8F9FA"/>
                </a:highlight>
              </a:rPr>
              <a:t>separate</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kanban</a:t>
            </a:r>
            <a:r>
              <a:rPr lang="tr-TR" dirty="0">
                <a:solidFill>
                  <a:srgbClr val="202124"/>
                </a:solidFill>
                <a:highlight>
                  <a:srgbClr val="F8F9FA"/>
                </a:highlight>
              </a:rPr>
              <a:t> </a:t>
            </a:r>
            <a:r>
              <a:rPr lang="tr-TR" dirty="0" err="1">
                <a:solidFill>
                  <a:srgbClr val="202124"/>
                </a:solidFill>
                <a:highlight>
                  <a:srgbClr val="F8F9FA"/>
                </a:highlight>
              </a:rPr>
              <a:t>and</a:t>
            </a:r>
            <a:r>
              <a:rPr lang="tr-TR" dirty="0">
                <a:solidFill>
                  <a:srgbClr val="202124"/>
                </a:solidFill>
                <a:highlight>
                  <a:srgbClr val="F8F9FA"/>
                </a:highlight>
              </a:rPr>
              <a:t> </a:t>
            </a:r>
            <a:r>
              <a:rPr lang="tr-TR" dirty="0" err="1">
                <a:solidFill>
                  <a:srgbClr val="202124"/>
                </a:solidFill>
                <a:highlight>
                  <a:srgbClr val="F8F9FA"/>
                </a:highlight>
              </a:rPr>
              <a:t>scrum</a:t>
            </a:r>
            <a:r>
              <a:rPr lang="tr-TR" dirty="0">
                <a:solidFill>
                  <a:srgbClr val="202124"/>
                </a:solidFill>
                <a:highlight>
                  <a:srgbClr val="F8F9FA"/>
                </a:highlight>
              </a:rPr>
              <a:t> </a:t>
            </a:r>
            <a:r>
              <a:rPr lang="tr-TR" dirty="0" err="1">
                <a:solidFill>
                  <a:srgbClr val="202124"/>
                </a:solidFill>
                <a:highlight>
                  <a:srgbClr val="F8F9FA"/>
                </a:highlight>
              </a:rPr>
              <a:t>methods</a:t>
            </a:r>
            <a:r>
              <a:rPr lang="tr-TR" dirty="0">
                <a:solidFill>
                  <a:srgbClr val="202124"/>
                </a:solidFill>
                <a:highlight>
                  <a:srgbClr val="F8F9FA"/>
                </a:highlight>
              </a:rPr>
              <a:t>. </a:t>
            </a:r>
            <a:r>
              <a:rPr lang="tr-TR" dirty="0" err="1">
                <a:solidFill>
                  <a:srgbClr val="202124"/>
                </a:solidFill>
                <a:highlight>
                  <a:srgbClr val="F8F9FA"/>
                </a:highlight>
              </a:rPr>
              <a:t>For</a:t>
            </a:r>
            <a:r>
              <a:rPr lang="tr-TR" dirty="0">
                <a:solidFill>
                  <a:srgbClr val="202124"/>
                </a:solidFill>
                <a:highlight>
                  <a:srgbClr val="F8F9FA"/>
                </a:highlight>
              </a:rPr>
              <a:t> </a:t>
            </a:r>
            <a:r>
              <a:rPr lang="tr-TR" dirty="0" err="1">
                <a:solidFill>
                  <a:srgbClr val="202124"/>
                </a:solidFill>
                <a:highlight>
                  <a:srgbClr val="F8F9FA"/>
                </a:highlight>
              </a:rPr>
              <a:t>example</a:t>
            </a:r>
            <a:r>
              <a:rPr lang="tr-TR" dirty="0">
                <a:solidFill>
                  <a:srgbClr val="202124"/>
                </a:solidFill>
                <a:highlight>
                  <a:srgbClr val="F8F9FA"/>
                </a:highlight>
              </a:rPr>
              <a:t>, </a:t>
            </a:r>
            <a:r>
              <a:rPr lang="tr-TR" dirty="0" err="1">
                <a:solidFill>
                  <a:srgbClr val="202124"/>
                </a:solidFill>
                <a:highlight>
                  <a:srgbClr val="F8F9FA"/>
                </a:highlight>
              </a:rPr>
              <a:t>most</a:t>
            </a:r>
            <a:r>
              <a:rPr lang="tr-TR" dirty="0">
                <a:solidFill>
                  <a:srgbClr val="202124"/>
                </a:solidFill>
                <a:highlight>
                  <a:srgbClr val="F8F9FA"/>
                </a:highlight>
              </a:rPr>
              <a:t> </a:t>
            </a:r>
            <a:r>
              <a:rPr lang="tr-TR" dirty="0" err="1">
                <a:solidFill>
                  <a:srgbClr val="202124"/>
                </a:solidFill>
                <a:highlight>
                  <a:srgbClr val="F8F9FA"/>
                </a:highlight>
              </a:rPr>
              <a:t>people</a:t>
            </a:r>
            <a:r>
              <a:rPr lang="tr-TR" dirty="0">
                <a:solidFill>
                  <a:srgbClr val="202124"/>
                </a:solidFill>
                <a:highlight>
                  <a:srgbClr val="F8F9FA"/>
                </a:highlight>
              </a:rPr>
              <a:t> </a:t>
            </a:r>
            <a:r>
              <a:rPr lang="tr-TR" dirty="0" err="1">
                <a:solidFill>
                  <a:srgbClr val="202124"/>
                </a:solidFill>
                <a:highlight>
                  <a:srgbClr val="F8F9FA"/>
                </a:highlight>
              </a:rPr>
              <a:t>believe</a:t>
            </a:r>
            <a:r>
              <a:rPr lang="tr-TR" dirty="0">
                <a:solidFill>
                  <a:srgbClr val="202124"/>
                </a:solidFill>
                <a:highlight>
                  <a:srgbClr val="F8F9FA"/>
                </a:highlight>
              </a:rPr>
              <a:t> </a:t>
            </a:r>
            <a:r>
              <a:rPr lang="tr-TR" dirty="0" err="1">
                <a:solidFill>
                  <a:srgbClr val="202124"/>
                </a:solidFill>
                <a:highlight>
                  <a:srgbClr val="F8F9FA"/>
                </a:highlight>
              </a:rPr>
              <a:t>that</a:t>
            </a:r>
            <a:r>
              <a:rPr lang="tr-TR" dirty="0">
                <a:solidFill>
                  <a:srgbClr val="202124"/>
                </a:solidFill>
                <a:highlight>
                  <a:srgbClr val="F8F9FA"/>
                </a:highlight>
              </a:rPr>
              <a:t> </a:t>
            </a:r>
            <a:r>
              <a:rPr lang="tr-TR" dirty="0" err="1">
                <a:solidFill>
                  <a:srgbClr val="202124"/>
                </a:solidFill>
                <a:highlight>
                  <a:srgbClr val="F8F9FA"/>
                </a:highlight>
              </a:rPr>
              <a:t>scrum</a:t>
            </a:r>
            <a:r>
              <a:rPr lang="tr-TR" dirty="0">
                <a:solidFill>
                  <a:srgbClr val="202124"/>
                </a:solidFill>
                <a:highlight>
                  <a:srgbClr val="F8F9FA"/>
                </a:highlight>
              </a:rPr>
              <a:t> </a:t>
            </a:r>
            <a:r>
              <a:rPr lang="tr-TR" dirty="0" err="1">
                <a:solidFill>
                  <a:srgbClr val="202124"/>
                </a:solidFill>
                <a:highlight>
                  <a:srgbClr val="F8F9FA"/>
                </a:highlight>
              </a:rPr>
              <a:t>teams</a:t>
            </a:r>
            <a:r>
              <a:rPr lang="tr-TR" dirty="0">
                <a:solidFill>
                  <a:srgbClr val="202124"/>
                </a:solidFill>
                <a:highlight>
                  <a:srgbClr val="F8F9FA"/>
                </a:highlight>
              </a:rPr>
              <a:t> </a:t>
            </a:r>
            <a:r>
              <a:rPr lang="tr-TR" dirty="0" err="1">
                <a:solidFill>
                  <a:srgbClr val="202124"/>
                </a:solidFill>
                <a:highlight>
                  <a:srgbClr val="F8F9FA"/>
                </a:highlight>
              </a:rPr>
              <a:t>use</a:t>
            </a:r>
            <a:r>
              <a:rPr lang="tr-TR" dirty="0">
                <a:solidFill>
                  <a:srgbClr val="202124"/>
                </a:solidFill>
                <a:highlight>
                  <a:srgbClr val="F8F9FA"/>
                </a:highlight>
              </a:rPr>
              <a:t> </a:t>
            </a:r>
            <a:r>
              <a:rPr lang="tr-TR" dirty="0" err="1">
                <a:solidFill>
                  <a:srgbClr val="202124"/>
                </a:solidFill>
                <a:highlight>
                  <a:srgbClr val="F8F9FA"/>
                </a:highlight>
              </a:rPr>
              <a:t>kanban</a:t>
            </a:r>
            <a:r>
              <a:rPr lang="tr-TR" dirty="0">
                <a:solidFill>
                  <a:srgbClr val="202124"/>
                </a:solidFill>
                <a:highlight>
                  <a:srgbClr val="F8F9FA"/>
                </a:highlight>
              </a:rPr>
              <a:t> </a:t>
            </a:r>
            <a:r>
              <a:rPr lang="tr-TR" dirty="0" err="1">
                <a:solidFill>
                  <a:srgbClr val="202124"/>
                </a:solidFill>
                <a:highlight>
                  <a:srgbClr val="F8F9FA"/>
                </a:highlight>
              </a:rPr>
              <a:t>boards</a:t>
            </a:r>
            <a:r>
              <a:rPr lang="tr-TR" dirty="0">
                <a:solidFill>
                  <a:srgbClr val="202124"/>
                </a:solidFill>
                <a:highlight>
                  <a:srgbClr val="F8F9FA"/>
                </a:highlight>
              </a:rPr>
              <a:t> in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scrum</a:t>
            </a:r>
            <a:r>
              <a:rPr lang="tr-TR" dirty="0">
                <a:solidFill>
                  <a:srgbClr val="202124"/>
                </a:solidFill>
                <a:highlight>
                  <a:srgbClr val="F8F9FA"/>
                </a:highlight>
              </a:rPr>
              <a:t> </a:t>
            </a:r>
            <a:r>
              <a:rPr lang="tr-TR" dirty="0" err="1">
                <a:solidFill>
                  <a:srgbClr val="202124"/>
                </a:solidFill>
                <a:highlight>
                  <a:srgbClr val="F8F9FA"/>
                </a:highlight>
              </a:rPr>
              <a:t>process</a:t>
            </a:r>
            <a:r>
              <a:rPr lang="tr-TR" dirty="0">
                <a:solidFill>
                  <a:srgbClr val="202124"/>
                </a:solidFill>
                <a:highlight>
                  <a:srgbClr val="F8F9FA"/>
                </a:highlight>
              </a:rPr>
              <a:t>. On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other</a:t>
            </a:r>
            <a:r>
              <a:rPr lang="tr-TR" dirty="0">
                <a:solidFill>
                  <a:srgbClr val="202124"/>
                </a:solidFill>
                <a:highlight>
                  <a:srgbClr val="F8F9FA"/>
                </a:highlight>
              </a:rPr>
              <a:t> </a:t>
            </a:r>
            <a:r>
              <a:rPr lang="tr-TR" dirty="0" err="1">
                <a:solidFill>
                  <a:srgbClr val="202124"/>
                </a:solidFill>
                <a:highlight>
                  <a:srgbClr val="F8F9FA"/>
                </a:highlight>
              </a:rPr>
              <a:t>hand</a:t>
            </a:r>
            <a:r>
              <a:rPr lang="tr-TR" dirty="0">
                <a:solidFill>
                  <a:srgbClr val="202124"/>
                </a:solidFill>
                <a:highlight>
                  <a:srgbClr val="F8F9FA"/>
                </a:highlight>
              </a:rPr>
              <a:t>, </a:t>
            </a:r>
            <a:r>
              <a:rPr lang="tr-TR" dirty="0" err="1">
                <a:solidFill>
                  <a:srgbClr val="202124"/>
                </a:solidFill>
                <a:highlight>
                  <a:srgbClr val="F8F9FA"/>
                </a:highlight>
              </a:rPr>
              <a:t>there</a:t>
            </a:r>
            <a:r>
              <a:rPr lang="tr-TR" dirty="0">
                <a:solidFill>
                  <a:srgbClr val="202124"/>
                </a:solidFill>
                <a:highlight>
                  <a:srgbClr val="F8F9FA"/>
                </a:highlight>
              </a:rPr>
              <a:t> </a:t>
            </a:r>
            <a:r>
              <a:rPr lang="tr-TR" dirty="0" err="1">
                <a:solidFill>
                  <a:srgbClr val="202124"/>
                </a:solidFill>
                <a:highlight>
                  <a:srgbClr val="F8F9FA"/>
                </a:highlight>
              </a:rPr>
              <a:t>are</a:t>
            </a:r>
            <a:r>
              <a:rPr lang="tr-TR" dirty="0">
                <a:solidFill>
                  <a:srgbClr val="202124"/>
                </a:solidFill>
                <a:highlight>
                  <a:srgbClr val="F8F9FA"/>
                </a:highlight>
              </a:rPr>
              <a:t> </a:t>
            </a:r>
            <a:r>
              <a:rPr lang="tr-TR" dirty="0" err="1">
                <a:solidFill>
                  <a:srgbClr val="202124"/>
                </a:solidFill>
                <a:highlight>
                  <a:srgbClr val="F8F9FA"/>
                </a:highlight>
              </a:rPr>
              <a:t>some</a:t>
            </a:r>
            <a:r>
              <a:rPr lang="tr-TR" dirty="0">
                <a:solidFill>
                  <a:srgbClr val="202124"/>
                </a:solidFill>
                <a:highlight>
                  <a:srgbClr val="F8F9FA"/>
                </a:highlight>
              </a:rPr>
              <a:t> </a:t>
            </a:r>
            <a:r>
              <a:rPr lang="tr-TR" dirty="0" err="1">
                <a:solidFill>
                  <a:srgbClr val="202124"/>
                </a:solidFill>
                <a:highlight>
                  <a:srgbClr val="F8F9FA"/>
                </a:highlight>
              </a:rPr>
              <a:t>fundamental</a:t>
            </a:r>
            <a:r>
              <a:rPr lang="tr-TR" dirty="0">
                <a:solidFill>
                  <a:srgbClr val="202124"/>
                </a:solidFill>
                <a:highlight>
                  <a:srgbClr val="F8F9FA"/>
                </a:highlight>
              </a:rPr>
              <a:t> </a:t>
            </a:r>
            <a:r>
              <a:rPr lang="tr-TR" dirty="0" err="1">
                <a:solidFill>
                  <a:srgbClr val="202124"/>
                </a:solidFill>
                <a:highlight>
                  <a:srgbClr val="F8F9FA"/>
                </a:highlight>
              </a:rPr>
              <a:t>differences</a:t>
            </a:r>
            <a:r>
              <a:rPr lang="tr-TR" dirty="0">
                <a:solidFill>
                  <a:srgbClr val="202124"/>
                </a:solidFill>
                <a:highlight>
                  <a:srgbClr val="F8F9FA"/>
                </a:highlight>
              </a:rPr>
              <a:t> </a:t>
            </a:r>
            <a:r>
              <a:rPr lang="tr-TR" dirty="0" err="1">
                <a:solidFill>
                  <a:srgbClr val="202124"/>
                </a:solidFill>
                <a:highlight>
                  <a:srgbClr val="F8F9FA"/>
                </a:highlight>
              </a:rPr>
              <a:t>between</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two</a:t>
            </a:r>
            <a:r>
              <a:rPr lang="tr-TR" dirty="0">
                <a:solidFill>
                  <a:srgbClr val="202124"/>
                </a:solidFill>
                <a:highlight>
                  <a:srgbClr val="F8F9FA"/>
                </a:highlight>
              </a:rPr>
              <a:t> </a:t>
            </a:r>
            <a:r>
              <a:rPr lang="tr-TR" dirty="0" err="1">
                <a:solidFill>
                  <a:srgbClr val="202124"/>
                </a:solidFill>
                <a:highlight>
                  <a:srgbClr val="F8F9FA"/>
                </a:highlight>
              </a:rPr>
              <a:t>methods</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While</a:t>
            </a:r>
            <a:r>
              <a:rPr lang="tr-TR" dirty="0">
                <a:solidFill>
                  <a:srgbClr val="202124"/>
                </a:solidFill>
                <a:highlight>
                  <a:srgbClr val="F8F9FA"/>
                </a:highlight>
              </a:rPr>
              <a:t> </a:t>
            </a:r>
            <a:r>
              <a:rPr lang="tr-TR" dirty="0" err="1">
                <a:solidFill>
                  <a:srgbClr val="202124"/>
                </a:solidFill>
                <a:highlight>
                  <a:srgbClr val="F8F9FA"/>
                </a:highlight>
              </a:rPr>
              <a:t>sprints</a:t>
            </a:r>
            <a:r>
              <a:rPr lang="tr-TR" dirty="0">
                <a:solidFill>
                  <a:srgbClr val="202124"/>
                </a:solidFill>
                <a:highlight>
                  <a:srgbClr val="F8F9FA"/>
                </a:highlight>
              </a:rPr>
              <a:t> in Scrum </a:t>
            </a:r>
            <a:r>
              <a:rPr lang="tr-TR" dirty="0" err="1">
                <a:solidFill>
                  <a:srgbClr val="202124"/>
                </a:solidFill>
                <a:highlight>
                  <a:srgbClr val="F8F9FA"/>
                </a:highlight>
              </a:rPr>
              <a:t>have</a:t>
            </a:r>
            <a:r>
              <a:rPr lang="tr-TR" dirty="0">
                <a:solidFill>
                  <a:srgbClr val="202124"/>
                </a:solidFill>
                <a:highlight>
                  <a:srgbClr val="F8F9FA"/>
                </a:highlight>
              </a:rPr>
              <a:t> start </a:t>
            </a:r>
            <a:r>
              <a:rPr lang="tr-TR" dirty="0" err="1">
                <a:solidFill>
                  <a:srgbClr val="202124"/>
                </a:solidFill>
                <a:highlight>
                  <a:srgbClr val="F8F9FA"/>
                </a:highlight>
              </a:rPr>
              <a:t>and</a:t>
            </a:r>
            <a:r>
              <a:rPr lang="tr-TR" dirty="0">
                <a:solidFill>
                  <a:srgbClr val="202124"/>
                </a:solidFill>
                <a:highlight>
                  <a:srgbClr val="F8F9FA"/>
                </a:highlight>
              </a:rPr>
              <a:t> </a:t>
            </a:r>
            <a:r>
              <a:rPr lang="tr-TR" dirty="0" err="1">
                <a:solidFill>
                  <a:srgbClr val="202124"/>
                </a:solidFill>
                <a:highlight>
                  <a:srgbClr val="F8F9FA"/>
                </a:highlight>
              </a:rPr>
              <a:t>end</a:t>
            </a:r>
            <a:r>
              <a:rPr lang="tr-TR" dirty="0">
                <a:solidFill>
                  <a:srgbClr val="202124"/>
                </a:solidFill>
                <a:highlight>
                  <a:srgbClr val="F8F9FA"/>
                </a:highlight>
              </a:rPr>
              <a:t> </a:t>
            </a:r>
            <a:r>
              <a:rPr lang="tr-TR" dirty="0" err="1">
                <a:solidFill>
                  <a:srgbClr val="202124"/>
                </a:solidFill>
                <a:highlight>
                  <a:srgbClr val="F8F9FA"/>
                </a:highlight>
              </a:rPr>
              <a:t>dates</a:t>
            </a:r>
            <a:r>
              <a:rPr lang="tr-TR" dirty="0">
                <a:solidFill>
                  <a:srgbClr val="202124"/>
                </a:solidFill>
                <a:highlight>
                  <a:srgbClr val="F8F9FA"/>
                </a:highlight>
              </a:rPr>
              <a:t>, </a:t>
            </a:r>
            <a:r>
              <a:rPr lang="tr-TR" dirty="0" err="1">
                <a:solidFill>
                  <a:srgbClr val="202124"/>
                </a:solidFill>
                <a:highlight>
                  <a:srgbClr val="F8F9FA"/>
                </a:highlight>
              </a:rPr>
              <a:t>there</a:t>
            </a:r>
            <a:r>
              <a:rPr lang="tr-TR" dirty="0">
                <a:solidFill>
                  <a:srgbClr val="202124"/>
                </a:solidFill>
                <a:highlight>
                  <a:srgbClr val="F8F9FA"/>
                </a:highlight>
              </a:rPr>
              <a:t> is </a:t>
            </a:r>
            <a:r>
              <a:rPr lang="tr-TR" dirty="0" err="1">
                <a:solidFill>
                  <a:srgbClr val="202124"/>
                </a:solidFill>
                <a:highlight>
                  <a:srgbClr val="F8F9FA"/>
                </a:highlight>
              </a:rPr>
              <a:t>no</a:t>
            </a:r>
            <a:r>
              <a:rPr lang="tr-TR" dirty="0">
                <a:solidFill>
                  <a:srgbClr val="202124"/>
                </a:solidFill>
                <a:highlight>
                  <a:srgbClr val="F8F9FA"/>
                </a:highlight>
              </a:rPr>
              <a:t> </a:t>
            </a:r>
            <a:r>
              <a:rPr lang="tr-TR" dirty="0" err="1">
                <a:solidFill>
                  <a:srgbClr val="202124"/>
                </a:solidFill>
                <a:highlight>
                  <a:srgbClr val="F8F9FA"/>
                </a:highlight>
              </a:rPr>
              <a:t>specific</a:t>
            </a:r>
            <a:r>
              <a:rPr lang="tr-TR" dirty="0">
                <a:solidFill>
                  <a:srgbClr val="202124"/>
                </a:solidFill>
                <a:highlight>
                  <a:srgbClr val="F8F9FA"/>
                </a:highlight>
              </a:rPr>
              <a:t> time limit in </a:t>
            </a:r>
            <a:r>
              <a:rPr lang="tr-TR" dirty="0" err="1">
                <a:solidFill>
                  <a:srgbClr val="202124"/>
                </a:solidFill>
                <a:highlight>
                  <a:srgbClr val="F8F9FA"/>
                </a:highlight>
              </a:rPr>
              <a:t>kanban</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While</a:t>
            </a:r>
            <a:r>
              <a:rPr lang="tr-TR" dirty="0">
                <a:solidFill>
                  <a:srgbClr val="202124"/>
                </a:solidFill>
                <a:highlight>
                  <a:srgbClr val="F8F9FA"/>
                </a:highlight>
              </a:rPr>
              <a:t> </a:t>
            </a:r>
            <a:r>
              <a:rPr lang="tr-TR" dirty="0" err="1">
                <a:solidFill>
                  <a:srgbClr val="202124"/>
                </a:solidFill>
                <a:highlight>
                  <a:srgbClr val="F8F9FA"/>
                </a:highlight>
              </a:rPr>
              <a:t>there</a:t>
            </a:r>
            <a:r>
              <a:rPr lang="tr-TR" dirty="0">
                <a:solidFill>
                  <a:srgbClr val="202124"/>
                </a:solidFill>
                <a:highlight>
                  <a:srgbClr val="F8F9FA"/>
                </a:highlight>
              </a:rPr>
              <a:t> </a:t>
            </a:r>
            <a:r>
              <a:rPr lang="tr-TR" dirty="0" err="1">
                <a:solidFill>
                  <a:srgbClr val="202124"/>
                </a:solidFill>
                <a:highlight>
                  <a:srgbClr val="F8F9FA"/>
                </a:highlight>
              </a:rPr>
              <a:t>are</a:t>
            </a:r>
            <a:r>
              <a:rPr lang="tr-TR" dirty="0">
                <a:solidFill>
                  <a:srgbClr val="202124"/>
                </a:solidFill>
                <a:highlight>
                  <a:srgbClr val="F8F9FA"/>
                </a:highlight>
              </a:rPr>
              <a:t> </a:t>
            </a:r>
            <a:r>
              <a:rPr lang="tr-TR" dirty="0" err="1">
                <a:solidFill>
                  <a:srgbClr val="202124"/>
                </a:solidFill>
                <a:highlight>
                  <a:srgbClr val="F8F9FA"/>
                </a:highlight>
              </a:rPr>
              <a:t>deadlines</a:t>
            </a:r>
            <a:r>
              <a:rPr lang="tr-TR" dirty="0">
                <a:solidFill>
                  <a:srgbClr val="202124"/>
                </a:solidFill>
                <a:highlight>
                  <a:srgbClr val="F8F9FA"/>
                </a:highlight>
              </a:rPr>
              <a:t> </a:t>
            </a:r>
            <a:r>
              <a:rPr lang="tr-TR" dirty="0" err="1">
                <a:solidFill>
                  <a:srgbClr val="202124"/>
                </a:solidFill>
                <a:highlight>
                  <a:srgbClr val="F8F9FA"/>
                </a:highlight>
              </a:rPr>
              <a:t>for</a:t>
            </a:r>
            <a:r>
              <a:rPr lang="tr-TR" dirty="0">
                <a:solidFill>
                  <a:srgbClr val="202124"/>
                </a:solidFill>
                <a:highlight>
                  <a:srgbClr val="F8F9FA"/>
                </a:highlight>
              </a:rPr>
              <a:t> </a:t>
            </a:r>
            <a:r>
              <a:rPr lang="tr-TR" dirty="0" err="1">
                <a:solidFill>
                  <a:srgbClr val="202124"/>
                </a:solidFill>
                <a:highlight>
                  <a:srgbClr val="F8F9FA"/>
                </a:highlight>
              </a:rPr>
              <a:t>tasks</a:t>
            </a:r>
            <a:r>
              <a:rPr lang="tr-TR" dirty="0">
                <a:solidFill>
                  <a:srgbClr val="202124"/>
                </a:solidFill>
                <a:highlight>
                  <a:srgbClr val="F8F9FA"/>
                </a:highlight>
              </a:rPr>
              <a:t> on </a:t>
            </a:r>
            <a:r>
              <a:rPr lang="tr-TR" dirty="0" err="1">
                <a:solidFill>
                  <a:srgbClr val="202124"/>
                </a:solidFill>
                <a:highlight>
                  <a:srgbClr val="F8F9FA"/>
                </a:highlight>
              </a:rPr>
              <a:t>the</a:t>
            </a:r>
            <a:r>
              <a:rPr lang="tr-TR" dirty="0">
                <a:solidFill>
                  <a:srgbClr val="202124"/>
                </a:solidFill>
                <a:highlight>
                  <a:srgbClr val="F8F9FA"/>
                </a:highlight>
              </a:rPr>
              <a:t> Scrum board, </a:t>
            </a:r>
            <a:r>
              <a:rPr lang="tr-TR" dirty="0" err="1">
                <a:solidFill>
                  <a:srgbClr val="202124"/>
                </a:solidFill>
                <a:highlight>
                  <a:srgbClr val="F8F9FA"/>
                </a:highlight>
              </a:rPr>
              <a:t>kanban</a:t>
            </a:r>
            <a:r>
              <a:rPr lang="tr-TR" dirty="0">
                <a:solidFill>
                  <a:srgbClr val="202124"/>
                </a:solidFill>
                <a:highlight>
                  <a:srgbClr val="F8F9FA"/>
                </a:highlight>
              </a:rPr>
              <a:t> is </a:t>
            </a:r>
            <a:r>
              <a:rPr lang="tr-TR" dirty="0" err="1">
                <a:solidFill>
                  <a:srgbClr val="202124"/>
                </a:solidFill>
                <a:highlight>
                  <a:srgbClr val="F8F9FA"/>
                </a:highlight>
              </a:rPr>
              <a:t>more</a:t>
            </a:r>
            <a:r>
              <a:rPr lang="tr-TR" dirty="0">
                <a:solidFill>
                  <a:srgbClr val="202124"/>
                </a:solidFill>
                <a:highlight>
                  <a:srgbClr val="F8F9FA"/>
                </a:highlight>
              </a:rPr>
              <a:t> </a:t>
            </a:r>
            <a:r>
              <a:rPr lang="tr-TR" dirty="0" err="1">
                <a:solidFill>
                  <a:srgbClr val="202124"/>
                </a:solidFill>
                <a:highlight>
                  <a:srgbClr val="F8F9FA"/>
                </a:highlight>
              </a:rPr>
              <a:t>flexible</a:t>
            </a:r>
            <a:r>
              <a:rPr lang="tr-TR" dirty="0">
                <a:solidFill>
                  <a:srgbClr val="202124"/>
                </a:solidFill>
                <a:highlight>
                  <a:srgbClr val="F8F9FA"/>
                </a:highlight>
              </a:rPr>
              <a:t> in </a:t>
            </a:r>
            <a:r>
              <a:rPr lang="tr-TR" dirty="0" err="1">
                <a:solidFill>
                  <a:srgbClr val="202124"/>
                </a:solidFill>
                <a:highlight>
                  <a:srgbClr val="F8F9FA"/>
                </a:highlight>
              </a:rPr>
              <a:t>this</a:t>
            </a:r>
            <a:r>
              <a:rPr lang="tr-TR" dirty="0">
                <a:solidFill>
                  <a:srgbClr val="202124"/>
                </a:solidFill>
                <a:highlight>
                  <a:srgbClr val="F8F9FA"/>
                </a:highlight>
              </a:rPr>
              <a:t> </a:t>
            </a:r>
            <a:r>
              <a:rPr lang="tr-TR" dirty="0" err="1">
                <a:solidFill>
                  <a:srgbClr val="202124"/>
                </a:solidFill>
                <a:highlight>
                  <a:srgbClr val="F8F9FA"/>
                </a:highlight>
              </a:rPr>
              <a:t>regard</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Unlike</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roles</a:t>
            </a:r>
            <a:r>
              <a:rPr lang="tr-TR" dirty="0">
                <a:solidFill>
                  <a:srgbClr val="202124"/>
                </a:solidFill>
                <a:highlight>
                  <a:srgbClr val="F8F9FA"/>
                </a:highlight>
              </a:rPr>
              <a:t> set in a Scrum </a:t>
            </a:r>
            <a:r>
              <a:rPr lang="tr-TR" dirty="0" err="1">
                <a:solidFill>
                  <a:srgbClr val="202124"/>
                </a:solidFill>
                <a:highlight>
                  <a:srgbClr val="F8F9FA"/>
                </a:highlight>
              </a:rPr>
              <a:t>project</a:t>
            </a:r>
            <a:r>
              <a:rPr lang="tr-TR" dirty="0">
                <a:solidFill>
                  <a:srgbClr val="202124"/>
                </a:solidFill>
                <a:highlight>
                  <a:srgbClr val="F8F9FA"/>
                </a:highlight>
              </a:rPr>
              <a:t> </a:t>
            </a:r>
            <a:r>
              <a:rPr lang="tr-TR" dirty="0" err="1">
                <a:solidFill>
                  <a:srgbClr val="202124"/>
                </a:solidFill>
                <a:highlight>
                  <a:srgbClr val="F8F9FA"/>
                </a:highlight>
              </a:rPr>
              <a:t>such</a:t>
            </a:r>
            <a:r>
              <a:rPr lang="tr-TR" dirty="0">
                <a:solidFill>
                  <a:srgbClr val="202124"/>
                </a:solidFill>
                <a:highlight>
                  <a:srgbClr val="F8F9FA"/>
                </a:highlight>
              </a:rPr>
              <a:t> as </a:t>
            </a:r>
            <a:r>
              <a:rPr lang="tr-TR" dirty="0" err="1">
                <a:solidFill>
                  <a:srgbClr val="202124"/>
                </a:solidFill>
                <a:highlight>
                  <a:srgbClr val="F8F9FA"/>
                </a:highlight>
              </a:rPr>
              <a:t>the</a:t>
            </a:r>
            <a:r>
              <a:rPr lang="tr-TR" dirty="0">
                <a:solidFill>
                  <a:srgbClr val="202124"/>
                </a:solidFill>
                <a:highlight>
                  <a:srgbClr val="F8F9FA"/>
                </a:highlight>
              </a:rPr>
              <a:t> Product </a:t>
            </a:r>
            <a:r>
              <a:rPr lang="tr-TR" dirty="0" err="1">
                <a:solidFill>
                  <a:srgbClr val="202124"/>
                </a:solidFill>
                <a:highlight>
                  <a:srgbClr val="F8F9FA"/>
                </a:highlight>
              </a:rPr>
              <a:t>Owner</a:t>
            </a:r>
            <a:r>
              <a:rPr lang="tr-TR" dirty="0">
                <a:solidFill>
                  <a:srgbClr val="202124"/>
                </a:solidFill>
                <a:highlight>
                  <a:srgbClr val="F8F9FA"/>
                </a:highlight>
              </a:rPr>
              <a:t>, Scrum Master </a:t>
            </a:r>
            <a:r>
              <a:rPr lang="tr-TR" dirty="0" err="1">
                <a:solidFill>
                  <a:srgbClr val="202124"/>
                </a:solidFill>
                <a:highlight>
                  <a:srgbClr val="F8F9FA"/>
                </a:highlight>
              </a:rPr>
              <a:t>and</a:t>
            </a:r>
            <a:r>
              <a:rPr lang="tr-TR" dirty="0">
                <a:solidFill>
                  <a:srgbClr val="202124"/>
                </a:solidFill>
                <a:highlight>
                  <a:srgbClr val="F8F9FA"/>
                </a:highlight>
              </a:rPr>
              <a:t> Development Team, </a:t>
            </a:r>
            <a:r>
              <a:rPr lang="tr-TR" dirty="0" err="1">
                <a:solidFill>
                  <a:srgbClr val="202124"/>
                </a:solidFill>
                <a:highlight>
                  <a:srgbClr val="F8F9FA"/>
                </a:highlight>
              </a:rPr>
              <a:t>there</a:t>
            </a:r>
            <a:r>
              <a:rPr lang="tr-TR" dirty="0">
                <a:solidFill>
                  <a:srgbClr val="202124"/>
                </a:solidFill>
                <a:highlight>
                  <a:srgbClr val="F8F9FA"/>
                </a:highlight>
              </a:rPr>
              <a:t> </a:t>
            </a:r>
            <a:r>
              <a:rPr lang="tr-TR" dirty="0" err="1">
                <a:solidFill>
                  <a:srgbClr val="202124"/>
                </a:solidFill>
                <a:highlight>
                  <a:srgbClr val="F8F9FA"/>
                </a:highlight>
              </a:rPr>
              <a:t>are</a:t>
            </a:r>
            <a:r>
              <a:rPr lang="tr-TR" dirty="0">
                <a:solidFill>
                  <a:srgbClr val="202124"/>
                </a:solidFill>
                <a:highlight>
                  <a:srgbClr val="F8F9FA"/>
                </a:highlight>
              </a:rPr>
              <a:t> </a:t>
            </a:r>
            <a:r>
              <a:rPr lang="tr-TR" dirty="0" err="1">
                <a:solidFill>
                  <a:srgbClr val="202124"/>
                </a:solidFill>
                <a:highlight>
                  <a:srgbClr val="F8F9FA"/>
                </a:highlight>
              </a:rPr>
              <a:t>no</a:t>
            </a:r>
            <a:r>
              <a:rPr lang="tr-TR" dirty="0">
                <a:solidFill>
                  <a:srgbClr val="202124"/>
                </a:solidFill>
                <a:highlight>
                  <a:srgbClr val="F8F9FA"/>
                </a:highlight>
              </a:rPr>
              <a:t> </a:t>
            </a:r>
            <a:r>
              <a:rPr lang="tr-TR" dirty="0" err="1">
                <a:solidFill>
                  <a:srgbClr val="202124"/>
                </a:solidFill>
                <a:highlight>
                  <a:srgbClr val="F8F9FA"/>
                </a:highlight>
              </a:rPr>
              <a:t>specific</a:t>
            </a:r>
            <a:r>
              <a:rPr lang="tr-TR" dirty="0">
                <a:solidFill>
                  <a:srgbClr val="202124"/>
                </a:solidFill>
                <a:highlight>
                  <a:srgbClr val="F8F9FA"/>
                </a:highlight>
              </a:rPr>
              <a:t> </a:t>
            </a:r>
            <a:r>
              <a:rPr lang="tr-TR" dirty="0" err="1">
                <a:solidFill>
                  <a:srgbClr val="202124"/>
                </a:solidFill>
                <a:highlight>
                  <a:srgbClr val="F8F9FA"/>
                </a:highlight>
              </a:rPr>
              <a:t>roles</a:t>
            </a:r>
            <a:r>
              <a:rPr lang="tr-TR" dirty="0">
                <a:solidFill>
                  <a:srgbClr val="202124"/>
                </a:solidFill>
                <a:highlight>
                  <a:srgbClr val="F8F9FA"/>
                </a:highlight>
              </a:rPr>
              <a:t> in </a:t>
            </a:r>
            <a:r>
              <a:rPr lang="tr-TR" dirty="0" err="1">
                <a:solidFill>
                  <a:srgbClr val="202124"/>
                </a:solidFill>
                <a:highlight>
                  <a:srgbClr val="F8F9FA"/>
                </a:highlight>
              </a:rPr>
              <a:t>Kanban</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solidFill>
                <a:srgbClr val="202124"/>
              </a:solidFill>
              <a:highlight>
                <a:srgbClr val="F8F9FA"/>
              </a:highlight>
            </a:endParaRPr>
          </a:p>
          <a:p>
            <a:pPr marL="0" lvl="0" indent="0" algn="l" rtl="0">
              <a:lnSpc>
                <a:spcPct val="100000"/>
              </a:lnSpc>
              <a:spcBef>
                <a:spcPts val="0"/>
              </a:spcBef>
              <a:spcAft>
                <a:spcPts val="0"/>
              </a:spcAft>
              <a:buSzPts val="1400"/>
              <a:buNone/>
            </a:pPr>
            <a:r>
              <a:rPr lang="tr-TR" dirty="0" err="1">
                <a:solidFill>
                  <a:srgbClr val="202124"/>
                </a:solidFill>
                <a:highlight>
                  <a:srgbClr val="F8F9FA"/>
                </a:highlight>
              </a:rPr>
              <a:t>While</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team</a:t>
            </a:r>
            <a:r>
              <a:rPr lang="tr-TR" dirty="0">
                <a:solidFill>
                  <a:srgbClr val="202124"/>
                </a:solidFill>
                <a:highlight>
                  <a:srgbClr val="F8F9FA"/>
                </a:highlight>
              </a:rPr>
              <a:t> </a:t>
            </a:r>
            <a:r>
              <a:rPr lang="tr-TR" dirty="0" err="1">
                <a:solidFill>
                  <a:srgbClr val="202124"/>
                </a:solidFill>
                <a:highlight>
                  <a:srgbClr val="F8F9FA"/>
                </a:highlight>
              </a:rPr>
              <a:t>rearranges</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Scrum board </a:t>
            </a:r>
            <a:r>
              <a:rPr lang="tr-TR" dirty="0" err="1">
                <a:solidFill>
                  <a:srgbClr val="202124"/>
                </a:solidFill>
                <a:highlight>
                  <a:srgbClr val="F8F9FA"/>
                </a:highlight>
              </a:rPr>
              <a:t>after</a:t>
            </a:r>
            <a:r>
              <a:rPr lang="tr-TR" dirty="0">
                <a:solidFill>
                  <a:srgbClr val="202124"/>
                </a:solidFill>
                <a:highlight>
                  <a:srgbClr val="F8F9FA"/>
                </a:highlight>
              </a:rPr>
              <a:t> </a:t>
            </a:r>
            <a:r>
              <a:rPr lang="tr-TR" dirty="0" err="1">
                <a:solidFill>
                  <a:srgbClr val="202124"/>
                </a:solidFill>
                <a:highlight>
                  <a:srgbClr val="F8F9FA"/>
                </a:highlight>
              </a:rPr>
              <a:t>each</a:t>
            </a:r>
            <a:r>
              <a:rPr lang="tr-TR" dirty="0">
                <a:solidFill>
                  <a:srgbClr val="202124"/>
                </a:solidFill>
                <a:highlight>
                  <a:srgbClr val="F8F9FA"/>
                </a:highlight>
              </a:rPr>
              <a:t> sprint,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same</a:t>
            </a:r>
            <a:r>
              <a:rPr lang="tr-TR" dirty="0">
                <a:solidFill>
                  <a:srgbClr val="202124"/>
                </a:solidFill>
                <a:highlight>
                  <a:srgbClr val="F8F9FA"/>
                </a:highlight>
              </a:rPr>
              <a:t> </a:t>
            </a:r>
            <a:r>
              <a:rPr lang="tr-TR" dirty="0" err="1">
                <a:solidFill>
                  <a:srgbClr val="202124"/>
                </a:solidFill>
                <a:highlight>
                  <a:srgbClr val="F8F9FA"/>
                </a:highlight>
              </a:rPr>
              <a:t>kanban</a:t>
            </a:r>
            <a:r>
              <a:rPr lang="tr-TR" dirty="0">
                <a:solidFill>
                  <a:srgbClr val="202124"/>
                </a:solidFill>
                <a:highlight>
                  <a:srgbClr val="F8F9FA"/>
                </a:highlight>
              </a:rPr>
              <a:t> board is </a:t>
            </a:r>
            <a:r>
              <a:rPr lang="tr-TR" dirty="0" err="1">
                <a:solidFill>
                  <a:srgbClr val="202124"/>
                </a:solidFill>
                <a:highlight>
                  <a:srgbClr val="F8F9FA"/>
                </a:highlight>
              </a:rPr>
              <a:t>used</a:t>
            </a:r>
            <a:r>
              <a:rPr lang="tr-TR" dirty="0">
                <a:solidFill>
                  <a:srgbClr val="202124"/>
                </a:solidFill>
                <a:highlight>
                  <a:srgbClr val="F8F9FA"/>
                </a:highlight>
              </a:rPr>
              <a:t> </a:t>
            </a:r>
            <a:r>
              <a:rPr lang="tr-TR" dirty="0" err="1">
                <a:solidFill>
                  <a:srgbClr val="202124"/>
                </a:solidFill>
                <a:highlight>
                  <a:srgbClr val="F8F9FA"/>
                </a:highlight>
              </a:rPr>
              <a:t>throughout</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project</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dirty="0">
                <a:solidFill>
                  <a:srgbClr val="202124"/>
                </a:solidFill>
                <a:highlight>
                  <a:srgbClr val="F8F9FA"/>
                </a:highlight>
              </a:rPr>
              <a:t>Scrum is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better</a:t>
            </a:r>
            <a:r>
              <a:rPr lang="tr-TR" dirty="0">
                <a:solidFill>
                  <a:srgbClr val="202124"/>
                </a:solidFill>
                <a:highlight>
                  <a:srgbClr val="F8F9FA"/>
                </a:highlight>
              </a:rPr>
              <a:t> </a:t>
            </a:r>
            <a:r>
              <a:rPr lang="tr-TR" dirty="0" err="1">
                <a:solidFill>
                  <a:srgbClr val="202124"/>
                </a:solidFill>
                <a:highlight>
                  <a:srgbClr val="F8F9FA"/>
                </a:highlight>
              </a:rPr>
              <a:t>choice</a:t>
            </a:r>
            <a:r>
              <a:rPr lang="tr-TR" dirty="0">
                <a:solidFill>
                  <a:srgbClr val="202124"/>
                </a:solidFill>
                <a:highlight>
                  <a:srgbClr val="F8F9FA"/>
                </a:highlight>
              </a:rPr>
              <a:t> </a:t>
            </a:r>
            <a:r>
              <a:rPr lang="tr-TR" dirty="0" err="1">
                <a:solidFill>
                  <a:srgbClr val="202124"/>
                </a:solidFill>
                <a:highlight>
                  <a:srgbClr val="F8F9FA"/>
                </a:highlight>
              </a:rPr>
              <a:t>when</a:t>
            </a:r>
            <a:r>
              <a:rPr lang="tr-TR" dirty="0">
                <a:solidFill>
                  <a:srgbClr val="202124"/>
                </a:solidFill>
                <a:highlight>
                  <a:srgbClr val="F8F9FA"/>
                </a:highlight>
              </a:rPr>
              <a:t> </a:t>
            </a:r>
            <a:r>
              <a:rPr lang="tr-TR" dirty="0" err="1">
                <a:solidFill>
                  <a:srgbClr val="202124"/>
                </a:solidFill>
                <a:highlight>
                  <a:srgbClr val="F8F9FA"/>
                </a:highlight>
              </a:rPr>
              <a:t>you</a:t>
            </a:r>
            <a:r>
              <a:rPr lang="tr-TR" dirty="0">
                <a:solidFill>
                  <a:srgbClr val="202124"/>
                </a:solidFill>
                <a:highlight>
                  <a:srgbClr val="F8F9FA"/>
                </a:highlight>
              </a:rPr>
              <a:t> </a:t>
            </a:r>
            <a:r>
              <a:rPr lang="tr-TR" dirty="0" err="1">
                <a:solidFill>
                  <a:srgbClr val="202124"/>
                </a:solidFill>
                <a:highlight>
                  <a:srgbClr val="F8F9FA"/>
                </a:highlight>
              </a:rPr>
              <a:t>need</a:t>
            </a:r>
            <a:r>
              <a:rPr lang="tr-TR" dirty="0">
                <a:solidFill>
                  <a:srgbClr val="202124"/>
                </a:solidFill>
                <a:highlight>
                  <a:srgbClr val="F8F9FA"/>
                </a:highlight>
              </a:rPr>
              <a:t> a </a:t>
            </a:r>
            <a:r>
              <a:rPr lang="tr-TR" dirty="0" err="1">
                <a:solidFill>
                  <a:srgbClr val="202124"/>
                </a:solidFill>
                <a:highlight>
                  <a:srgbClr val="F8F9FA"/>
                </a:highlight>
              </a:rPr>
              <a:t>more</a:t>
            </a:r>
            <a:r>
              <a:rPr lang="tr-TR" dirty="0">
                <a:solidFill>
                  <a:srgbClr val="202124"/>
                </a:solidFill>
                <a:highlight>
                  <a:srgbClr val="F8F9FA"/>
                </a:highlight>
              </a:rPr>
              <a:t> </a:t>
            </a:r>
            <a:r>
              <a:rPr lang="tr-TR" dirty="0" err="1">
                <a:solidFill>
                  <a:srgbClr val="202124"/>
                </a:solidFill>
                <a:highlight>
                  <a:srgbClr val="F8F9FA"/>
                </a:highlight>
              </a:rPr>
              <a:t>specific</a:t>
            </a:r>
            <a:r>
              <a:rPr lang="tr-TR" dirty="0">
                <a:solidFill>
                  <a:srgbClr val="202124"/>
                </a:solidFill>
                <a:highlight>
                  <a:srgbClr val="F8F9FA"/>
                </a:highlight>
              </a:rPr>
              <a:t> </a:t>
            </a:r>
            <a:r>
              <a:rPr lang="tr-TR" dirty="0" err="1">
                <a:solidFill>
                  <a:srgbClr val="202124"/>
                </a:solidFill>
                <a:highlight>
                  <a:srgbClr val="F8F9FA"/>
                </a:highlight>
              </a:rPr>
              <a:t>process</a:t>
            </a:r>
            <a:r>
              <a:rPr lang="tr-TR" dirty="0">
                <a:solidFill>
                  <a:srgbClr val="202124"/>
                </a:solidFill>
                <a:highlight>
                  <a:srgbClr val="F8F9FA"/>
                </a:highlight>
              </a:rPr>
              <a:t>. </a:t>
            </a:r>
            <a:endParaRPr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dirty="0" err="1">
                <a:solidFill>
                  <a:srgbClr val="202124"/>
                </a:solidFill>
                <a:highlight>
                  <a:srgbClr val="F8F9FA"/>
                </a:highlight>
              </a:rPr>
              <a:t>However</a:t>
            </a:r>
            <a:r>
              <a:rPr lang="tr-TR" dirty="0">
                <a:solidFill>
                  <a:srgbClr val="202124"/>
                </a:solidFill>
                <a:highlight>
                  <a:srgbClr val="F8F9FA"/>
                </a:highlight>
              </a:rPr>
              <a:t>, </a:t>
            </a:r>
            <a:r>
              <a:rPr lang="tr-TR" dirty="0" err="1">
                <a:solidFill>
                  <a:srgbClr val="202124"/>
                </a:solidFill>
                <a:highlight>
                  <a:srgbClr val="F8F9FA"/>
                </a:highlight>
              </a:rPr>
              <a:t>if</a:t>
            </a:r>
            <a:r>
              <a:rPr lang="tr-TR" dirty="0">
                <a:solidFill>
                  <a:srgbClr val="202124"/>
                </a:solidFill>
                <a:highlight>
                  <a:srgbClr val="F8F9FA"/>
                </a:highlight>
              </a:rPr>
              <a:t> </a:t>
            </a:r>
            <a:r>
              <a:rPr lang="tr-TR" dirty="0" err="1">
                <a:solidFill>
                  <a:srgbClr val="202124"/>
                </a:solidFill>
                <a:highlight>
                  <a:srgbClr val="F8F9FA"/>
                </a:highlight>
              </a:rPr>
              <a:t>you</a:t>
            </a:r>
            <a:r>
              <a:rPr lang="tr-TR" dirty="0">
                <a:solidFill>
                  <a:srgbClr val="202124"/>
                </a:solidFill>
                <a:highlight>
                  <a:srgbClr val="F8F9FA"/>
                </a:highlight>
              </a:rPr>
              <a:t> </a:t>
            </a:r>
            <a:r>
              <a:rPr lang="tr-TR" dirty="0" err="1">
                <a:solidFill>
                  <a:srgbClr val="202124"/>
                </a:solidFill>
                <a:highlight>
                  <a:srgbClr val="F8F9FA"/>
                </a:highlight>
              </a:rPr>
              <a:t>want</a:t>
            </a:r>
            <a:r>
              <a:rPr lang="tr-TR" dirty="0">
                <a:solidFill>
                  <a:srgbClr val="202124"/>
                </a:solidFill>
                <a:highlight>
                  <a:srgbClr val="F8F9FA"/>
                </a:highlight>
              </a:rPr>
              <a:t> </a:t>
            </a:r>
            <a:r>
              <a:rPr lang="tr-TR" dirty="0" err="1">
                <a:solidFill>
                  <a:srgbClr val="202124"/>
                </a:solidFill>
                <a:highlight>
                  <a:srgbClr val="F8F9FA"/>
                </a:highlight>
              </a:rPr>
              <a:t>to</a:t>
            </a:r>
            <a:r>
              <a:rPr lang="tr-TR" dirty="0">
                <a:solidFill>
                  <a:srgbClr val="202124"/>
                </a:solidFill>
                <a:highlight>
                  <a:srgbClr val="F8F9FA"/>
                </a:highlight>
              </a:rPr>
              <a:t> </a:t>
            </a:r>
            <a:r>
              <a:rPr lang="tr-TR" dirty="0" err="1">
                <a:solidFill>
                  <a:srgbClr val="202124"/>
                </a:solidFill>
                <a:highlight>
                  <a:srgbClr val="F8F9FA"/>
                </a:highlight>
              </a:rPr>
              <a:t>improve</a:t>
            </a:r>
            <a:r>
              <a:rPr lang="tr-TR" dirty="0">
                <a:solidFill>
                  <a:srgbClr val="202124"/>
                </a:solidFill>
                <a:highlight>
                  <a:srgbClr val="F8F9FA"/>
                </a:highlight>
              </a:rPr>
              <a:t>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execution</a:t>
            </a:r>
            <a:r>
              <a:rPr lang="tr-TR" dirty="0">
                <a:solidFill>
                  <a:srgbClr val="202124"/>
                </a:solidFill>
                <a:highlight>
                  <a:srgbClr val="F8F9FA"/>
                </a:highlight>
              </a:rPr>
              <a:t> of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process</a:t>
            </a:r>
            <a:r>
              <a:rPr lang="tr-TR" dirty="0">
                <a:solidFill>
                  <a:srgbClr val="202124"/>
                </a:solidFill>
                <a:highlight>
                  <a:srgbClr val="F8F9FA"/>
                </a:highlight>
              </a:rPr>
              <a:t> </a:t>
            </a:r>
            <a:r>
              <a:rPr lang="tr-TR" dirty="0" err="1">
                <a:solidFill>
                  <a:srgbClr val="202124"/>
                </a:solidFill>
                <a:highlight>
                  <a:srgbClr val="F8F9FA"/>
                </a:highlight>
              </a:rPr>
              <a:t>without</a:t>
            </a:r>
            <a:r>
              <a:rPr lang="tr-TR" dirty="0">
                <a:solidFill>
                  <a:srgbClr val="202124"/>
                </a:solidFill>
                <a:highlight>
                  <a:srgbClr val="F8F9FA"/>
                </a:highlight>
              </a:rPr>
              <a:t> </a:t>
            </a:r>
            <a:r>
              <a:rPr lang="tr-TR" dirty="0" err="1">
                <a:solidFill>
                  <a:srgbClr val="202124"/>
                </a:solidFill>
                <a:highlight>
                  <a:srgbClr val="F8F9FA"/>
                </a:highlight>
              </a:rPr>
              <a:t>making</a:t>
            </a:r>
            <a:r>
              <a:rPr lang="tr-TR" dirty="0">
                <a:solidFill>
                  <a:srgbClr val="202124"/>
                </a:solidFill>
                <a:highlight>
                  <a:srgbClr val="F8F9FA"/>
                </a:highlight>
              </a:rPr>
              <a:t> </a:t>
            </a:r>
            <a:r>
              <a:rPr lang="tr-TR" dirty="0" err="1">
                <a:solidFill>
                  <a:srgbClr val="202124"/>
                </a:solidFill>
                <a:highlight>
                  <a:srgbClr val="F8F9FA"/>
                </a:highlight>
              </a:rPr>
              <a:t>too</a:t>
            </a:r>
            <a:r>
              <a:rPr lang="tr-TR" dirty="0">
                <a:solidFill>
                  <a:srgbClr val="202124"/>
                </a:solidFill>
                <a:highlight>
                  <a:srgbClr val="F8F9FA"/>
                </a:highlight>
              </a:rPr>
              <a:t> </a:t>
            </a:r>
            <a:r>
              <a:rPr lang="tr-TR" dirty="0" err="1">
                <a:solidFill>
                  <a:srgbClr val="202124"/>
                </a:solidFill>
                <a:highlight>
                  <a:srgbClr val="F8F9FA"/>
                </a:highlight>
              </a:rPr>
              <a:t>much</a:t>
            </a:r>
            <a:r>
              <a:rPr lang="tr-TR" dirty="0">
                <a:solidFill>
                  <a:srgbClr val="202124"/>
                </a:solidFill>
                <a:highlight>
                  <a:srgbClr val="F8F9FA"/>
                </a:highlight>
              </a:rPr>
              <a:t> </a:t>
            </a:r>
            <a:r>
              <a:rPr lang="tr-TR" dirty="0" err="1">
                <a:solidFill>
                  <a:srgbClr val="202124"/>
                </a:solidFill>
                <a:highlight>
                  <a:srgbClr val="F8F9FA"/>
                </a:highlight>
              </a:rPr>
              <a:t>change</a:t>
            </a:r>
            <a:r>
              <a:rPr lang="tr-TR" dirty="0">
                <a:solidFill>
                  <a:srgbClr val="202124"/>
                </a:solidFill>
                <a:highlight>
                  <a:srgbClr val="F8F9FA"/>
                </a:highlight>
              </a:rPr>
              <a:t> in </a:t>
            </a:r>
            <a:r>
              <a:rPr lang="tr-TR" dirty="0" err="1">
                <a:solidFill>
                  <a:srgbClr val="202124"/>
                </a:solidFill>
                <a:highlight>
                  <a:srgbClr val="F8F9FA"/>
                </a:highlight>
              </a:rPr>
              <a:t>the</a:t>
            </a:r>
            <a:r>
              <a:rPr lang="tr-TR" dirty="0">
                <a:solidFill>
                  <a:srgbClr val="202124"/>
                </a:solidFill>
                <a:highlight>
                  <a:srgbClr val="F8F9FA"/>
                </a:highlight>
              </a:rPr>
              <a:t> </a:t>
            </a:r>
            <a:r>
              <a:rPr lang="tr-TR" dirty="0" err="1">
                <a:solidFill>
                  <a:srgbClr val="202124"/>
                </a:solidFill>
                <a:highlight>
                  <a:srgbClr val="F8F9FA"/>
                </a:highlight>
              </a:rPr>
              <a:t>whole</a:t>
            </a:r>
            <a:r>
              <a:rPr lang="tr-TR" dirty="0">
                <a:solidFill>
                  <a:srgbClr val="202124"/>
                </a:solidFill>
                <a:highlight>
                  <a:srgbClr val="F8F9FA"/>
                </a:highlight>
              </a:rPr>
              <a:t> </a:t>
            </a:r>
            <a:r>
              <a:rPr lang="tr-TR" dirty="0" err="1">
                <a:solidFill>
                  <a:srgbClr val="202124"/>
                </a:solidFill>
                <a:highlight>
                  <a:srgbClr val="F8F9FA"/>
                </a:highlight>
              </a:rPr>
              <a:t>scenario</a:t>
            </a:r>
            <a:r>
              <a:rPr lang="tr-TR" dirty="0">
                <a:solidFill>
                  <a:srgbClr val="202124"/>
                </a:solidFill>
                <a:highlight>
                  <a:srgbClr val="F8F9FA"/>
                </a:highlight>
              </a:rPr>
              <a:t>, </a:t>
            </a:r>
            <a:r>
              <a:rPr lang="tr-TR" dirty="0" err="1">
                <a:solidFill>
                  <a:srgbClr val="202124"/>
                </a:solidFill>
                <a:highlight>
                  <a:srgbClr val="F8F9FA"/>
                </a:highlight>
              </a:rPr>
              <a:t>you</a:t>
            </a:r>
            <a:r>
              <a:rPr lang="tr-TR" dirty="0">
                <a:solidFill>
                  <a:srgbClr val="202124"/>
                </a:solidFill>
                <a:highlight>
                  <a:srgbClr val="F8F9FA"/>
                </a:highlight>
              </a:rPr>
              <a:t> </a:t>
            </a:r>
            <a:r>
              <a:rPr lang="tr-TR" dirty="0" err="1">
                <a:solidFill>
                  <a:srgbClr val="202124"/>
                </a:solidFill>
                <a:highlight>
                  <a:srgbClr val="F8F9FA"/>
                </a:highlight>
              </a:rPr>
              <a:t>should</a:t>
            </a:r>
            <a:r>
              <a:rPr lang="tr-TR" dirty="0">
                <a:solidFill>
                  <a:srgbClr val="202124"/>
                </a:solidFill>
                <a:highlight>
                  <a:srgbClr val="F8F9FA"/>
                </a:highlight>
              </a:rPr>
              <a:t> </a:t>
            </a:r>
            <a:r>
              <a:rPr lang="tr-TR" dirty="0" err="1">
                <a:solidFill>
                  <a:srgbClr val="202124"/>
                </a:solidFill>
                <a:highlight>
                  <a:srgbClr val="F8F9FA"/>
                </a:highlight>
              </a:rPr>
              <a:t>use</a:t>
            </a:r>
            <a:r>
              <a:rPr lang="tr-TR" dirty="0">
                <a:solidFill>
                  <a:srgbClr val="202124"/>
                </a:solidFill>
                <a:highlight>
                  <a:srgbClr val="F8F9FA"/>
                </a:highlight>
              </a:rPr>
              <a:t> </a:t>
            </a:r>
            <a:r>
              <a:rPr lang="tr-TR" dirty="0" err="1">
                <a:solidFill>
                  <a:srgbClr val="202124"/>
                </a:solidFill>
                <a:highlight>
                  <a:srgbClr val="F8F9FA"/>
                </a:highlight>
              </a:rPr>
              <a:t>Kanban</a:t>
            </a:r>
            <a:r>
              <a:rPr lang="tr-TR" dirty="0">
                <a:solidFill>
                  <a:srgbClr val="202124"/>
                </a:solidFill>
                <a:highlight>
                  <a:srgbClr val="F8F9FA"/>
                </a:highlight>
              </a:rPr>
              <a:t>.</a:t>
            </a:r>
            <a:endParaRPr dirty="0">
              <a:solidFill>
                <a:srgbClr val="202124"/>
              </a:solidFill>
              <a:highlight>
                <a:srgbClr val="F8F9FA"/>
              </a:highlight>
            </a:endParaRP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896646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bb65961841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4" name="Google Shape;2604;gbb65961841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dirty="0" err="1">
                <a:solidFill>
                  <a:srgbClr val="202124"/>
                </a:solidFill>
                <a:highlight>
                  <a:srgbClr val="F8F9FA"/>
                </a:highlight>
              </a:rPr>
              <a:t>Scrumban</a:t>
            </a:r>
            <a:r>
              <a:rPr lang="tr-TR" dirty="0">
                <a:solidFill>
                  <a:srgbClr val="202124"/>
                </a:solidFill>
                <a:highlight>
                  <a:srgbClr val="F8F9FA"/>
                </a:highlight>
              </a:rPr>
              <a:t>, adından da anlaşılacağı gibi </a:t>
            </a:r>
            <a:r>
              <a:rPr lang="tr-TR" dirty="0" err="1">
                <a:solidFill>
                  <a:srgbClr val="202124"/>
                </a:solidFill>
                <a:highlight>
                  <a:srgbClr val="F8F9FA"/>
                </a:highlight>
              </a:rPr>
              <a:t>scrum</a:t>
            </a:r>
            <a:r>
              <a:rPr lang="tr-TR" dirty="0">
                <a:solidFill>
                  <a:srgbClr val="202124"/>
                </a:solidFill>
                <a:highlight>
                  <a:srgbClr val="F8F9FA"/>
                </a:highlight>
              </a:rPr>
              <a:t> ve </a:t>
            </a:r>
            <a:r>
              <a:rPr lang="tr-TR" dirty="0" err="1">
                <a:solidFill>
                  <a:srgbClr val="202124"/>
                </a:solidFill>
                <a:highlight>
                  <a:srgbClr val="F8F9FA"/>
                </a:highlight>
              </a:rPr>
              <a:t>kanbanın</a:t>
            </a:r>
            <a:r>
              <a:rPr lang="tr-TR" dirty="0">
                <a:solidFill>
                  <a:srgbClr val="202124"/>
                </a:solidFill>
                <a:highlight>
                  <a:srgbClr val="F8F9FA"/>
                </a:highlight>
              </a:rPr>
              <a:t> </a:t>
            </a:r>
            <a:r>
              <a:rPr lang="tr-TR" dirty="0" err="1">
                <a:solidFill>
                  <a:srgbClr val="202124"/>
                </a:solidFill>
                <a:highlight>
                  <a:srgbClr val="F8F9FA"/>
                </a:highlight>
              </a:rPr>
              <a:t>birleşimidir.Scrumban</a:t>
            </a:r>
            <a:r>
              <a:rPr lang="tr-TR" dirty="0">
                <a:solidFill>
                  <a:srgbClr val="202124"/>
                </a:solidFill>
                <a:highlight>
                  <a:srgbClr val="F8F9FA"/>
                </a:highlight>
              </a:rPr>
              <a:t>, </a:t>
            </a:r>
            <a:r>
              <a:rPr lang="tr-TR" dirty="0" err="1">
                <a:solidFill>
                  <a:srgbClr val="202124"/>
                </a:solidFill>
                <a:highlight>
                  <a:srgbClr val="F8F9FA"/>
                </a:highlight>
              </a:rPr>
              <a:t>Scrum'dan</a:t>
            </a:r>
            <a:r>
              <a:rPr lang="tr-TR" dirty="0">
                <a:solidFill>
                  <a:srgbClr val="202124"/>
                </a:solidFill>
                <a:highlight>
                  <a:srgbClr val="F8F9FA"/>
                </a:highlight>
              </a:rPr>
              <a:t> </a:t>
            </a:r>
            <a:r>
              <a:rPr lang="tr-TR" dirty="0" err="1">
                <a:solidFill>
                  <a:srgbClr val="202124"/>
                </a:solidFill>
                <a:highlight>
                  <a:srgbClr val="F8F9FA"/>
                </a:highlight>
              </a:rPr>
              <a:t>Kanban'a</a:t>
            </a:r>
            <a:r>
              <a:rPr lang="tr-TR" dirty="0">
                <a:solidFill>
                  <a:srgbClr val="202124"/>
                </a:solidFill>
                <a:highlight>
                  <a:srgbClr val="F8F9FA"/>
                </a:highlight>
              </a:rPr>
              <a:t> geçmek isteyen takımlar için bir basamak taşı olarak da </a:t>
            </a:r>
            <a:r>
              <a:rPr lang="tr-TR" dirty="0" err="1">
                <a:solidFill>
                  <a:srgbClr val="202124"/>
                </a:solidFill>
                <a:highlight>
                  <a:srgbClr val="F8F9FA"/>
                </a:highlight>
              </a:rPr>
              <a:t>kullanılabilir.Birçok</a:t>
            </a:r>
            <a:r>
              <a:rPr lang="tr-TR" dirty="0">
                <a:solidFill>
                  <a:srgbClr val="202124"/>
                </a:solidFill>
                <a:highlight>
                  <a:srgbClr val="F8F9FA"/>
                </a:highlight>
              </a:rPr>
              <a:t> yazılım geliştirme ekibi için hemen </a:t>
            </a:r>
            <a:r>
              <a:rPr lang="tr-TR" dirty="0" err="1">
                <a:solidFill>
                  <a:srgbClr val="202124"/>
                </a:solidFill>
                <a:highlight>
                  <a:srgbClr val="F8F9FA"/>
                </a:highlight>
              </a:rPr>
              <a:t>Kanban'a</a:t>
            </a:r>
            <a:r>
              <a:rPr lang="tr-TR" dirty="0">
                <a:solidFill>
                  <a:srgbClr val="202124"/>
                </a:solidFill>
                <a:highlight>
                  <a:srgbClr val="F8F9FA"/>
                </a:highlight>
              </a:rPr>
              <a:t> geçmek çok zor </a:t>
            </a:r>
            <a:r>
              <a:rPr lang="tr-TR" dirty="0" err="1">
                <a:solidFill>
                  <a:srgbClr val="202124"/>
                </a:solidFill>
                <a:highlight>
                  <a:srgbClr val="F8F9FA"/>
                </a:highlight>
              </a:rPr>
              <a:t>olacaktır.Scrumban</a:t>
            </a:r>
            <a:r>
              <a:rPr lang="tr-TR" dirty="0">
                <a:solidFill>
                  <a:srgbClr val="202124"/>
                </a:solidFill>
                <a:highlight>
                  <a:srgbClr val="F8F9FA"/>
                </a:highlight>
              </a:rPr>
              <a:t>, takımlara </a:t>
            </a:r>
            <a:r>
              <a:rPr lang="tr-TR" dirty="0" err="1">
                <a:solidFill>
                  <a:srgbClr val="202124"/>
                </a:solidFill>
                <a:highlight>
                  <a:srgbClr val="F8F9FA"/>
                </a:highlight>
              </a:rPr>
              <a:t>Scrum'ın</a:t>
            </a:r>
            <a:r>
              <a:rPr lang="tr-TR" dirty="0">
                <a:solidFill>
                  <a:srgbClr val="202124"/>
                </a:solidFill>
                <a:highlight>
                  <a:srgbClr val="F8F9FA"/>
                </a:highlight>
              </a:rPr>
              <a:t> tanıdık doğasından ayrılmadan </a:t>
            </a:r>
            <a:r>
              <a:rPr lang="tr-TR" dirty="0" err="1">
                <a:solidFill>
                  <a:srgbClr val="202124"/>
                </a:solidFill>
                <a:highlight>
                  <a:srgbClr val="F8F9FA"/>
                </a:highlight>
              </a:rPr>
              <a:t>Kanban'daki</a:t>
            </a:r>
            <a:r>
              <a:rPr lang="tr-TR" dirty="0">
                <a:solidFill>
                  <a:srgbClr val="202124"/>
                </a:solidFill>
                <a:highlight>
                  <a:srgbClr val="F8F9FA"/>
                </a:highlight>
              </a:rPr>
              <a:t> sürekli iyileştirme uygulamaları hakkında bilgi edinmenin bir yolunu </a:t>
            </a:r>
            <a:r>
              <a:rPr lang="tr-TR" dirty="0" err="1">
                <a:solidFill>
                  <a:srgbClr val="202124"/>
                </a:solidFill>
                <a:highlight>
                  <a:srgbClr val="F8F9FA"/>
                </a:highlight>
              </a:rPr>
              <a:t>sunar.Scrum</a:t>
            </a:r>
            <a:r>
              <a:rPr lang="tr-TR" dirty="0">
                <a:solidFill>
                  <a:srgbClr val="202124"/>
                </a:solidFill>
                <a:highlight>
                  <a:srgbClr val="F8F9FA"/>
                </a:highlight>
              </a:rPr>
              <a:t> ve </a:t>
            </a:r>
            <a:r>
              <a:rPr lang="tr-TR" dirty="0" err="1">
                <a:solidFill>
                  <a:srgbClr val="202124"/>
                </a:solidFill>
                <a:highlight>
                  <a:srgbClr val="F8F9FA"/>
                </a:highlight>
              </a:rPr>
              <a:t>Kanban'ı</a:t>
            </a:r>
            <a:r>
              <a:rPr lang="tr-TR" dirty="0">
                <a:solidFill>
                  <a:srgbClr val="202124"/>
                </a:solidFill>
                <a:highlight>
                  <a:srgbClr val="F8F9FA"/>
                </a:highlight>
              </a:rPr>
              <a:t> </a:t>
            </a:r>
            <a:r>
              <a:rPr lang="tr-TR" dirty="0" err="1">
                <a:solidFill>
                  <a:srgbClr val="202124"/>
                </a:solidFill>
                <a:highlight>
                  <a:srgbClr val="F8F9FA"/>
                </a:highlight>
              </a:rPr>
              <a:t>Agile'ın</a:t>
            </a:r>
            <a:r>
              <a:rPr lang="tr-TR" dirty="0">
                <a:solidFill>
                  <a:srgbClr val="202124"/>
                </a:solidFill>
                <a:highlight>
                  <a:srgbClr val="F8F9FA"/>
                </a:highlight>
              </a:rPr>
              <a:t> yöntemleri olarak </a:t>
            </a:r>
            <a:r>
              <a:rPr lang="tr-TR" dirty="0" err="1">
                <a:solidFill>
                  <a:srgbClr val="202124"/>
                </a:solidFill>
                <a:highlight>
                  <a:srgbClr val="F8F9FA"/>
                </a:highlight>
              </a:rPr>
              <a:t>biliyoruz.Scrum</a:t>
            </a:r>
            <a:r>
              <a:rPr lang="tr-TR" dirty="0">
                <a:solidFill>
                  <a:srgbClr val="202124"/>
                </a:solidFill>
                <a:highlight>
                  <a:srgbClr val="F8F9FA"/>
                </a:highlight>
              </a:rPr>
              <a:t>, ürünler ve geliştirme projeleri için en uygun </a:t>
            </a:r>
            <a:r>
              <a:rPr lang="tr-TR" dirty="0" err="1">
                <a:solidFill>
                  <a:srgbClr val="202124"/>
                </a:solidFill>
                <a:highlight>
                  <a:srgbClr val="F8F9FA"/>
                </a:highlight>
              </a:rPr>
              <a:t>olanıdır.Kanban</a:t>
            </a:r>
            <a:r>
              <a:rPr lang="tr-TR" dirty="0">
                <a:solidFill>
                  <a:srgbClr val="202124"/>
                </a:solidFill>
                <a:highlight>
                  <a:srgbClr val="F8F9FA"/>
                </a:highlight>
              </a:rPr>
              <a:t>, üretim desteği için en </a:t>
            </a:r>
            <a:r>
              <a:rPr lang="tr-TR" dirty="0" err="1">
                <a:solidFill>
                  <a:srgbClr val="202124"/>
                </a:solidFill>
                <a:highlight>
                  <a:srgbClr val="F8F9FA"/>
                </a:highlight>
              </a:rPr>
              <a:t>iyisidir.Bakım</a:t>
            </a:r>
            <a:r>
              <a:rPr lang="tr-TR" dirty="0">
                <a:solidFill>
                  <a:srgbClr val="202124"/>
                </a:solidFill>
                <a:highlight>
                  <a:srgbClr val="F8F9FA"/>
                </a:highlight>
              </a:rPr>
              <a:t> projeleri için her ikisinin de en iyisini bir araya getiren </a:t>
            </a:r>
            <a:r>
              <a:rPr lang="tr-TR" dirty="0" err="1">
                <a:solidFill>
                  <a:srgbClr val="202124"/>
                </a:solidFill>
                <a:highlight>
                  <a:srgbClr val="F8F9FA"/>
                </a:highlight>
              </a:rPr>
              <a:t>Scrumban</a:t>
            </a:r>
            <a:r>
              <a:rPr lang="tr-TR" dirty="0">
                <a:solidFill>
                  <a:srgbClr val="202124"/>
                </a:solidFill>
                <a:highlight>
                  <a:srgbClr val="F8F9FA"/>
                </a:highlight>
              </a:rPr>
              <a:t> </a:t>
            </a:r>
            <a:r>
              <a:rPr lang="tr-TR" dirty="0" err="1">
                <a:solidFill>
                  <a:srgbClr val="202124"/>
                </a:solidFill>
                <a:highlight>
                  <a:srgbClr val="F8F9FA"/>
                </a:highlight>
              </a:rPr>
              <a:t>kullanıyoruz.Scrumban</a:t>
            </a:r>
            <a:r>
              <a:rPr lang="tr-TR" dirty="0">
                <a:solidFill>
                  <a:srgbClr val="202124"/>
                </a:solidFill>
                <a:highlight>
                  <a:srgbClr val="F8F9FA"/>
                </a:highlight>
              </a:rPr>
              <a:t>, bugünlerde hem geliştirme hem de bakım projeleriyle hizmet endüstrilerinde çok popüler hale </a:t>
            </a:r>
            <a:r>
              <a:rPr lang="tr-TR" dirty="0" err="1">
                <a:solidFill>
                  <a:srgbClr val="202124"/>
                </a:solidFill>
                <a:highlight>
                  <a:srgbClr val="F8F9FA"/>
                </a:highlight>
              </a:rPr>
              <a:t>geldi.Scrumban</a:t>
            </a:r>
            <a:r>
              <a:rPr lang="tr-TR" dirty="0">
                <a:solidFill>
                  <a:srgbClr val="202124"/>
                </a:solidFill>
                <a:highlight>
                  <a:srgbClr val="F8F9FA"/>
                </a:highlight>
              </a:rPr>
              <a:t>, iş yükünü en aza indirmek ve çekme tabanlı bir sistem benimsemek isteyen ekiplerin ihtiyaçlarını karşılamak için ortaya </a:t>
            </a:r>
            <a:r>
              <a:rPr lang="tr-TR" dirty="0" err="1">
                <a:solidFill>
                  <a:srgbClr val="202124"/>
                </a:solidFill>
                <a:highlight>
                  <a:srgbClr val="F8F9FA"/>
                </a:highlight>
              </a:rPr>
              <a:t>çıktı.Scrum</a:t>
            </a:r>
            <a:r>
              <a:rPr lang="tr-TR" dirty="0">
                <a:solidFill>
                  <a:srgbClr val="202124"/>
                </a:solidFill>
                <a:highlight>
                  <a:srgbClr val="F8F9FA"/>
                </a:highlight>
              </a:rPr>
              <a:t> ve </a:t>
            </a:r>
            <a:r>
              <a:rPr lang="tr-TR" dirty="0" err="1">
                <a:solidFill>
                  <a:srgbClr val="202124"/>
                </a:solidFill>
                <a:highlight>
                  <a:srgbClr val="F8F9FA"/>
                </a:highlight>
              </a:rPr>
              <a:t>Kanban'ın</a:t>
            </a:r>
            <a:r>
              <a:rPr lang="tr-TR" dirty="0">
                <a:solidFill>
                  <a:srgbClr val="202124"/>
                </a:solidFill>
                <a:highlight>
                  <a:srgbClr val="F8F9FA"/>
                </a:highlight>
              </a:rPr>
              <a:t> bir karışımı, ekiplere proje metodolojileri tarafından aşırı yüklenmeden paydaşlara ve üretim ihtiyaçlarına uyum sağlama esnekliği </a:t>
            </a:r>
            <a:r>
              <a:rPr lang="tr-TR" dirty="0" err="1">
                <a:solidFill>
                  <a:srgbClr val="202124"/>
                </a:solidFill>
                <a:highlight>
                  <a:srgbClr val="F8F9FA"/>
                </a:highlight>
              </a:rPr>
              <a:t>sağlar.Scrumban</a:t>
            </a:r>
            <a:r>
              <a:rPr lang="tr-TR" dirty="0">
                <a:solidFill>
                  <a:srgbClr val="202124"/>
                </a:solidFill>
                <a:highlight>
                  <a:srgbClr val="F8F9FA"/>
                </a:highlight>
              </a:rPr>
              <a:t>, </a:t>
            </a:r>
            <a:r>
              <a:rPr lang="tr-TR" dirty="0" err="1">
                <a:solidFill>
                  <a:srgbClr val="202124"/>
                </a:solidFill>
                <a:highlight>
                  <a:srgbClr val="F8F9FA"/>
                </a:highlight>
              </a:rPr>
              <a:t>Kanban'ın</a:t>
            </a:r>
            <a:r>
              <a:rPr lang="tr-TR" dirty="0">
                <a:solidFill>
                  <a:srgbClr val="202124"/>
                </a:solidFill>
                <a:highlight>
                  <a:srgbClr val="F8F9FA"/>
                </a:highlight>
              </a:rPr>
              <a:t> esnekliğini ve görselleştirmesini </a:t>
            </a:r>
            <a:r>
              <a:rPr lang="tr-TR" dirty="0" err="1">
                <a:solidFill>
                  <a:srgbClr val="202124"/>
                </a:solidFill>
                <a:highlight>
                  <a:srgbClr val="F8F9FA"/>
                </a:highlight>
              </a:rPr>
              <a:t>Scrum'ın</a:t>
            </a:r>
            <a:r>
              <a:rPr lang="tr-TR" dirty="0">
                <a:solidFill>
                  <a:srgbClr val="202124"/>
                </a:solidFill>
                <a:highlight>
                  <a:srgbClr val="F8F9FA"/>
                </a:highlight>
              </a:rPr>
              <a:t> yapısına sağlayarak iş akışı yönetimine çok yönlü bir yaklaşım sunar.</a:t>
            </a:r>
          </a:p>
          <a:p>
            <a:pPr marL="0" lvl="0" indent="0" algn="l" rtl="0">
              <a:lnSpc>
                <a:spcPct val="100000"/>
              </a:lnSpc>
              <a:spcBef>
                <a:spcPts val="0"/>
              </a:spcBef>
              <a:spcAft>
                <a:spcPts val="0"/>
              </a:spcAft>
              <a:buNone/>
            </a:pPr>
            <a:endParaRPr lang="tr-TR" dirty="0">
              <a:solidFill>
                <a:srgbClr val="202124"/>
              </a:solidFill>
              <a:highlight>
                <a:srgbClr val="F8F9FA"/>
              </a:highlight>
            </a:endParaRPr>
          </a:p>
          <a:p>
            <a:pPr marL="0" lvl="0" indent="0" algn="l" rtl="0">
              <a:lnSpc>
                <a:spcPct val="100000"/>
              </a:lnSpc>
              <a:spcBef>
                <a:spcPts val="0"/>
              </a:spcBef>
              <a:spcAft>
                <a:spcPts val="0"/>
              </a:spcAft>
              <a:buNone/>
            </a:pPr>
            <a:r>
              <a:rPr lang="en-US" dirty="0" err="1">
                <a:solidFill>
                  <a:srgbClr val="202124"/>
                </a:solidFill>
                <a:highlight>
                  <a:srgbClr val="F8F9FA"/>
                </a:highlight>
              </a:rPr>
              <a:t>Scrumban</a:t>
            </a:r>
            <a:r>
              <a:rPr lang="en-US" dirty="0">
                <a:solidFill>
                  <a:srgbClr val="202124"/>
                </a:solidFill>
                <a:highlight>
                  <a:srgbClr val="F8F9FA"/>
                </a:highlight>
              </a:rPr>
              <a:t> is combination of scrum and </a:t>
            </a:r>
            <a:r>
              <a:rPr lang="en-US" dirty="0" err="1">
                <a:solidFill>
                  <a:srgbClr val="202124"/>
                </a:solidFill>
                <a:highlight>
                  <a:srgbClr val="F8F9FA"/>
                </a:highlight>
              </a:rPr>
              <a:t>kanban</a:t>
            </a:r>
            <a:r>
              <a:rPr lang="en-US" dirty="0">
                <a:solidFill>
                  <a:srgbClr val="202124"/>
                </a:solidFill>
                <a:highlight>
                  <a:srgbClr val="F8F9FA"/>
                </a:highlight>
              </a:rPr>
              <a:t> as you can understand from the name.</a:t>
            </a:r>
          </a:p>
          <a:p>
            <a:pPr marL="0" marR="38100" lvl="0" indent="0" algn="l" rtl="0">
              <a:lnSpc>
                <a:spcPct val="128571"/>
              </a:lnSpc>
              <a:spcBef>
                <a:spcPts val="0"/>
              </a:spcBef>
              <a:spcAft>
                <a:spcPts val="0"/>
              </a:spcAft>
              <a:buClr>
                <a:schemeClr val="dk1"/>
              </a:buClr>
              <a:buSzPts val="1100"/>
              <a:buFont typeface="Arial"/>
              <a:buNone/>
            </a:pPr>
            <a:r>
              <a:rPr lang="en-US" dirty="0" err="1">
                <a:solidFill>
                  <a:srgbClr val="202124"/>
                </a:solidFill>
                <a:highlight>
                  <a:srgbClr val="F8F9FA"/>
                </a:highlight>
              </a:rPr>
              <a:t>Scrumban</a:t>
            </a:r>
            <a:r>
              <a:rPr lang="en-US" dirty="0">
                <a:solidFill>
                  <a:srgbClr val="202124"/>
                </a:solidFill>
                <a:highlight>
                  <a:srgbClr val="F8F9FA"/>
                </a:highlight>
              </a:rPr>
              <a:t> can also be used as a stepping stone for teams looking to move from Scrum to Kanban. </a:t>
            </a:r>
          </a:p>
          <a:p>
            <a:pPr marL="0" marR="38100" lvl="0" indent="0" algn="l" rtl="0">
              <a:lnSpc>
                <a:spcPct val="128571"/>
              </a:lnSpc>
              <a:spcBef>
                <a:spcPts val="0"/>
              </a:spcBef>
              <a:spcAft>
                <a:spcPts val="0"/>
              </a:spcAft>
              <a:buClr>
                <a:schemeClr val="dk1"/>
              </a:buClr>
              <a:buSzPts val="1100"/>
              <a:buFont typeface="Arial"/>
              <a:buNone/>
            </a:pPr>
            <a:r>
              <a:rPr lang="en-US" dirty="0">
                <a:solidFill>
                  <a:srgbClr val="202124"/>
                </a:solidFill>
                <a:highlight>
                  <a:srgbClr val="F8F9FA"/>
                </a:highlight>
              </a:rPr>
              <a:t>For many software development teams, it will be very difficult to switch to Kanban immediately. </a:t>
            </a:r>
          </a:p>
          <a:p>
            <a:pPr marL="0" marR="38100" lvl="0" indent="0" algn="l" rtl="0">
              <a:lnSpc>
                <a:spcPct val="128571"/>
              </a:lnSpc>
              <a:spcBef>
                <a:spcPts val="0"/>
              </a:spcBef>
              <a:spcAft>
                <a:spcPts val="0"/>
              </a:spcAft>
              <a:buClr>
                <a:schemeClr val="dk1"/>
              </a:buClr>
              <a:buSzPts val="1100"/>
              <a:buFont typeface="Arial"/>
              <a:buNone/>
            </a:pPr>
            <a:r>
              <a:rPr lang="en-US" dirty="0" err="1">
                <a:solidFill>
                  <a:srgbClr val="202124"/>
                </a:solidFill>
                <a:highlight>
                  <a:srgbClr val="F8F9FA"/>
                </a:highlight>
              </a:rPr>
              <a:t>Scrumban</a:t>
            </a:r>
            <a:r>
              <a:rPr lang="en-US" dirty="0">
                <a:solidFill>
                  <a:srgbClr val="202124"/>
                </a:solidFill>
                <a:highlight>
                  <a:srgbClr val="F8F9FA"/>
                </a:highlight>
              </a:rPr>
              <a:t> offers teams a way to learn about continuous improvement practices in Kanban without leaving the familiar nature of Scrum.</a:t>
            </a:r>
          </a:p>
          <a:p>
            <a:pPr marL="0" lvl="0" indent="0" algn="l" rtl="0">
              <a:lnSpc>
                <a:spcPct val="100000"/>
              </a:lnSpc>
              <a:spcBef>
                <a:spcPts val="0"/>
              </a:spcBef>
              <a:spcAft>
                <a:spcPts val="0"/>
              </a:spcAft>
              <a:buNone/>
            </a:pPr>
            <a:r>
              <a:rPr lang="en-US" dirty="0">
                <a:solidFill>
                  <a:srgbClr val="202124"/>
                </a:solidFill>
                <a:highlight>
                  <a:srgbClr val="F8F9FA"/>
                </a:highlight>
              </a:rPr>
              <a:t>We know Scrum and Kanban as </a:t>
            </a:r>
            <a:r>
              <a:rPr lang="en-US" dirty="0" err="1">
                <a:solidFill>
                  <a:srgbClr val="202124"/>
                </a:solidFill>
                <a:highlight>
                  <a:srgbClr val="F8F9FA"/>
                </a:highlight>
              </a:rPr>
              <a:t>Agile's</a:t>
            </a:r>
            <a:r>
              <a:rPr lang="en-US" dirty="0">
                <a:solidFill>
                  <a:srgbClr val="202124"/>
                </a:solidFill>
                <a:highlight>
                  <a:srgbClr val="F8F9FA"/>
                </a:highlight>
              </a:rPr>
              <a:t> methods. </a:t>
            </a:r>
          </a:p>
          <a:p>
            <a:pPr marL="0" lvl="0" indent="0" algn="l" rtl="0">
              <a:lnSpc>
                <a:spcPct val="100000"/>
              </a:lnSpc>
              <a:spcBef>
                <a:spcPts val="0"/>
              </a:spcBef>
              <a:spcAft>
                <a:spcPts val="0"/>
              </a:spcAft>
              <a:buNone/>
            </a:pPr>
            <a:r>
              <a:rPr lang="en-US" dirty="0">
                <a:solidFill>
                  <a:srgbClr val="202124"/>
                </a:solidFill>
                <a:highlight>
                  <a:srgbClr val="F8F9FA"/>
                </a:highlight>
              </a:rPr>
              <a:t>Scrum is best suited for products and development projects. </a:t>
            </a:r>
          </a:p>
          <a:p>
            <a:pPr marL="0" lvl="0" indent="0" algn="l" rtl="0">
              <a:lnSpc>
                <a:spcPct val="100000"/>
              </a:lnSpc>
              <a:spcBef>
                <a:spcPts val="0"/>
              </a:spcBef>
              <a:spcAft>
                <a:spcPts val="0"/>
              </a:spcAft>
              <a:buNone/>
            </a:pPr>
            <a:r>
              <a:rPr lang="en-US" dirty="0">
                <a:solidFill>
                  <a:srgbClr val="202124"/>
                </a:solidFill>
                <a:highlight>
                  <a:srgbClr val="F8F9FA"/>
                </a:highlight>
              </a:rPr>
              <a:t>Kanban is best for production support. </a:t>
            </a:r>
          </a:p>
          <a:p>
            <a:pPr marL="0" lvl="0" indent="0" algn="l" rtl="0">
              <a:lnSpc>
                <a:spcPct val="100000"/>
              </a:lnSpc>
              <a:spcBef>
                <a:spcPts val="0"/>
              </a:spcBef>
              <a:spcAft>
                <a:spcPts val="0"/>
              </a:spcAft>
              <a:buNone/>
            </a:pPr>
            <a:r>
              <a:rPr lang="en-US" dirty="0">
                <a:solidFill>
                  <a:srgbClr val="202124"/>
                </a:solidFill>
                <a:highlight>
                  <a:srgbClr val="F8F9FA"/>
                </a:highlight>
              </a:rPr>
              <a:t>We use </a:t>
            </a:r>
            <a:r>
              <a:rPr lang="en-US" dirty="0" err="1">
                <a:solidFill>
                  <a:srgbClr val="202124"/>
                </a:solidFill>
                <a:highlight>
                  <a:srgbClr val="F8F9FA"/>
                </a:highlight>
              </a:rPr>
              <a:t>Scrumban</a:t>
            </a:r>
            <a:r>
              <a:rPr lang="en-US" dirty="0">
                <a:solidFill>
                  <a:srgbClr val="202124"/>
                </a:solidFill>
                <a:highlight>
                  <a:srgbClr val="F8F9FA"/>
                </a:highlight>
              </a:rPr>
              <a:t> for maintenance projects, combining the best of both. </a:t>
            </a:r>
          </a:p>
          <a:p>
            <a:pPr marL="0" lvl="0" indent="0" algn="l" rtl="0">
              <a:lnSpc>
                <a:spcPct val="100000"/>
              </a:lnSpc>
              <a:spcBef>
                <a:spcPts val="0"/>
              </a:spcBef>
              <a:spcAft>
                <a:spcPts val="0"/>
              </a:spcAft>
              <a:buNone/>
            </a:pPr>
            <a:r>
              <a:rPr lang="en-US" dirty="0" err="1">
                <a:solidFill>
                  <a:srgbClr val="202124"/>
                </a:solidFill>
                <a:highlight>
                  <a:srgbClr val="F8F9FA"/>
                </a:highlight>
              </a:rPr>
              <a:t>Scrumban</a:t>
            </a:r>
            <a:r>
              <a:rPr lang="en-US" dirty="0">
                <a:solidFill>
                  <a:srgbClr val="202124"/>
                </a:solidFill>
                <a:highlight>
                  <a:srgbClr val="F8F9FA"/>
                </a:highlight>
              </a:rPr>
              <a:t> has become very popular these days in service industries with both development and maintenance projects.</a:t>
            </a:r>
          </a:p>
          <a:p>
            <a:pPr marL="0" lvl="0" indent="0" algn="l" rtl="0">
              <a:lnSpc>
                <a:spcPct val="100000"/>
              </a:lnSpc>
              <a:spcBef>
                <a:spcPts val="0"/>
              </a:spcBef>
              <a:spcAft>
                <a:spcPts val="0"/>
              </a:spcAft>
              <a:buNone/>
            </a:pPr>
            <a:endParaRPr lang="en-US" dirty="0">
              <a:solidFill>
                <a:srgbClr val="202124"/>
              </a:solidFill>
              <a:highlight>
                <a:srgbClr val="F8F9FA"/>
              </a:highlight>
            </a:endParaRPr>
          </a:p>
          <a:p>
            <a:pPr marL="0" lvl="0" indent="0" algn="l" rtl="0">
              <a:lnSpc>
                <a:spcPct val="100000"/>
              </a:lnSpc>
              <a:spcBef>
                <a:spcPts val="0"/>
              </a:spcBef>
              <a:spcAft>
                <a:spcPts val="0"/>
              </a:spcAft>
              <a:buNone/>
            </a:pPr>
            <a:r>
              <a:rPr lang="en-US" dirty="0" err="1">
                <a:solidFill>
                  <a:srgbClr val="202124"/>
                </a:solidFill>
                <a:highlight>
                  <a:srgbClr val="F8F9FA"/>
                </a:highlight>
              </a:rPr>
              <a:t>Scrumban</a:t>
            </a:r>
            <a:r>
              <a:rPr lang="en-US" dirty="0">
                <a:solidFill>
                  <a:srgbClr val="202124"/>
                </a:solidFill>
                <a:highlight>
                  <a:srgbClr val="F8F9FA"/>
                </a:highlight>
              </a:rPr>
              <a:t> emerged to minimize the workload and meet the needs of teams looking to adopt a pull-based system. </a:t>
            </a:r>
          </a:p>
          <a:p>
            <a:pPr marL="0" lvl="0" indent="0" algn="l" rtl="0">
              <a:lnSpc>
                <a:spcPct val="100000"/>
              </a:lnSpc>
              <a:spcBef>
                <a:spcPts val="0"/>
              </a:spcBef>
              <a:spcAft>
                <a:spcPts val="0"/>
              </a:spcAft>
              <a:buNone/>
            </a:pPr>
            <a:r>
              <a:rPr lang="en-US" dirty="0">
                <a:solidFill>
                  <a:srgbClr val="202124"/>
                </a:solidFill>
                <a:highlight>
                  <a:srgbClr val="F8F9FA"/>
                </a:highlight>
              </a:rPr>
              <a:t>A hybrid of Scrum and Kanban gives teams the flexibility to adapt to stakeholders and production needs without feeling overloaded by project methodologies. </a:t>
            </a:r>
          </a:p>
          <a:p>
            <a:pPr marL="0" lvl="0" indent="0" algn="l" rtl="0">
              <a:lnSpc>
                <a:spcPct val="100000"/>
              </a:lnSpc>
              <a:spcBef>
                <a:spcPts val="0"/>
              </a:spcBef>
              <a:spcAft>
                <a:spcPts val="0"/>
              </a:spcAft>
              <a:buNone/>
            </a:pPr>
            <a:r>
              <a:rPr lang="en-US" dirty="0" err="1">
                <a:solidFill>
                  <a:srgbClr val="202124"/>
                </a:solidFill>
                <a:highlight>
                  <a:srgbClr val="F8F9FA"/>
                </a:highlight>
              </a:rPr>
              <a:t>Scrumban</a:t>
            </a:r>
            <a:r>
              <a:rPr lang="en-US" dirty="0">
                <a:solidFill>
                  <a:srgbClr val="202124"/>
                </a:solidFill>
                <a:highlight>
                  <a:srgbClr val="F8F9FA"/>
                </a:highlight>
              </a:rPr>
              <a:t> offers a versatile approach to workflow management by providing the flexibility and visualization of Kanban to Scrum's structure.</a:t>
            </a: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002000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877c98f945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877c98f94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sp>
        <p:nvSpPr>
          <p:cNvPr id="71" name="Google Shape;7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 name="Google Shape;7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2" name="Google Shape;9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sp>
        <p:nvSpPr>
          <p:cNvPr id="97" name="Google Shape;97;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9" name="Google Shape;99;p2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2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1" name="Google Shape;10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2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04" name="Google Shape;10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2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7" name="Google Shape;107;p2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8" name="Google Shape;10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7" name="Google Shape;17;p3"/>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18" name="Google Shape;18;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9" name="Google Shape;19;p3"/>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20" name="Google Shape;20;p3"/>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3" name="Google Shape;23;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4" name="Google Shape;24;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 name="Google Shape;25;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6" name="Google Shape;26;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26527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3" name="Google Shape;23;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4" name="Google Shape;24;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 name="Google Shape;25;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6" name="Google Shape;26;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29" name="Google Shape;29;p5"/>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0" name="Google Shape;30;p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1" name="Google Shape;31;p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7"/>
        <p:cNvGrpSpPr/>
        <p:nvPr/>
      </p:nvGrpSpPr>
      <p:grpSpPr>
        <a:xfrm>
          <a:off x="0" y="0"/>
          <a:ext cx="0" cy="0"/>
          <a:chOff x="0" y="0"/>
          <a:chExt cx="0" cy="0"/>
        </a:xfrm>
      </p:grpSpPr>
      <p:sp>
        <p:nvSpPr>
          <p:cNvPr id="38" name="Google Shape;38;p7"/>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39" name="Google Shape;39;p7"/>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 name="Google Shape;40;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8"/>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8"/>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8"/>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8"/>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9"/>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49" name="Google Shape;49;p9"/>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50" name="Google Shape;50;p9"/>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 name="Google Shape;51;p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2" name="Google Shape;52;p9"/>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0"/>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solidFill>
                  <a:srgbClr val="71A0CF"/>
                </a:solidFill>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57" name="Google Shape;57;p10"/>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Clr>
                <a:srgbClr val="741B47"/>
              </a:buClr>
              <a:buSzPts val="1800"/>
              <a:buChar char="▸"/>
              <a:defRPr/>
            </a:lvl1pPr>
            <a:lvl2pPr marL="914400" lvl="1" indent="-342900" algn="l" rtl="0">
              <a:lnSpc>
                <a:spcPct val="110000"/>
              </a:lnSpc>
              <a:spcBef>
                <a:spcPts val="600"/>
              </a:spcBef>
              <a:spcAft>
                <a:spcPts val="0"/>
              </a:spcAft>
              <a:buClr>
                <a:srgbClr val="741B47"/>
              </a:buClr>
              <a:buSzPts val="1800"/>
              <a:buChar char="▹"/>
              <a:defRPr/>
            </a:lvl2pPr>
            <a:lvl3pPr marL="1371600" lvl="2" indent="-342900" algn="l" rtl="0">
              <a:lnSpc>
                <a:spcPct val="110000"/>
              </a:lnSpc>
              <a:spcBef>
                <a:spcPts val="600"/>
              </a:spcBef>
              <a:spcAft>
                <a:spcPts val="0"/>
              </a:spcAft>
              <a:buClr>
                <a:srgbClr val="741B47"/>
              </a:buClr>
              <a:buSzPts val="1800"/>
              <a:buChar char="▹"/>
              <a:defRPr/>
            </a:lvl3pPr>
            <a:lvl4pPr marL="1828800" lvl="3" indent="-355600" algn="l" rtl="0">
              <a:lnSpc>
                <a:spcPct val="110000"/>
              </a:lnSpc>
              <a:spcBef>
                <a:spcPts val="600"/>
              </a:spcBef>
              <a:spcAft>
                <a:spcPts val="0"/>
              </a:spcAft>
              <a:buClr>
                <a:srgbClr val="741B47"/>
              </a:buClr>
              <a:buSzPts val="2000"/>
              <a:buChar char="▹"/>
              <a:defRPr/>
            </a:lvl4pPr>
            <a:lvl5pPr marL="2286000" lvl="4" indent="-355600" algn="l" rtl="0">
              <a:lnSpc>
                <a:spcPct val="110000"/>
              </a:lnSpc>
              <a:spcBef>
                <a:spcPts val="600"/>
              </a:spcBef>
              <a:spcAft>
                <a:spcPts val="0"/>
              </a:spcAft>
              <a:buClr>
                <a:srgbClr val="741B47"/>
              </a:buClr>
              <a:buSzPts val="2000"/>
              <a:buChar char="▹"/>
              <a:defRPr/>
            </a:lvl5pPr>
            <a:lvl6pPr marL="2743200" lvl="5" indent="-355600" algn="l" rtl="0">
              <a:lnSpc>
                <a:spcPct val="110000"/>
              </a:lnSpc>
              <a:spcBef>
                <a:spcPts val="600"/>
              </a:spcBef>
              <a:spcAft>
                <a:spcPts val="0"/>
              </a:spcAft>
              <a:buClr>
                <a:srgbClr val="741B47"/>
              </a:buClr>
              <a:buSzPts val="2000"/>
              <a:buChar char="▹"/>
              <a:defRPr/>
            </a:lvl6pPr>
            <a:lvl7pPr marL="3200400" lvl="6" indent="-355600" algn="l" rtl="0">
              <a:lnSpc>
                <a:spcPct val="110000"/>
              </a:lnSpc>
              <a:spcBef>
                <a:spcPts val="600"/>
              </a:spcBef>
              <a:spcAft>
                <a:spcPts val="0"/>
              </a:spcAft>
              <a:buClr>
                <a:srgbClr val="741B47"/>
              </a:buClr>
              <a:buSzPts val="2000"/>
              <a:buChar char="▹"/>
              <a:defRPr/>
            </a:lvl7pPr>
            <a:lvl8pPr marL="3657600" lvl="7" indent="-355600" algn="l" rtl="0">
              <a:lnSpc>
                <a:spcPct val="110000"/>
              </a:lnSpc>
              <a:spcBef>
                <a:spcPts val="600"/>
              </a:spcBef>
              <a:spcAft>
                <a:spcPts val="0"/>
              </a:spcAft>
              <a:buClr>
                <a:srgbClr val="741B47"/>
              </a:buClr>
              <a:buSzPts val="2000"/>
              <a:buChar char="▹"/>
              <a:defRPr/>
            </a:lvl8pPr>
            <a:lvl9pPr marL="4114800" lvl="8" indent="-355600" algn="l" rtl="0">
              <a:lnSpc>
                <a:spcPct val="110000"/>
              </a:lnSpc>
              <a:spcBef>
                <a:spcPts val="600"/>
              </a:spcBef>
              <a:spcAft>
                <a:spcPts val="0"/>
              </a:spcAft>
              <a:buClr>
                <a:srgbClr val="741B47"/>
              </a:buClr>
              <a:buSzPts val="2000"/>
              <a:buChar char="▹"/>
              <a:defRPr/>
            </a:lvl9pPr>
          </a:lstStyle>
          <a:p>
            <a:endParaRPr/>
          </a:p>
        </p:txBody>
      </p:sp>
      <p:sp>
        <p:nvSpPr>
          <p:cNvPr id="58" name="Google Shape;58;p1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59" name="Google Shape;59;p10"/>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60" name="Google Shape;60;p10"/>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1"/>
        <p:cNvGrpSpPr/>
        <p:nvPr/>
      </p:nvGrpSpPr>
      <p:grpSpPr>
        <a:xfrm>
          <a:off x="0" y="0"/>
          <a:ext cx="0" cy="0"/>
          <a:chOff x="0" y="0"/>
          <a:chExt cx="0" cy="0"/>
        </a:xfrm>
      </p:grpSpPr>
      <p:sp>
        <p:nvSpPr>
          <p:cNvPr id="62" name="Google Shape;62;p11"/>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63" name="Google Shape;63;p11"/>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64" name="Google Shape;64;p1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65" name="Google Shape;65;p1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6">
            <a:alphaModFix/>
          </a:blip>
          <a:srcRect/>
          <a:stretch/>
        </p:blipFill>
        <p:spPr>
          <a:xfrm>
            <a:off x="8524140" y="102276"/>
            <a:ext cx="455812" cy="5033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34" name="Google Shape;34;p6"/>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35" name="Google Shape;35;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6" name="Google Shape;36;p6"/>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8" name="Google Shape;68;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9" name="Google Shape;6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8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IQzlCQkVKV2Jjamt3dWZCTTB2bHZ2OTBmSkhULUhlS29mWDNBTEd1MlpRIiwiY29udGVudElkIjoiY3VzdG9tLXJlc3BvbnNlLW11bHRpcGxlQ2hvaWNlIiwic2xpZGVJZCI6Imc4ODBjMGM3ZTI0XzBfMTI1IiwiY29udGVudEluc3RhbmNlSWQiOiIxSEM5QkJFSldiY2prd3VmQk0wdmx2djkwZkpIVC1IZUtvZlgzQUxHdTJaUS83MmVjOTAxNS1hZjgzLTRiMDItYWJjMi00YjIyYTJhOThiNzMifQ==pearId=magic-pear-metadata-identifier" TargetMode="External"/><Relationship Id="rId5" Type="http://schemas.openxmlformats.org/officeDocument/2006/relationships/image" Target="../media/image2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oYXNlcyIsIlNwcmludHMiLCJNaWxlc3RvbmVzIiwiUm9sbGluZyB3YXZlIHBsYW5uaW5nIl19pearId=magic-pear-shape-identifi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MTI1IiwiY29udGVudEluc3RhbmNlSWQiOiIxZy1BenhlM0s2elJRam0tNkhDRG5yTnUyNG0wdEttQWc5bWFjRkVzMlZxZy85OGQ0NTY5YS0xN2FiLTQwNzgtYmE3NC0yZGI3YTg3Y2RiYWMifQ==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1pbmRzZXQiLCJGcmFtZXdvcmsiLCJVbWJyZWxsYSJdfQ==pearId=magic-pear-shape-identifie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yMjAyNjY3MzNfMCIsImNvbnRlbnRJbnN0YW5jZUlkIjoiMWctQXp4ZTNLNnpSUWptLTZIQ0Ruck51MjRtMHRLbUFnOW1hY0ZFczJWcWcvOWQ1NDdiZjEtZmY0YS00YzU5LWFkY2MtZDcxM2EyNTUzODMwIn0=pearId=magic-pear-metadata-identifier" TargetMode="External"/><Relationship Id="rId5" Type="http://schemas.openxmlformats.org/officeDocument/2006/relationships/image" Target="../media/image6.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pearId=magic-pear-shape-identifi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N2QwNGI2ZWE0XzBfMTI2IiwiY29udGVudEluc3RhbmNlSWQiOiIxZy1BenhlM0s2elJRam0tNkhDRG5yTnUyNG0wdEttQWc5bWFjRkVzMlZxZy9kZDUzNDg3Yi1jMjI1LTQ5MWMtYjEyMi1kMzY3NmVkNDhkNWEifQ==pearId=magic-pear-metadata-identifier" TargetMode="External"/><Relationship Id="rId5" Type="http://schemas.openxmlformats.org/officeDocument/2006/relationships/image" Target="../media/image2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RpY3RhdGVzIHRoZSBkZXZlbG9wbWVudCB0ZWFtIGhvdyB0byBkbyB0aGluZ3MiLCJPcmRlcnMgdGhlIGl0ZW1zIGluIHRoZSBQcm9kdWN0IEJhY2tsb2cgdG8gYmVzdCBhY2hpZXZlIGdvYWxzIGFuZCBtaXNzaW9ucyIsIlNlcnZlcyB0aGUgZGV2ZWxvcG1lbnQgdGVhbSBhbmQgc2hpZWxkcyB0aGVtIGZyb20gYW55IGRpc3RyYWN0aW9ucyJdfQ==pearId=magic-pear-shape-identifi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3OTI5MDU1MjBfMCIsImNvbnRlbnRJbnN0YW5jZUlkIjoiMWctQXp4ZTNLNnpSUWptLTZIQ0Ruck51MjRtMHRLbUFnOW1hY0ZFczJWcWcvMzM3N2MyNGQtNWY3NC00MWIzLTgzZjUtMWJkNWEwZTQ3MTQ4In0=pearId=magic-pear-metadata-identifier" TargetMode="External"/><Relationship Id="rId5" Type="http://schemas.openxmlformats.org/officeDocument/2006/relationships/image" Target="../media/image2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yb2R1Y3QgT3duZXIiLCJTY3J1bSBNYXN0ZXIiXX0=pearId=magic-pear-shape-identifi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5vdCBhbnkiLCJDbGlja1VwIiwiSmlyYSIsIlRyZWxsbyIsIm1vbmRheS5jb20iLCJBbGwgb2YgdGhlbSJdfQ==pearId=magic-pear-shape-identifier" TargetMode="Externa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xNTM5MTgyNDEzXzAiLCJjb250ZW50SW5zdGFuY2VJZCI6IjFnLUF6eGUzSzZ6UlFqbS02SENEbnJOdTI0bTB0S21BZzltYWNGRXMyVnFnLzY3YmVjMDdmLTYyOWItNDNmNi05Njg1LTAwMzI1YTkyOGFlMSJ9pearId=magic-pear-metadata-identifier" TargetMode="External"/><Relationship Id="rId4" Type="http://schemas.openxmlformats.org/officeDocument/2006/relationships/image" Target="../media/image50.png"/><Relationship Id="rId9" Type="http://schemas.openxmlformats.org/officeDocument/2006/relationships/image" Target="../media/image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OTIwIiwiY29udGVudEluc3RhbmNlSWQiOiIxZy1BenhlM0s2elJRam0tNkhDRG5yTnUyNG0wdEttQWc5bWFjRkVzMlZxZy8wNTY5Yjk1Yi02NzNlLTQyYmMtOWFjMC01ZTliZTVmNWE0MGIifQ==pearId=magic-pear-metadata-identifier"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Byb2R1Y3QgT3duZXIiLCJEZXZlbG9wbWVudCBUZWFtIiwiQW5hbHlzdCIsIlN0YWtlaG9sZGVyIl19pearId=magic-pear-shape-identifier" TargetMode="Externa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ODkxIiwiY29udGVudEluc3RhbmNlSWQiOiIxZy1BenhlM0s2elJRam0tNkhDRG5yTnUyNG0wdEttQWc5bWFjRkVzMlZxZy83YjA0NzM0YS0zMTFlLTQ3ZDMtYmY1Mi1hNTEyZjc0ZDNlYjIifQ==pearId=magic-pear-metadata-identifier"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RldmVsb3BtZW50IFRlYW0iLCJTY3J1bSBNYXN0ZXIiLCJEZXZlbG9wbWVudCBUZWFtIGFuZCBQcm9kdWN0IE93bmVyIl19pearId=magic-pear-shape-identifier" TargetMode="Externa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dontchangethislink.peardeckmagic.zone/?eyJ0eXBlIjoiZ29vZ2xlLXNsaWRlcy1hZGRvbi1yZXNwb25zZS1mb290ZXIiLCJsYXN0RWRpdGVkQnkiOiIxMTE1MzE2OTE4MjIyNzUxOTIzMDUiLCJwcmVzZW50YXRpb25JZCI6IjFfc3ZMMFJRa1lNUFRmSVlKYTI1MmFEdWtsb0tRaHc1WVRITkh4X1FKdG93IiwiY29udGVudElkIjoiY3VzdG9tLXJlc3BvbnNlLW11bHRpcGxlQ2hvaWNlIiwic2xpZGVJZCI6Imc2ZjQ5ZDZlNDkyXzBfMzMiLCJjb250ZW50SW5zdGFuY2VJZCI6IjFfc3ZMMFJRa1lNUFRmSVlKYTI1MmFEdWtsb0tRaHc1WVRITkh4X1FKdG93LzY1MDNlMmVkLTU4ODYtNDQ4NC05ZmQxLTU0MjI1MzEzMjNlYyJ9pearId=magic-pear-metadata-identifi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mc4ODBjMGM3ZTI0XzBfOTAxIiwiY29udGVudEluc3RhbmNlSWQiOiIxZy1BenhlM0s2elJRam0tNkhDRG5yTnUyNG0wdEttQWc5bWFjRkVzMlZxZy84MzU5ZGJiYy03OTZkLTQ1ZmQtODI5My05MzBiM2Q1ZDgxYjAifQ==pearId=magic-pear-metadata-identifier" TargetMode="External"/><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SBTcHJpbnQgc2hvdWxkIGJlIGV4dGVuZGVkIiwiVGhlIFNwcmludCBlbmRzIHdpdGggdGhlIGRvbmUgaXRlbXMiLCJUaGUgU3ByaW50IHNob3VsZCBiZSBjYW5jZWxlZCJdfQ==pearId=magic-pear-shape-identifier" TargetMode="Externa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youtube.com/watch?v=gy1c4_YixCo"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www.youtube.com/watch?v=iVaFVa7HYj4"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hyperlink" Target="https://lms.clarusway.com/mod/lesson/view.php?id=429&amp;pageid=432"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hyperlink" Target="https://lms.clarusway.com/mod/lesson/view.php?id=429&amp;pageid=437"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hyperlink" Target="https://lms.clarusway.com/mod/lesson/view.php?id=429&amp;pageid=433"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hyperlink" Target="https://lms.clarusway.com/mod/lesson/view.php?id=429&amp;pageid=434"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hyperlink" Target="https://lms.clarusway.com/mod/lesson/view.php?id=429&amp;pageid=435"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c0NjI2MTgwNDk4MTY1OTc5OTMiLCJwcmVzZW50YXRpb25JZCI6IjF4MDdRZ2g4Nkd4V2pQZDBFeUtnMWZ3VWplbldoUEdOcUQxVmFod1RqZlNVIiwiY29udGVudElkIjoiY3VzdG9tLXJlc3BvbnNlLW11bHRpcGxlQ2hvaWNlIiwic2xpZGVJZCI6Imc4NzdjOThmOTQ1XzBfMiIsImNvbnRlbnRJbnN0YW5jZUlkIjoiMXgwN1FnaDg2R3hXalBkMEV5S2cxZndVamVuV2hQR05xRDFWYWh3VGpmU1UvMjBhOGIwMWUtNDFiZS00Njc1LWJlMjMtMGVmNTNiZTRkNTYzIn0=pearId=magic-pear-metadata-identifier" TargetMode="External"/><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image" Target="../media/image102.png"/><Relationship Id="rId4" Type="http://schemas.openxmlformats.org/officeDocument/2006/relationships/hyperlink" Target="https://create.kahoot.it/details/c44b4703-7d33-4f15-8cf1-71cf4d492b5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90" name="Google Shape;390;p24"/>
          <p:cNvSpPr txBox="1">
            <a:spLocks noGrp="1"/>
          </p:cNvSpPr>
          <p:nvPr>
            <p:ph type="ctrTitle"/>
          </p:nvPr>
        </p:nvSpPr>
        <p:spPr>
          <a:xfrm>
            <a:off x="1006350" y="1824750"/>
            <a:ext cx="3140100" cy="149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7200">
                <a:solidFill>
                  <a:srgbClr val="741B47"/>
                </a:solidFill>
                <a:latin typeface="Raleway Medium"/>
                <a:ea typeface="Raleway Medium"/>
                <a:cs typeface="Raleway Medium"/>
                <a:sym typeface="Raleway Medium"/>
              </a:rPr>
              <a:t>Agile</a:t>
            </a:r>
            <a:endParaRPr sz="72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r>
              <a:rPr lang="tr-TR" sz="5000">
                <a:solidFill>
                  <a:srgbClr val="741B47"/>
                </a:solidFill>
                <a:latin typeface="Raleway Medium"/>
                <a:ea typeface="Raleway Medium"/>
                <a:cs typeface="Raleway Medium"/>
                <a:sym typeface="Raleway Medium"/>
              </a:rPr>
              <a:t>Session 2</a:t>
            </a:r>
            <a:endParaRPr sz="5000">
              <a:solidFill>
                <a:srgbClr val="741B47"/>
              </a:solidFill>
              <a:latin typeface="Raleway Medium"/>
              <a:ea typeface="Raleway Medium"/>
              <a:cs typeface="Raleway Medium"/>
              <a:sym typeface="Raleway Medium"/>
            </a:endParaRPr>
          </a:p>
        </p:txBody>
      </p:sp>
      <p:pic>
        <p:nvPicPr>
          <p:cNvPr id="2" name="Google Shape;116;p24">
            <a:extLst>
              <a:ext uri="{FF2B5EF4-FFF2-40B4-BE49-F238E27FC236}">
                <a16:creationId xmlns:a16="http://schemas.microsoft.com/office/drawing/2014/main" id="{39F14ABB-79F5-DF5F-5749-DD5511751E55}"/>
              </a:ext>
            </a:extLst>
          </p:cNvPr>
          <p:cNvPicPr preferRelativeResize="0"/>
          <p:nvPr/>
        </p:nvPicPr>
        <p:blipFill rotWithShape="1">
          <a:blip r:embed="rId3">
            <a:alphaModFix/>
          </a:blip>
          <a:srcRect r="12180"/>
          <a:stretch/>
        </p:blipFill>
        <p:spPr>
          <a:xfrm>
            <a:off x="4275725" y="936100"/>
            <a:ext cx="4868275" cy="368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6"/>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404" name="Google Shape;404;p26"/>
          <p:cNvSpPr txBox="1">
            <a:spLocks noGrp="1"/>
          </p:cNvSpPr>
          <p:nvPr>
            <p:ph type="ctrTitle" idx="4294967295"/>
          </p:nvPr>
        </p:nvSpPr>
        <p:spPr>
          <a:xfrm>
            <a:off x="1226700" y="50175"/>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405" name="Google Shape;405;p26"/>
          <p:cNvSpPr txBox="1">
            <a:spLocks noGrp="1"/>
          </p:cNvSpPr>
          <p:nvPr>
            <p:ph type="subTitle" idx="4294967295"/>
          </p:nvPr>
        </p:nvSpPr>
        <p:spPr>
          <a:xfrm>
            <a:off x="358925" y="971075"/>
            <a:ext cx="4545900" cy="3741300"/>
          </a:xfrm>
          <a:prstGeom prst="rect">
            <a:avLst/>
          </a:prstGeom>
          <a:noFill/>
          <a:ln>
            <a:noFill/>
          </a:ln>
        </p:spPr>
        <p:txBody>
          <a:bodyPr spcFirstLastPara="1" wrap="square" lIns="0" tIns="0" rIns="0" bIns="0" anchor="t" anchorCtr="0">
            <a:noAutofit/>
          </a:bodyPr>
          <a:lstStyle/>
          <a:p>
            <a:pPr marL="457200" lvl="0" indent="-450850" algn="l" rtl="0">
              <a:lnSpc>
                <a:spcPct val="125000"/>
              </a:lnSpc>
              <a:spcBef>
                <a:spcPts val="1100"/>
              </a:spcBef>
              <a:spcAft>
                <a:spcPts val="0"/>
              </a:spcAft>
              <a:buClr>
                <a:srgbClr val="741B47"/>
              </a:buClr>
              <a:buSzPts val="3500"/>
              <a:buFont typeface="Raleway"/>
              <a:buChar char="▶"/>
            </a:pPr>
            <a:r>
              <a:rPr lang="tr-TR" sz="3500" b="1" dirty="0">
                <a:solidFill>
                  <a:srgbClr val="0B5394"/>
                </a:solidFill>
                <a:latin typeface="Raleway"/>
                <a:ea typeface="Raleway"/>
                <a:cs typeface="Raleway"/>
                <a:sym typeface="Raleway"/>
              </a:rPr>
              <a:t>SCRUM</a:t>
            </a:r>
            <a:endParaRPr sz="3500" b="1"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a:solidFill>
                  <a:srgbClr val="0B5394"/>
                </a:solidFill>
                <a:latin typeface="Raleway"/>
                <a:ea typeface="Raleway"/>
                <a:cs typeface="Raleway"/>
                <a:sym typeface="Raleway"/>
              </a:rPr>
              <a:t>Scrum </a:t>
            </a:r>
            <a:r>
              <a:rPr lang="tr-TR" sz="2400" dirty="0" err="1">
                <a:solidFill>
                  <a:srgbClr val="0B5394"/>
                </a:solidFill>
                <a:latin typeface="Raleway"/>
                <a:ea typeface="Raleway"/>
                <a:cs typeface="Raleway"/>
                <a:sym typeface="Raleway"/>
              </a:rPr>
              <a:t>Overview</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a:solidFill>
                  <a:srgbClr val="0B5394"/>
                </a:solidFill>
                <a:latin typeface="Raleway"/>
                <a:ea typeface="Raleway"/>
                <a:cs typeface="Raleway"/>
                <a:sym typeface="Raleway"/>
              </a:rPr>
              <a:t>Scrum </a:t>
            </a:r>
            <a:r>
              <a:rPr lang="tr-TR" sz="2400" dirty="0" err="1">
                <a:solidFill>
                  <a:srgbClr val="0B5394"/>
                </a:solidFill>
                <a:latin typeface="Raleway"/>
                <a:ea typeface="Raleway"/>
                <a:cs typeface="Raleway"/>
                <a:sym typeface="Raleway"/>
              </a:rPr>
              <a:t>Roles</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Epic</a:t>
            </a:r>
            <a:r>
              <a:rPr lang="tr-TR" sz="2400" dirty="0">
                <a:solidFill>
                  <a:srgbClr val="0B5394"/>
                </a:solidFill>
                <a:latin typeface="Raleway"/>
                <a:ea typeface="Raleway"/>
                <a:cs typeface="Raleway"/>
                <a:sym typeface="Raleway"/>
              </a:rPr>
              <a:t>, User </a:t>
            </a:r>
            <a:r>
              <a:rPr lang="tr-TR" sz="2400" dirty="0" err="1">
                <a:solidFill>
                  <a:srgbClr val="0B5394"/>
                </a:solidFill>
                <a:latin typeface="Raleway"/>
                <a:ea typeface="Raleway"/>
                <a:cs typeface="Raleway"/>
                <a:sym typeface="Raleway"/>
              </a:rPr>
              <a:t>Story</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and</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Task</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a:solidFill>
                  <a:srgbClr val="0B5394"/>
                </a:solidFill>
                <a:latin typeface="Raleway"/>
                <a:ea typeface="Raleway"/>
                <a:cs typeface="Raleway"/>
                <a:sym typeface="Raleway"/>
              </a:rPr>
              <a:t>Scrum </a:t>
            </a:r>
            <a:r>
              <a:rPr lang="tr-TR" sz="2400" dirty="0" err="1">
                <a:solidFill>
                  <a:srgbClr val="0B5394"/>
                </a:solidFill>
                <a:latin typeface="Raleway"/>
                <a:ea typeface="Raleway"/>
                <a:cs typeface="Raleway"/>
                <a:sym typeface="Raleway"/>
              </a:rPr>
              <a:t>Artifacts</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a:solidFill>
                  <a:srgbClr val="0B5394"/>
                </a:solidFill>
                <a:latin typeface="Raleway"/>
                <a:ea typeface="Raleway"/>
                <a:cs typeface="Raleway"/>
                <a:sym typeface="Raleway"/>
              </a:rPr>
              <a:t>Scrum </a:t>
            </a:r>
            <a:r>
              <a:rPr lang="tr-TR" sz="2400" dirty="0" err="1">
                <a:solidFill>
                  <a:srgbClr val="0B5394"/>
                </a:solidFill>
                <a:latin typeface="Raleway"/>
                <a:ea typeface="Raleway"/>
                <a:cs typeface="Raleway"/>
                <a:sym typeface="Raleway"/>
              </a:rPr>
              <a:t>Ceremonies</a:t>
            </a:r>
            <a:endParaRPr sz="2400" dirty="0">
              <a:solidFill>
                <a:srgbClr val="0B5394"/>
              </a:solidFill>
              <a:latin typeface="Raleway"/>
              <a:ea typeface="Raleway"/>
              <a:cs typeface="Raleway"/>
              <a:sym typeface="Raleway"/>
            </a:endParaRPr>
          </a:p>
        </p:txBody>
      </p:sp>
      <p:sp>
        <p:nvSpPr>
          <p:cNvPr id="406" name="Google Shape;406;p26"/>
          <p:cNvSpPr txBox="1">
            <a:spLocks noGrp="1"/>
          </p:cNvSpPr>
          <p:nvPr>
            <p:ph type="subTitle" idx="4294967295"/>
          </p:nvPr>
        </p:nvSpPr>
        <p:spPr>
          <a:xfrm>
            <a:off x="5064925" y="971075"/>
            <a:ext cx="4143300" cy="3741300"/>
          </a:xfrm>
          <a:prstGeom prst="rect">
            <a:avLst/>
          </a:prstGeom>
          <a:noFill/>
          <a:ln>
            <a:noFill/>
          </a:ln>
        </p:spPr>
        <p:txBody>
          <a:bodyPr spcFirstLastPara="1" wrap="square" lIns="0" tIns="0" rIns="0" bIns="0" anchor="t" anchorCtr="0">
            <a:noAutofit/>
          </a:bodyPr>
          <a:lstStyle/>
          <a:p>
            <a:pPr marL="457200" lvl="0" indent="-450850" algn="l" rtl="0">
              <a:lnSpc>
                <a:spcPct val="125000"/>
              </a:lnSpc>
              <a:spcBef>
                <a:spcPts val="1100"/>
              </a:spcBef>
              <a:spcAft>
                <a:spcPts val="0"/>
              </a:spcAft>
              <a:buClr>
                <a:srgbClr val="741B47"/>
              </a:buClr>
              <a:buSzPts val="3500"/>
              <a:buFont typeface="Raleway"/>
              <a:buChar char="▶"/>
            </a:pPr>
            <a:r>
              <a:rPr lang="tr-TR" sz="3500" b="1" dirty="0">
                <a:solidFill>
                  <a:srgbClr val="0B5394"/>
                </a:solidFill>
                <a:latin typeface="Raleway"/>
                <a:ea typeface="Raleway"/>
                <a:cs typeface="Raleway"/>
                <a:sym typeface="Raleway"/>
              </a:rPr>
              <a:t>KANBAN</a:t>
            </a:r>
            <a:endParaRPr sz="3500" b="1"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Kanban</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Overview</a:t>
            </a:r>
            <a:r>
              <a:rPr lang="tr-TR" sz="2400" dirty="0">
                <a:solidFill>
                  <a:srgbClr val="0B5394"/>
                </a:solidFill>
                <a:latin typeface="Raleway"/>
                <a:ea typeface="Raleway"/>
                <a:cs typeface="Raleway"/>
                <a:sym typeface="Raleway"/>
              </a:rPr>
              <a:t> </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Kanban</a:t>
            </a:r>
            <a:r>
              <a:rPr lang="tr-TR" sz="2400" dirty="0">
                <a:solidFill>
                  <a:srgbClr val="0B5394"/>
                </a:solidFill>
                <a:latin typeface="Raleway"/>
                <a:ea typeface="Raleway"/>
                <a:cs typeface="Raleway"/>
                <a:sym typeface="Raleway"/>
              </a:rPr>
              <a:t> Board</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Principles</a:t>
            </a:r>
            <a:r>
              <a:rPr lang="tr-TR" sz="2400" dirty="0">
                <a:solidFill>
                  <a:srgbClr val="0B5394"/>
                </a:solidFill>
                <a:latin typeface="Raleway"/>
                <a:ea typeface="Raleway"/>
                <a:cs typeface="Raleway"/>
                <a:sym typeface="Raleway"/>
              </a:rPr>
              <a:t> of </a:t>
            </a:r>
            <a:r>
              <a:rPr lang="tr-TR" sz="2400" dirty="0" err="1">
                <a:solidFill>
                  <a:srgbClr val="0B5394"/>
                </a:solidFill>
                <a:latin typeface="Raleway"/>
                <a:ea typeface="Raleway"/>
                <a:cs typeface="Raleway"/>
                <a:sym typeface="Raleway"/>
              </a:rPr>
              <a:t>Kanban</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Practices</a:t>
            </a:r>
            <a:r>
              <a:rPr lang="tr-TR" sz="2400" dirty="0">
                <a:solidFill>
                  <a:srgbClr val="0B5394"/>
                </a:solidFill>
                <a:latin typeface="Raleway"/>
                <a:ea typeface="Raleway"/>
                <a:cs typeface="Raleway"/>
                <a:sym typeface="Raleway"/>
              </a:rPr>
              <a:t> of </a:t>
            </a:r>
            <a:r>
              <a:rPr lang="tr-TR" sz="2400" dirty="0" err="1">
                <a:solidFill>
                  <a:srgbClr val="0B5394"/>
                </a:solidFill>
                <a:latin typeface="Raleway"/>
                <a:ea typeface="Raleway"/>
                <a:cs typeface="Raleway"/>
                <a:sym typeface="Raleway"/>
              </a:rPr>
              <a:t>Kanban</a:t>
            </a:r>
            <a:endParaRPr sz="2400" dirty="0">
              <a:solidFill>
                <a:srgbClr val="0B5394"/>
              </a:solidFill>
              <a:latin typeface="Raleway"/>
              <a:ea typeface="Raleway"/>
              <a:cs typeface="Raleway"/>
              <a:sym typeface="Raleway"/>
            </a:endParaRPr>
          </a:p>
          <a:p>
            <a:pPr marL="914400" lvl="1" indent="-381000" algn="l" rtl="0">
              <a:lnSpc>
                <a:spcPct val="125000"/>
              </a:lnSpc>
              <a:spcBef>
                <a:spcPts val="0"/>
              </a:spcBef>
              <a:spcAft>
                <a:spcPts val="0"/>
              </a:spcAft>
              <a:buClr>
                <a:srgbClr val="741B47"/>
              </a:buClr>
              <a:buSzPts val="2400"/>
              <a:buFont typeface="Raleway"/>
              <a:buChar char="▹"/>
            </a:pPr>
            <a:r>
              <a:rPr lang="tr-TR" sz="2400" dirty="0" err="1">
                <a:solidFill>
                  <a:srgbClr val="0B5394"/>
                </a:solidFill>
                <a:latin typeface="Raleway"/>
                <a:ea typeface="Raleway"/>
                <a:cs typeface="Raleway"/>
                <a:sym typeface="Raleway"/>
              </a:rPr>
              <a:t>Kanban</a:t>
            </a:r>
            <a:r>
              <a:rPr lang="tr-TR" sz="2400" dirty="0">
                <a:solidFill>
                  <a:srgbClr val="0B5394"/>
                </a:solidFill>
                <a:latin typeface="Raleway"/>
                <a:ea typeface="Raleway"/>
                <a:cs typeface="Raleway"/>
                <a:sym typeface="Raleway"/>
              </a:rPr>
              <a:t> </a:t>
            </a:r>
            <a:r>
              <a:rPr lang="tr-TR" sz="2400" dirty="0" err="1">
                <a:solidFill>
                  <a:srgbClr val="0B5394"/>
                </a:solidFill>
                <a:latin typeface="Raleway"/>
                <a:ea typeface="Raleway"/>
                <a:cs typeface="Raleway"/>
                <a:sym typeface="Raleway"/>
              </a:rPr>
              <a:t>vs</a:t>
            </a:r>
            <a:r>
              <a:rPr lang="tr-TR" sz="2400" dirty="0">
                <a:solidFill>
                  <a:srgbClr val="0B5394"/>
                </a:solidFill>
                <a:latin typeface="Raleway"/>
                <a:ea typeface="Raleway"/>
                <a:cs typeface="Raleway"/>
                <a:sym typeface="Raleway"/>
              </a:rPr>
              <a:t> Scrum</a:t>
            </a:r>
            <a:endParaRPr sz="2400" dirty="0">
              <a:solidFill>
                <a:srgbClr val="0B5394"/>
              </a:solidFill>
              <a:latin typeface="Raleway"/>
              <a:ea typeface="Raleway"/>
              <a:cs typeface="Raleway"/>
              <a:sym typeface="Raleway"/>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grpSp>
        <p:nvGrpSpPr>
          <p:cNvPr id="2630" name="Google Shape;2630;p112"/>
          <p:cNvGrpSpPr/>
          <p:nvPr/>
        </p:nvGrpSpPr>
        <p:grpSpPr>
          <a:xfrm>
            <a:off x="5410301" y="719490"/>
            <a:ext cx="3356124" cy="3829046"/>
            <a:chOff x="2602525" y="317054"/>
            <a:chExt cx="4174283" cy="4762495"/>
          </a:xfrm>
        </p:grpSpPr>
        <p:sp>
          <p:nvSpPr>
            <p:cNvPr id="2631" name="Google Shape;2631;p112"/>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2" name="Google Shape;2632;p112"/>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3" name="Google Shape;2633;p112"/>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4" name="Google Shape;2634;p112"/>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5" name="Google Shape;2635;p112"/>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6" name="Google Shape;2636;p112"/>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7" name="Google Shape;2637;p112"/>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8" name="Google Shape;2638;p112"/>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9" name="Google Shape;2639;p112"/>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0" name="Google Shape;2640;p112"/>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1" name="Google Shape;2641;p112"/>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2" name="Google Shape;2642;p112"/>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3" name="Google Shape;2643;p112"/>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4" name="Google Shape;2644;p112"/>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5" name="Google Shape;2645;p112"/>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6" name="Google Shape;2646;p112"/>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7" name="Google Shape;2647;p112"/>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8" name="Google Shape;2648;p112"/>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9" name="Google Shape;2649;p112"/>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0" name="Google Shape;2650;p112"/>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1" name="Google Shape;2651;p112"/>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2" name="Google Shape;2652;p112"/>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3" name="Google Shape;2653;p112"/>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4" name="Google Shape;2654;p112"/>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5" name="Google Shape;2655;p112"/>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6" name="Google Shape;2656;p112"/>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7" name="Google Shape;2657;p112"/>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8" name="Google Shape;2658;p112"/>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9" name="Google Shape;2659;p112"/>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0" name="Google Shape;2660;p112"/>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1" name="Google Shape;2661;p112"/>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2" name="Google Shape;2662;p112"/>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3" name="Google Shape;2663;p112"/>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4" name="Google Shape;2664;p112"/>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5" name="Google Shape;2665;p112"/>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6" name="Google Shape;2666;p112"/>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7" name="Google Shape;2667;p112"/>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8" name="Google Shape;2668;p112"/>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9" name="Google Shape;2669;p112"/>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0" name="Google Shape;2670;p112"/>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1" name="Google Shape;2671;p112"/>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2" name="Google Shape;2672;p112"/>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3" name="Google Shape;2673;p11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4" name="Google Shape;2674;p11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5" name="Google Shape;2675;p112"/>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6" name="Google Shape;2676;p112"/>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7" name="Google Shape;2677;p112"/>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8" name="Google Shape;2678;p112"/>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9" name="Google Shape;2679;p112"/>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0" name="Google Shape;2680;p112"/>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1" name="Google Shape;2681;p112"/>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2" name="Google Shape;2682;p112"/>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3" name="Google Shape;2683;p112"/>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4" name="Google Shape;2684;p112"/>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5" name="Google Shape;2685;p112"/>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6" name="Google Shape;2686;p112"/>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7" name="Google Shape;2687;p112"/>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688" name="Google Shape;2688;p112"/>
            <p:cNvGrpSpPr/>
            <p:nvPr/>
          </p:nvGrpSpPr>
          <p:grpSpPr>
            <a:xfrm>
              <a:off x="2941619" y="3895613"/>
              <a:ext cx="483621" cy="510995"/>
              <a:chOff x="4345944" y="4626313"/>
              <a:chExt cx="483621" cy="510995"/>
            </a:xfrm>
          </p:grpSpPr>
          <p:grpSp>
            <p:nvGrpSpPr>
              <p:cNvPr id="2689" name="Google Shape;2689;p112"/>
              <p:cNvGrpSpPr/>
              <p:nvPr/>
            </p:nvGrpSpPr>
            <p:grpSpPr>
              <a:xfrm>
                <a:off x="4345944" y="4852987"/>
                <a:ext cx="474200" cy="284321"/>
                <a:chOff x="4345944" y="4852987"/>
                <a:chExt cx="474200" cy="284321"/>
              </a:xfrm>
            </p:grpSpPr>
            <p:sp>
              <p:nvSpPr>
                <p:cNvPr id="2690" name="Google Shape;2690;p112"/>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1" name="Google Shape;2691;p112"/>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2" name="Google Shape;2692;p112"/>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693" name="Google Shape;2693;p112"/>
                <p:cNvGrpSpPr/>
                <p:nvPr/>
              </p:nvGrpSpPr>
              <p:grpSpPr>
                <a:xfrm>
                  <a:off x="4457040" y="4985575"/>
                  <a:ext cx="133724" cy="77247"/>
                  <a:chOff x="4457040" y="4985575"/>
                  <a:chExt cx="133724" cy="77247"/>
                </a:xfrm>
              </p:grpSpPr>
              <p:sp>
                <p:nvSpPr>
                  <p:cNvPr id="2694" name="Google Shape;2694;p112"/>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5" name="Google Shape;2695;p112"/>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96" name="Google Shape;2696;p112"/>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7" name="Google Shape;2697;p112"/>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8" name="Google Shape;2698;p112"/>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9" name="Google Shape;2699;p112"/>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0" name="Google Shape;2700;p112"/>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1" name="Google Shape;2701;p112"/>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2" name="Google Shape;2702;p112"/>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3" name="Google Shape;2703;p112"/>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4" name="Google Shape;2704;p112"/>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5" name="Google Shape;2705;p112"/>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6" name="Google Shape;2706;p112"/>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7" name="Google Shape;2707;p112"/>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8" name="Google Shape;2708;p112"/>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9" name="Google Shape;2709;p112"/>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0" name="Google Shape;2710;p112"/>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1" name="Google Shape;2711;p112"/>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2" name="Google Shape;2712;p112"/>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3" name="Google Shape;2713;p112"/>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4" name="Google Shape;2714;p112"/>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5" name="Google Shape;2715;p112"/>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6" name="Google Shape;2716;p112"/>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7" name="Google Shape;2717;p112"/>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8" name="Google Shape;2718;p112"/>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9" name="Google Shape;2719;p112"/>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0" name="Google Shape;2720;p112"/>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1" name="Google Shape;2721;p112"/>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2" name="Google Shape;2722;p112"/>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3" name="Google Shape;2723;p112"/>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4" name="Google Shape;2724;p112"/>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5" name="Google Shape;2725;p112"/>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6" name="Google Shape;2726;p112"/>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7" name="Google Shape;2727;p112"/>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8" name="Google Shape;2728;p112"/>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9" name="Google Shape;2729;p112"/>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0" name="Google Shape;2730;p112"/>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1" name="Google Shape;2731;p112"/>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2" name="Google Shape;2732;p112"/>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3" name="Google Shape;2733;p112"/>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4" name="Google Shape;2734;p112"/>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5" name="Google Shape;2735;p112"/>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6" name="Google Shape;2736;p112"/>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7" name="Google Shape;2737;p112"/>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8" name="Google Shape;2738;p112"/>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9" name="Google Shape;2739;p112"/>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0" name="Google Shape;2740;p112"/>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1" name="Google Shape;2741;p112"/>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2" name="Google Shape;2742;p112"/>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3" name="Google Shape;2743;p112"/>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4" name="Google Shape;2744;p112"/>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5" name="Google Shape;2745;p112"/>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6" name="Google Shape;2746;p112"/>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7" name="Google Shape;2747;p112"/>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8" name="Google Shape;2748;p112"/>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9" name="Google Shape;2749;p112"/>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0" name="Google Shape;2750;p112"/>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1" name="Google Shape;2751;p112"/>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2" name="Google Shape;2752;p112"/>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3" name="Google Shape;2753;p112"/>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4" name="Google Shape;2754;p112"/>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5" name="Google Shape;2755;p112"/>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6" name="Google Shape;2756;p112"/>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7" name="Google Shape;2757;p112"/>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8" name="Google Shape;2758;p112"/>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9" name="Google Shape;2759;p112"/>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760" name="Google Shape;2760;p112"/>
              <p:cNvGrpSpPr/>
              <p:nvPr/>
            </p:nvGrpSpPr>
            <p:grpSpPr>
              <a:xfrm>
                <a:off x="4543079" y="4626313"/>
                <a:ext cx="286486" cy="386884"/>
                <a:chOff x="4543079" y="4626313"/>
                <a:chExt cx="286486" cy="386884"/>
              </a:xfrm>
            </p:grpSpPr>
            <p:grpSp>
              <p:nvGrpSpPr>
                <p:cNvPr id="2761" name="Google Shape;2761;p112"/>
                <p:cNvGrpSpPr/>
                <p:nvPr/>
              </p:nvGrpSpPr>
              <p:grpSpPr>
                <a:xfrm>
                  <a:off x="4543079" y="4626313"/>
                  <a:ext cx="286486" cy="386884"/>
                  <a:chOff x="4543079" y="4626313"/>
                  <a:chExt cx="286486" cy="386884"/>
                </a:xfrm>
              </p:grpSpPr>
              <p:sp>
                <p:nvSpPr>
                  <p:cNvPr id="2762" name="Google Shape;2762;p112"/>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3" name="Google Shape;2763;p112"/>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4" name="Google Shape;2764;p11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5" name="Google Shape;2765;p11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6" name="Google Shape;2766;p112"/>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67" name="Google Shape;2767;p112"/>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8" name="Google Shape;2768;p112"/>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9" name="Google Shape;2769;p112"/>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770" name="Google Shape;2770;p112"/>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1" name="Google Shape;2771;p112"/>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2" name="Google Shape;2772;p112"/>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3" name="Google Shape;2773;p112"/>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4" name="Google Shape;2774;p112"/>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5" name="Google Shape;2775;p112"/>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76" name="Google Shape;2776;p112"/>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2777" name="Google Shape;2777;p112"/>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dirty="0" err="1">
                <a:solidFill>
                  <a:srgbClr val="000000"/>
                </a:solidFill>
                <a:latin typeface="Barlow"/>
                <a:ea typeface="Barlow"/>
                <a:cs typeface="Barlow"/>
                <a:sym typeface="Barlow"/>
              </a:rPr>
              <a:t>Any</a:t>
            </a:r>
            <a:r>
              <a:rPr lang="tr-TR" sz="3600" b="1" i="0" u="none" strike="noStrike" cap="none" dirty="0">
                <a:solidFill>
                  <a:srgbClr val="000000"/>
                </a:solidFill>
                <a:latin typeface="Barlow"/>
                <a:ea typeface="Barlow"/>
                <a:cs typeface="Barlow"/>
                <a:sym typeface="Barlow"/>
              </a:rPr>
              <a:t> </a:t>
            </a:r>
            <a:r>
              <a:rPr lang="tr-TR" sz="3600" b="1" i="0" u="none" strike="noStrike" cap="none" dirty="0" err="1">
                <a:solidFill>
                  <a:srgbClr val="000000"/>
                </a:solidFill>
                <a:latin typeface="Barlow"/>
                <a:ea typeface="Barlow"/>
                <a:cs typeface="Barlow"/>
                <a:sym typeface="Barlow"/>
              </a:rPr>
              <a:t>questions</a:t>
            </a:r>
            <a:r>
              <a:rPr lang="tr-TR" sz="3600" b="1" i="0" u="none" strike="noStrike" cap="none" dirty="0">
                <a:solidFill>
                  <a:srgbClr val="000000"/>
                </a:solidFill>
                <a:latin typeface="Barlow"/>
                <a:ea typeface="Barlow"/>
                <a:cs typeface="Barlow"/>
                <a:sym typeface="Barlow"/>
              </a:rPr>
              <a:t>?</a:t>
            </a:r>
            <a:endParaRPr sz="3600" b="1" i="0" u="none" strike="noStrike" cap="none" dirty="0">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endParaRPr dirty="0"/>
          </a:p>
        </p:txBody>
      </p:sp>
      <p:pic>
        <p:nvPicPr>
          <p:cNvPr id="2778" name="Google Shape;2778;p112"/>
          <p:cNvPicPr preferRelativeResize="0"/>
          <p:nvPr/>
        </p:nvPicPr>
        <p:blipFill rotWithShape="1">
          <a:blip r:embed="rId3">
            <a:alphaModFix/>
          </a:blip>
          <a:srcRect/>
          <a:stretch/>
        </p:blipFill>
        <p:spPr>
          <a:xfrm>
            <a:off x="4512147" y="623245"/>
            <a:ext cx="2361997" cy="2583434"/>
          </a:xfrm>
          <a:prstGeom prst="rect">
            <a:avLst/>
          </a:prstGeom>
          <a:noFill/>
          <a:ln>
            <a:noFill/>
          </a:ln>
        </p:spPr>
      </p:pic>
      <p:sp>
        <p:nvSpPr>
          <p:cNvPr id="2779" name="Google Shape;2779;p1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8"/>
          <p:cNvSpPr txBox="1">
            <a:spLocks noGrp="1"/>
          </p:cNvSpPr>
          <p:nvPr>
            <p:ph type="ctrTitle"/>
          </p:nvPr>
        </p:nvSpPr>
        <p:spPr>
          <a:xfrm>
            <a:off x="1003700" y="1986000"/>
            <a:ext cx="4676700" cy="980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sz="6000" dirty="0">
                <a:solidFill>
                  <a:srgbClr val="741B47"/>
                </a:solidFill>
                <a:latin typeface="Raleway Medium"/>
                <a:ea typeface="Raleway Medium"/>
                <a:cs typeface="Raleway Medium"/>
                <a:sym typeface="Raleway Medium"/>
              </a:rPr>
              <a:t>SCRUM</a:t>
            </a:r>
            <a:endParaRPr sz="6000" dirty="0">
              <a:solidFill>
                <a:srgbClr val="741B47"/>
              </a:solidFill>
              <a:latin typeface="Raleway Medium"/>
              <a:ea typeface="Raleway Medium"/>
              <a:cs typeface="Raleway Medium"/>
              <a:sym typeface="Raleway Medium"/>
            </a:endParaRPr>
          </a:p>
        </p:txBody>
      </p:sp>
      <p:sp>
        <p:nvSpPr>
          <p:cNvPr id="420" name="Google Shape;420;p2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421" name="Google Shape;421;p28"/>
          <p:cNvGrpSpPr/>
          <p:nvPr/>
        </p:nvGrpSpPr>
        <p:grpSpPr>
          <a:xfrm>
            <a:off x="5435079" y="912423"/>
            <a:ext cx="3239723" cy="3318665"/>
            <a:chOff x="2270525" y="117216"/>
            <a:chExt cx="4650765" cy="4762722"/>
          </a:xfrm>
        </p:grpSpPr>
        <p:sp>
          <p:nvSpPr>
            <p:cNvPr id="422" name="Google Shape;422;p2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p2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p2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 name="Google Shape;425;p2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 name="Google Shape;426;p2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2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p2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p2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 name="Google Shape;430;p2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p2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 name="Google Shape;432;p2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 name="Google Shape;433;p2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 name="Google Shape;434;p2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 name="Google Shape;435;p2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 name="Google Shape;436;p2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 name="Google Shape;437;p2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 name="Google Shape;438;p2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 name="Google Shape;439;p2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 name="Google Shape;440;p2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 name="Google Shape;441;p2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p2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43" name="Google Shape;443;p28"/>
            <p:cNvGrpSpPr/>
            <p:nvPr/>
          </p:nvGrpSpPr>
          <p:grpSpPr>
            <a:xfrm>
              <a:off x="4031993" y="117216"/>
              <a:ext cx="2889297" cy="3901793"/>
              <a:chOff x="5533368" y="1047716"/>
              <a:chExt cx="2889297" cy="3901793"/>
            </a:xfrm>
          </p:grpSpPr>
          <p:sp>
            <p:nvSpPr>
              <p:cNvPr id="444" name="Google Shape;444;p2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 name="Google Shape;445;p2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 name="Google Shape;446;p2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p2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p2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 name="Google Shape;449;p2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 name="Google Shape;450;p2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2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2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2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2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2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2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2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2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2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2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2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2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2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2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2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2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2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2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2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0" name="Google Shape;470;p2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1" name="Google Shape;471;p2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p2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2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2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2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2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2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2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2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2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2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2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2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84" name="Google Shape;484;p2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2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2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2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p2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p2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p2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 name="Google Shape;491;p2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 name="Google Shape;492;p2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2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2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2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2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 name="Google Shape;497;p2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 name="Google Shape;498;p2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2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2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2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2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3" name="Google Shape;503;p2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4" name="Google Shape;504;p2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5" name="Google Shape;505;p2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 name="Google Shape;506;p2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 name="Google Shape;507;p2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 name="Google Shape;508;p2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2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 name="Google Shape;510;p2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 name="Google Shape;511;p2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 name="Google Shape;512;p2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13" name="Google Shape;513;p28"/>
            <p:cNvGrpSpPr/>
            <p:nvPr/>
          </p:nvGrpSpPr>
          <p:grpSpPr>
            <a:xfrm flipH="1">
              <a:off x="2865276" y="3434799"/>
              <a:ext cx="598186" cy="1340314"/>
              <a:chOff x="4210728" y="4525714"/>
              <a:chExt cx="546438" cy="1224366"/>
            </a:xfrm>
          </p:grpSpPr>
          <p:sp>
            <p:nvSpPr>
              <p:cNvPr id="514" name="Google Shape;514;p2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2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2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 name="Google Shape;517;p2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p2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2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2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2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2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 name="Google Shape;523;p2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 name="Google Shape;524;p2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2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2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1043" name="Google Shape;1043;p6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dirty="0" err="1">
                <a:ln>
                  <a:noFill/>
                </a:ln>
                <a:solidFill>
                  <a:srgbClr val="741B47"/>
                </a:solidFill>
                <a:effectLst/>
                <a:uLnTx/>
                <a:uFillTx/>
                <a:latin typeface="Raleway Medium"/>
                <a:ea typeface="Raleway Medium"/>
                <a:cs typeface="Raleway Medium"/>
                <a:sym typeface="Raleway Medium"/>
              </a:rPr>
              <a:t>What</a:t>
            </a:r>
            <a:r>
              <a:rPr kumimoji="0" lang="tr-TR"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rPr>
              <a:t> is Scrum?</a:t>
            </a:r>
            <a:endParaRPr kumimoji="0"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endParaRPr>
          </a:p>
        </p:txBody>
      </p:sp>
      <p:sp>
        <p:nvSpPr>
          <p:cNvPr id="1044" name="Google Shape;1044;p64"/>
          <p:cNvSpPr/>
          <p:nvPr/>
        </p:nvSpPr>
        <p:spPr>
          <a:xfrm>
            <a:off x="366450" y="800200"/>
            <a:ext cx="8411100" cy="1231200"/>
          </a:xfrm>
          <a:prstGeom prst="roundRect">
            <a:avLst>
              <a:gd name="adj" fmla="val 16667"/>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defTabSz="914400" rtl="0" eaLnBrk="1" fontAlgn="auto" latinLnBrk="0" hangingPunct="1">
              <a:lnSpc>
                <a:spcPct val="110000"/>
              </a:lnSpc>
              <a:spcBef>
                <a:spcPts val="600"/>
              </a:spcBef>
              <a:spcAft>
                <a:spcPts val="0"/>
              </a:spcAft>
              <a:buClr>
                <a:srgbClr val="000000"/>
              </a:buClr>
              <a:buSzTx/>
              <a:buFont typeface="Arial"/>
              <a:buNone/>
              <a:tabLst/>
              <a:defRPr/>
            </a:pP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A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framework</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within</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which</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people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can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address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complex</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adaptive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problems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while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productively</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and</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creatively</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delivering</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products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highest</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possible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value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a:t>
            </a:r>
            <a:endParaRPr kumimoji="0"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sp>
        <p:nvSpPr>
          <p:cNvPr id="1045" name="Google Shape;1045;p64"/>
          <p:cNvSpPr/>
          <p:nvPr/>
        </p:nvSpPr>
        <p:spPr>
          <a:xfrm>
            <a:off x="431800" y="4213750"/>
            <a:ext cx="2659800" cy="423000"/>
          </a:xfrm>
          <a:prstGeom prst="roundRect">
            <a:avLst>
              <a:gd name="adj" fmla="val 16667"/>
            </a:avLst>
          </a:prstGeom>
          <a:solidFill>
            <a:srgbClr val="B6D7A8"/>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0000"/>
              </a:lnSpc>
              <a:spcBef>
                <a:spcPts val="600"/>
              </a:spcBef>
              <a:spcAft>
                <a:spcPts val="0"/>
              </a:spcAft>
              <a:buClr>
                <a:srgbClr val="000000"/>
              </a:buClr>
              <a:buSzTx/>
              <a:buFont typeface="Arial"/>
              <a:buNone/>
              <a:tabLst/>
              <a:defRPr/>
            </a:pPr>
            <a:r>
              <a:rPr kumimoji="0" lang="tr-TR" sz="1700" b="0" i="0" u="none" strike="noStrike" kern="0" cap="none" spc="0" normalizeH="0" baseline="0" noProof="0" dirty="0" err="1">
                <a:ln>
                  <a:noFill/>
                </a:ln>
                <a:solidFill>
                  <a:srgbClr val="741B47"/>
                </a:solidFill>
                <a:effectLst/>
                <a:uLnTx/>
                <a:uFillTx/>
                <a:latin typeface="Montserrat SemiBold"/>
                <a:ea typeface="Montserrat SemiBold"/>
                <a:cs typeface="Montserrat SemiBold"/>
                <a:sym typeface="Montserrat SemiBold"/>
              </a:rPr>
              <a:t>Lightweight</a:t>
            </a:r>
            <a:endParaRPr kumimoji="0" sz="1700" b="0" i="0" u="none" strike="noStrike" kern="0" cap="none" spc="0" normalizeH="0" baseline="0" noProof="0" dirty="0">
              <a:ln>
                <a:noFill/>
              </a:ln>
              <a:solidFill>
                <a:srgbClr val="741B47"/>
              </a:solidFill>
              <a:effectLst/>
              <a:uLnTx/>
              <a:uFillTx/>
              <a:latin typeface="Montserrat SemiBold"/>
              <a:ea typeface="Montserrat SemiBold"/>
              <a:cs typeface="Montserrat SemiBold"/>
              <a:sym typeface="Montserrat SemiBold"/>
            </a:endParaRPr>
          </a:p>
        </p:txBody>
      </p:sp>
      <p:sp>
        <p:nvSpPr>
          <p:cNvPr id="1046" name="Google Shape;1046;p64"/>
          <p:cNvSpPr/>
          <p:nvPr/>
        </p:nvSpPr>
        <p:spPr>
          <a:xfrm>
            <a:off x="3242068" y="4213750"/>
            <a:ext cx="2659800" cy="423000"/>
          </a:xfrm>
          <a:prstGeom prst="roundRect">
            <a:avLst>
              <a:gd name="adj" fmla="val 16667"/>
            </a:avLst>
          </a:prstGeom>
          <a:solidFill>
            <a:srgbClr val="A2C4C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0000"/>
              </a:lnSpc>
              <a:spcBef>
                <a:spcPts val="60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741B47"/>
                </a:solidFill>
                <a:effectLst/>
                <a:uLnTx/>
                <a:uFillTx/>
                <a:latin typeface="Montserrat SemiBold"/>
                <a:ea typeface="Montserrat SemiBold"/>
                <a:cs typeface="Montserrat SemiBold"/>
                <a:sym typeface="Montserrat SemiBold"/>
              </a:rPr>
              <a:t>Simple to understand</a:t>
            </a:r>
            <a:endParaRPr kumimoji="0" sz="1700" b="0" i="0" u="none" strike="noStrike" kern="0" cap="none" spc="0" normalizeH="0" baseline="0" noProof="0">
              <a:ln>
                <a:noFill/>
              </a:ln>
              <a:solidFill>
                <a:srgbClr val="741B47"/>
              </a:solidFill>
              <a:effectLst/>
              <a:uLnTx/>
              <a:uFillTx/>
              <a:latin typeface="Montserrat SemiBold"/>
              <a:ea typeface="Montserrat SemiBold"/>
              <a:cs typeface="Montserrat SemiBold"/>
              <a:sym typeface="Montserrat SemiBold"/>
            </a:endParaRPr>
          </a:p>
        </p:txBody>
      </p:sp>
      <p:sp>
        <p:nvSpPr>
          <p:cNvPr id="1047" name="Google Shape;1047;p64"/>
          <p:cNvSpPr/>
          <p:nvPr/>
        </p:nvSpPr>
        <p:spPr>
          <a:xfrm>
            <a:off x="6052355" y="4213750"/>
            <a:ext cx="2659800" cy="423000"/>
          </a:xfrm>
          <a:prstGeom prst="roundRect">
            <a:avLst>
              <a:gd name="adj" fmla="val 16667"/>
            </a:avLst>
          </a:prstGeom>
          <a:solidFill>
            <a:srgbClr val="D9D2E9"/>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0000"/>
              </a:lnSpc>
              <a:spcBef>
                <a:spcPts val="60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741B47"/>
                </a:solidFill>
                <a:effectLst/>
                <a:uLnTx/>
                <a:uFillTx/>
                <a:latin typeface="Montserrat SemiBold"/>
                <a:ea typeface="Montserrat SemiBold"/>
                <a:cs typeface="Montserrat SemiBold"/>
                <a:sym typeface="Montserrat SemiBold"/>
              </a:rPr>
              <a:t>Difficult to master</a:t>
            </a:r>
            <a:endParaRPr kumimoji="0" sz="1700" b="0" i="0" u="none" strike="noStrike" kern="0" cap="none" spc="0" normalizeH="0" baseline="0" noProof="0">
              <a:ln>
                <a:noFill/>
              </a:ln>
              <a:solidFill>
                <a:srgbClr val="741B47"/>
              </a:solidFill>
              <a:effectLst/>
              <a:uLnTx/>
              <a:uFillTx/>
              <a:latin typeface="Montserrat SemiBold"/>
              <a:ea typeface="Montserrat SemiBold"/>
              <a:cs typeface="Montserrat SemiBold"/>
              <a:sym typeface="Montserrat SemiBold"/>
            </a:endParaRPr>
          </a:p>
        </p:txBody>
      </p:sp>
      <p:pic>
        <p:nvPicPr>
          <p:cNvPr id="1048" name="Google Shape;1048;p64"/>
          <p:cNvPicPr preferRelativeResize="0"/>
          <p:nvPr/>
        </p:nvPicPr>
        <p:blipFill>
          <a:blip r:embed="rId3">
            <a:alphaModFix/>
          </a:blip>
          <a:stretch>
            <a:fillRect/>
          </a:stretch>
        </p:blipFill>
        <p:spPr>
          <a:xfrm>
            <a:off x="930813" y="2379675"/>
            <a:ext cx="1661775" cy="1661775"/>
          </a:xfrm>
          <a:prstGeom prst="rect">
            <a:avLst/>
          </a:prstGeom>
          <a:noFill/>
          <a:ln>
            <a:noFill/>
          </a:ln>
        </p:spPr>
      </p:pic>
      <p:pic>
        <p:nvPicPr>
          <p:cNvPr id="1049" name="Google Shape;1049;p64"/>
          <p:cNvPicPr preferRelativeResize="0"/>
          <p:nvPr/>
        </p:nvPicPr>
        <p:blipFill>
          <a:blip r:embed="rId4">
            <a:alphaModFix/>
          </a:blip>
          <a:stretch>
            <a:fillRect/>
          </a:stretch>
        </p:blipFill>
        <p:spPr>
          <a:xfrm>
            <a:off x="6604125" y="2379675"/>
            <a:ext cx="1661775" cy="1661775"/>
          </a:xfrm>
          <a:prstGeom prst="rect">
            <a:avLst/>
          </a:prstGeom>
          <a:noFill/>
          <a:ln>
            <a:noFill/>
          </a:ln>
        </p:spPr>
      </p:pic>
      <p:pic>
        <p:nvPicPr>
          <p:cNvPr id="1050" name="Google Shape;1050;p64"/>
          <p:cNvPicPr preferRelativeResize="0"/>
          <p:nvPr/>
        </p:nvPicPr>
        <p:blipFill>
          <a:blip r:embed="rId5">
            <a:alphaModFix/>
          </a:blip>
          <a:stretch>
            <a:fillRect/>
          </a:stretch>
        </p:blipFill>
        <p:spPr>
          <a:xfrm>
            <a:off x="3741088" y="2379675"/>
            <a:ext cx="1661775" cy="166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1056" name="Google Shape;1056;p6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dirty="0" err="1">
                <a:ln>
                  <a:noFill/>
                </a:ln>
                <a:solidFill>
                  <a:srgbClr val="741B47"/>
                </a:solidFill>
                <a:effectLst/>
                <a:uLnTx/>
                <a:uFillTx/>
                <a:latin typeface="Raleway Medium"/>
                <a:ea typeface="Raleway Medium"/>
                <a:cs typeface="Raleway Medium"/>
                <a:sym typeface="Raleway Medium"/>
              </a:rPr>
              <a:t>What</a:t>
            </a:r>
            <a:r>
              <a:rPr kumimoji="0" lang="tr-TR"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rPr>
              <a:t> is Scrum?</a:t>
            </a:r>
            <a:endParaRPr kumimoji="0"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endParaRPr>
          </a:p>
        </p:txBody>
      </p:sp>
      <p:sp>
        <p:nvSpPr>
          <p:cNvPr id="1057" name="Google Shape;1057;p65"/>
          <p:cNvSpPr/>
          <p:nvPr/>
        </p:nvSpPr>
        <p:spPr>
          <a:xfrm>
            <a:off x="366450" y="800200"/>
            <a:ext cx="8411100" cy="813900"/>
          </a:xfrm>
          <a:prstGeom prst="roundRect">
            <a:avLst>
              <a:gd name="adj" fmla="val 16667"/>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defTabSz="914400" rtl="0" eaLnBrk="1" fontAlgn="auto" latinLnBrk="0" hangingPunct="1">
              <a:lnSpc>
                <a:spcPct val="110000"/>
              </a:lnSpc>
              <a:spcBef>
                <a:spcPts val="600"/>
              </a:spcBef>
              <a:spcAft>
                <a:spcPts val="0"/>
              </a:spcAft>
              <a:buClr>
                <a:srgbClr val="000000"/>
              </a:buClr>
              <a:buSzTx/>
              <a:buFont typeface="Arial"/>
              <a:buNone/>
              <a:tabLst/>
              <a:defRPr/>
            </a:pP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Scrum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emphasizes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delivering</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business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value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frequently</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through</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short</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iterations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known</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as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sprints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a:t>
            </a:r>
            <a:endParaRPr kumimoji="0"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pic>
        <p:nvPicPr>
          <p:cNvPr id="1058" name="Google Shape;1058;p65"/>
          <p:cNvPicPr preferRelativeResize="0"/>
          <p:nvPr/>
        </p:nvPicPr>
        <p:blipFill>
          <a:blip r:embed="rId3">
            <a:alphaModFix/>
          </a:blip>
          <a:stretch>
            <a:fillRect/>
          </a:stretch>
        </p:blipFill>
        <p:spPr>
          <a:xfrm>
            <a:off x="3506575" y="1766500"/>
            <a:ext cx="1905000" cy="1905000"/>
          </a:xfrm>
          <a:prstGeom prst="rect">
            <a:avLst/>
          </a:prstGeom>
          <a:noFill/>
          <a:ln>
            <a:noFill/>
          </a:ln>
        </p:spPr>
      </p:pic>
      <p:sp>
        <p:nvSpPr>
          <p:cNvPr id="1059" name="Google Shape;1059;p65"/>
          <p:cNvSpPr txBox="1"/>
          <p:nvPr/>
        </p:nvSpPr>
        <p:spPr>
          <a:xfrm>
            <a:off x="977700" y="3950025"/>
            <a:ext cx="7188600" cy="577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This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gives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visibility</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to</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work</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that’s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being</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done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and</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creates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opportunities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for</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feedback</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a:t>
            </a:r>
            <a:endParaRPr kumimoji="0"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1065" name="Google Shape;1065;p6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dirty="0" err="1">
                <a:ln>
                  <a:noFill/>
                </a:ln>
                <a:solidFill>
                  <a:srgbClr val="741B47"/>
                </a:solidFill>
                <a:effectLst/>
                <a:uLnTx/>
                <a:uFillTx/>
                <a:latin typeface="Raleway Medium"/>
                <a:ea typeface="Raleway Medium"/>
                <a:cs typeface="Raleway Medium"/>
                <a:sym typeface="Raleway Medium"/>
              </a:rPr>
              <a:t>Origin</a:t>
            </a:r>
            <a:r>
              <a:rPr kumimoji="0" lang="tr-TR"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rPr>
              <a:t> of Scrum</a:t>
            </a:r>
            <a:endParaRPr kumimoji="0"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endParaRPr>
          </a:p>
        </p:txBody>
      </p:sp>
      <p:sp>
        <p:nvSpPr>
          <p:cNvPr id="1066" name="Google Shape;1066;p66"/>
          <p:cNvSpPr/>
          <p:nvPr/>
        </p:nvSpPr>
        <p:spPr>
          <a:xfrm>
            <a:off x="366450" y="800200"/>
            <a:ext cx="8411100" cy="813900"/>
          </a:xfrm>
          <a:prstGeom prst="roundRect">
            <a:avLst>
              <a:gd name="adj" fmla="val 16667"/>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360000" marR="360000" lvl="0" indent="0" algn="ctr" defTabSz="914400" rtl="0" eaLnBrk="1" fontAlgn="auto" latinLnBrk="0" hangingPunct="1">
              <a:lnSpc>
                <a:spcPct val="110000"/>
              </a:lnSpc>
              <a:spcBef>
                <a:spcPts val="600"/>
              </a:spcBef>
              <a:spcAft>
                <a:spcPts val="0"/>
              </a:spcAft>
              <a:buClr>
                <a:srgbClr val="000000"/>
              </a:buClr>
              <a:buSzTx/>
              <a:buFont typeface="Arial"/>
              <a:buNone/>
              <a:tabLst/>
              <a:defRPr/>
            </a:pP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Scrum is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one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leading</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agile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techniques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developed</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in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1990s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by</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Ken</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Schwaber</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and</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Jeff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Sutherland</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a:t>
            </a:r>
            <a:endParaRPr kumimoji="0"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sp>
        <p:nvSpPr>
          <p:cNvPr id="1067" name="Google Shape;1067;p66"/>
          <p:cNvSpPr/>
          <p:nvPr/>
        </p:nvSpPr>
        <p:spPr>
          <a:xfrm>
            <a:off x="807300" y="4202850"/>
            <a:ext cx="7529400" cy="694200"/>
          </a:xfrm>
          <a:prstGeom prst="roundRect">
            <a:avLst>
              <a:gd name="adj" fmla="val 16667"/>
            </a:avLst>
          </a:prstGeom>
          <a:solidFill>
            <a:srgbClr val="FF0000"/>
          </a:solid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35999" marR="35999" lvl="0" indent="0" algn="ctr" defTabSz="914400" rtl="0" eaLnBrk="1" fontAlgn="auto" latinLnBrk="0" hangingPunct="1">
              <a:lnSpc>
                <a:spcPct val="110000"/>
              </a:lnSpc>
              <a:spcBef>
                <a:spcPts val="600"/>
              </a:spcBef>
              <a:spcAft>
                <a:spcPts val="0"/>
              </a:spcAft>
              <a:buClr>
                <a:srgbClr val="000000"/>
              </a:buClr>
              <a:buSzTx/>
              <a:buFont typeface="Arial"/>
              <a:buNone/>
              <a:tabLst/>
              <a:defRPr/>
            </a:pPr>
            <a:r>
              <a:rPr kumimoji="0" lang="tr-TR" sz="2000" b="0" i="0" u="none" strike="noStrike" kern="0" cap="none" spc="0" normalizeH="0" baseline="0" noProof="0" dirty="0" err="1">
                <a:ln>
                  <a:noFill/>
                </a:ln>
                <a:solidFill>
                  <a:srgbClr val="FFFFFF"/>
                </a:solidFill>
                <a:effectLst/>
                <a:uLnTx/>
                <a:uFillTx/>
                <a:latin typeface="Montserrat Medium"/>
                <a:ea typeface="Montserrat Medium"/>
                <a:cs typeface="Montserrat Medium"/>
                <a:sym typeface="Montserrat Medium"/>
              </a:rPr>
              <a:t>More</a:t>
            </a:r>
            <a:r>
              <a:rPr kumimoji="0" lang="tr-TR" sz="20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FFFFFF"/>
                </a:solidFill>
                <a:effectLst/>
                <a:uLnTx/>
                <a:uFillTx/>
                <a:latin typeface="Montserrat Medium"/>
                <a:ea typeface="Montserrat Medium"/>
                <a:cs typeface="Montserrat Medium"/>
                <a:sym typeface="Montserrat Medium"/>
              </a:rPr>
              <a:t>than</a:t>
            </a:r>
            <a:r>
              <a:rPr kumimoji="0" lang="tr-TR" sz="20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 50% of </a:t>
            </a:r>
            <a:r>
              <a:rPr kumimoji="0" lang="tr-TR" sz="2000" b="0" i="0" u="none" strike="noStrike" kern="0" cap="none" spc="0" normalizeH="0" baseline="0" noProof="0" dirty="0" err="1">
                <a:ln>
                  <a:noFill/>
                </a:ln>
                <a:solidFill>
                  <a:srgbClr val="FFFFFF"/>
                </a:solidFill>
                <a:effectLst/>
                <a:uLnTx/>
                <a:uFillTx/>
                <a:latin typeface="Montserrat Medium"/>
                <a:ea typeface="Montserrat Medium"/>
                <a:cs typeface="Montserrat Medium"/>
                <a:sym typeface="Montserrat Medium"/>
              </a:rPr>
              <a:t>all</a:t>
            </a:r>
            <a:r>
              <a:rPr kumimoji="0" lang="tr-TR" sz="20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FFFFFF"/>
                </a:solidFill>
                <a:effectLst/>
                <a:uLnTx/>
                <a:uFillTx/>
                <a:latin typeface="Montserrat Medium"/>
                <a:ea typeface="Montserrat Medium"/>
                <a:cs typeface="Montserrat Medium"/>
                <a:sym typeface="Montserrat Medium"/>
              </a:rPr>
              <a:t>projects</a:t>
            </a:r>
            <a:r>
              <a:rPr kumimoji="0" lang="tr-TR" sz="20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FFFFFF"/>
                </a:solidFill>
                <a:effectLst/>
                <a:uLnTx/>
                <a:uFillTx/>
                <a:latin typeface="Montserrat Medium"/>
                <a:ea typeface="Montserrat Medium"/>
                <a:cs typeface="Montserrat Medium"/>
                <a:sym typeface="Montserrat Medium"/>
              </a:rPr>
              <a:t>use</a:t>
            </a:r>
            <a:r>
              <a:rPr kumimoji="0" lang="tr-TR" sz="20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FFFFFF"/>
                </a:solidFill>
                <a:effectLst/>
                <a:uLnTx/>
                <a:uFillTx/>
                <a:latin typeface="Montserrat Medium"/>
                <a:ea typeface="Montserrat Medium"/>
                <a:cs typeface="Montserrat Medium"/>
                <a:sym typeface="Montserrat Medium"/>
              </a:rPr>
              <a:t>this</a:t>
            </a:r>
            <a:r>
              <a:rPr kumimoji="0" lang="tr-TR" sz="20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FFFFFF"/>
                </a:solidFill>
                <a:effectLst/>
                <a:uLnTx/>
                <a:uFillTx/>
                <a:latin typeface="Montserrat Medium"/>
                <a:ea typeface="Montserrat Medium"/>
                <a:cs typeface="Montserrat Medium"/>
                <a:sym typeface="Montserrat Medium"/>
              </a:rPr>
              <a:t>methodology</a:t>
            </a:r>
            <a:r>
              <a:rPr kumimoji="0" lang="tr-TR" sz="20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a:t>
            </a:r>
            <a:endParaRPr kumimoji="0" sz="20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endParaRPr>
          </a:p>
        </p:txBody>
      </p:sp>
      <p:pic>
        <p:nvPicPr>
          <p:cNvPr id="1068" name="Google Shape;1068;p66"/>
          <p:cNvPicPr preferRelativeResize="0"/>
          <p:nvPr/>
        </p:nvPicPr>
        <p:blipFill>
          <a:blip r:embed="rId3">
            <a:alphaModFix/>
          </a:blip>
          <a:stretch>
            <a:fillRect/>
          </a:stretch>
        </p:blipFill>
        <p:spPr>
          <a:xfrm>
            <a:off x="2614100" y="1723000"/>
            <a:ext cx="3915803" cy="2327451"/>
          </a:xfrm>
          <a:prstGeom prst="rect">
            <a:avLst/>
          </a:prstGeom>
          <a:noFill/>
          <a:ln w="28575" cap="flat" cmpd="sng">
            <a:solidFill>
              <a:srgbClr val="FF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1074" name="Google Shape;1074;p6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rPr>
              <a:t>Scrum Framework</a:t>
            </a:r>
            <a:endParaRPr kumimoji="0"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endParaRPr>
          </a:p>
        </p:txBody>
      </p:sp>
      <p:pic>
        <p:nvPicPr>
          <p:cNvPr id="1075" name="Google Shape;1075;p67"/>
          <p:cNvPicPr preferRelativeResize="0"/>
          <p:nvPr/>
        </p:nvPicPr>
        <p:blipFill rotWithShape="1">
          <a:blip r:embed="rId3">
            <a:alphaModFix/>
          </a:blip>
          <a:srcRect/>
          <a:stretch/>
        </p:blipFill>
        <p:spPr>
          <a:xfrm>
            <a:off x="703110" y="743487"/>
            <a:ext cx="7737775" cy="40962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659"/>
        <p:cNvGrpSpPr/>
        <p:nvPr/>
      </p:nvGrpSpPr>
      <p:grpSpPr>
        <a:xfrm>
          <a:off x="0" y="0"/>
          <a:ext cx="0" cy="0"/>
          <a:chOff x="0" y="0"/>
          <a:chExt cx="0" cy="0"/>
        </a:xfrm>
      </p:grpSpPr>
      <p:sp>
        <p:nvSpPr>
          <p:cNvPr id="660" name="Google Shape;660;p3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662" name="Google Shape;662;p32"/>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sp>
        <p:nvSpPr>
          <p:cNvPr id="663" name="Google Shape;663;p32"/>
          <p:cNvSpPr/>
          <p:nvPr/>
        </p:nvSpPr>
        <p:spPr>
          <a:xfrm>
            <a:off x="593100" y="3289875"/>
            <a:ext cx="7957800" cy="1080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txBox="1">
            <a:spLocks noGrp="1"/>
          </p:cNvSpPr>
          <p:nvPr>
            <p:ph type="title"/>
          </p:nvPr>
        </p:nvSpPr>
        <p:spPr>
          <a:xfrm>
            <a:off x="821550" y="3559950"/>
            <a:ext cx="7422000" cy="6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dirty="0">
                <a:solidFill>
                  <a:srgbClr val="0A3534"/>
                </a:solidFill>
                <a:latin typeface="Proxima Nova Semibold"/>
                <a:ea typeface="Proxima Nova Semibold"/>
                <a:cs typeface="Proxima Nova Semibold"/>
                <a:sym typeface="Proxima Nova Semibold"/>
              </a:rPr>
              <a:t>Scrum </a:t>
            </a:r>
            <a:r>
              <a:rPr lang="tr-TR" sz="3200" dirty="0" err="1">
                <a:solidFill>
                  <a:srgbClr val="0A3534"/>
                </a:solidFill>
                <a:latin typeface="Proxima Nova Semibold"/>
                <a:ea typeface="Proxima Nova Semibold"/>
                <a:cs typeface="Proxima Nova Semibold"/>
                <a:sym typeface="Proxima Nova Semibold"/>
              </a:rPr>
              <a:t>projects</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are</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divided</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into</a:t>
            </a:r>
            <a:r>
              <a:rPr lang="tr-TR" sz="3200" dirty="0">
                <a:solidFill>
                  <a:srgbClr val="0A3534"/>
                </a:solidFill>
                <a:latin typeface="Proxima Nova Semibold"/>
                <a:ea typeface="Proxima Nova Semibold"/>
                <a:cs typeface="Proxima Nova Semibold"/>
                <a:sym typeface="Proxima Nova Semibold"/>
              </a:rPr>
              <a:t>:</a:t>
            </a:r>
            <a:endParaRPr sz="3200" dirty="0">
              <a:solidFill>
                <a:srgbClr val="0A3534"/>
              </a:solidFill>
              <a:latin typeface="Proxima Nova Semibold"/>
              <a:ea typeface="Proxima Nova Semibold"/>
              <a:cs typeface="Proxima Nova Semibold"/>
              <a:sym typeface="Proxima Nova Semibold"/>
            </a:endParaRPr>
          </a:p>
        </p:txBody>
      </p:sp>
      <p:pic>
        <p:nvPicPr>
          <p:cNvPr id="665" name="Google Shape;665;p32"/>
          <p:cNvPicPr preferRelativeResize="0"/>
          <p:nvPr/>
        </p:nvPicPr>
        <p:blipFill>
          <a:blip r:embed="rId3">
            <a:alphaModFix/>
          </a:blip>
          <a:stretch>
            <a:fillRect/>
          </a:stretch>
        </p:blipFill>
        <p:spPr>
          <a:xfrm>
            <a:off x="1184600" y="488248"/>
            <a:ext cx="6774799" cy="2659650"/>
          </a:xfrm>
          <a:prstGeom prst="rect">
            <a:avLst/>
          </a:prstGeom>
          <a:noFill/>
          <a:ln>
            <a:noFill/>
          </a:ln>
        </p:spPr>
      </p:pic>
      <p:pic>
        <p:nvPicPr>
          <p:cNvPr id="666" name="Google Shape;666;p3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667" name="Google Shape;667;p32">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6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1" name="Google Shape;1091;p69"/>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rPr>
              <a:t>True</a:t>
            </a:r>
            <a:endParaRPr kumimoji="0"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endParaRPr>
          </a:p>
        </p:txBody>
      </p:sp>
      <p:sp>
        <p:nvSpPr>
          <p:cNvPr id="1092" name="Google Shape;1092;p69"/>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rPr>
              <a:t>False</a:t>
            </a:r>
            <a:endParaRPr kumimoji="0"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endParaRPr>
          </a:p>
        </p:txBody>
      </p:sp>
      <p:sp>
        <p:nvSpPr>
          <p:cNvPr id="1093" name="Google Shape;1093;p69"/>
          <p:cNvSpPr/>
          <p:nvPr/>
        </p:nvSpPr>
        <p:spPr>
          <a:xfrm>
            <a:off x="593100" y="3289875"/>
            <a:ext cx="7957800" cy="1080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4" name="Google Shape;1094;p69"/>
          <p:cNvSpPr txBox="1">
            <a:spLocks noGrp="1"/>
          </p:cNvSpPr>
          <p:nvPr>
            <p:ph type="title"/>
          </p:nvPr>
        </p:nvSpPr>
        <p:spPr>
          <a:xfrm>
            <a:off x="821550" y="3559950"/>
            <a:ext cx="7422000" cy="6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dirty="0" err="1">
                <a:solidFill>
                  <a:srgbClr val="0A3534"/>
                </a:solidFill>
                <a:latin typeface="Proxima Nova Semibold"/>
                <a:ea typeface="Proxima Nova Semibold"/>
                <a:cs typeface="Proxima Nova Semibold"/>
                <a:sym typeface="Proxima Nova Semibold"/>
              </a:rPr>
              <a:t>What</a:t>
            </a:r>
            <a:r>
              <a:rPr lang="tr-TR" sz="3200" dirty="0">
                <a:solidFill>
                  <a:srgbClr val="0A3534"/>
                </a:solidFill>
                <a:latin typeface="Proxima Nova Semibold"/>
                <a:ea typeface="Proxima Nova Semibold"/>
                <a:cs typeface="Proxima Nova Semibold"/>
                <a:sym typeface="Proxima Nova Semibold"/>
              </a:rPr>
              <a:t> is Scrum?</a:t>
            </a:r>
            <a:endParaRPr sz="3200" dirty="0">
              <a:solidFill>
                <a:srgbClr val="0A3534"/>
              </a:solidFill>
              <a:latin typeface="Proxima Nova Semibold"/>
              <a:ea typeface="Proxima Nova Semibold"/>
              <a:cs typeface="Proxima Nova Semibold"/>
              <a:sym typeface="Proxima Nova Semibold"/>
            </a:endParaRPr>
          </a:p>
        </p:txBody>
      </p:sp>
      <p:pic>
        <p:nvPicPr>
          <p:cNvPr id="1095" name="Google Shape;1095;p69"/>
          <p:cNvPicPr preferRelativeResize="0"/>
          <p:nvPr/>
        </p:nvPicPr>
        <p:blipFill>
          <a:blip r:embed="rId3">
            <a:alphaModFix/>
          </a:blip>
          <a:stretch>
            <a:fillRect/>
          </a:stretch>
        </p:blipFill>
        <p:spPr>
          <a:xfrm>
            <a:off x="1184600" y="488248"/>
            <a:ext cx="6774799" cy="2659650"/>
          </a:xfrm>
          <a:prstGeom prst="rect">
            <a:avLst/>
          </a:prstGeom>
          <a:noFill/>
          <a:ln>
            <a:noFill/>
          </a:ln>
        </p:spPr>
      </p:pic>
      <p:pic>
        <p:nvPicPr>
          <p:cNvPr id="1096" name="Google Shape;1096;p69">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097" name="Google Shape;1097;p69">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3"/>
          <p:cNvSpPr txBox="1">
            <a:spLocks noGrp="1"/>
          </p:cNvSpPr>
          <p:nvPr>
            <p:ph type="ctrTitle"/>
          </p:nvPr>
        </p:nvSpPr>
        <p:spPr>
          <a:xfrm>
            <a:off x="1003700" y="2194850"/>
            <a:ext cx="4676700" cy="669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a:solidFill>
                  <a:srgbClr val="741B47"/>
                </a:solidFill>
                <a:latin typeface="Raleway Medium"/>
                <a:ea typeface="Raleway Medium"/>
                <a:cs typeface="Raleway Medium"/>
                <a:sym typeface="Raleway Medium"/>
              </a:rPr>
              <a:t>Scrum </a:t>
            </a:r>
            <a:r>
              <a:rPr lang="tr-TR" dirty="0" err="1">
                <a:solidFill>
                  <a:srgbClr val="741B47"/>
                </a:solidFill>
                <a:latin typeface="Raleway Medium"/>
                <a:ea typeface="Raleway Medium"/>
                <a:cs typeface="Raleway Medium"/>
                <a:sym typeface="Raleway Medium"/>
              </a:rPr>
              <a:t>Roles</a:t>
            </a:r>
            <a:endParaRPr dirty="0">
              <a:solidFill>
                <a:srgbClr val="741B47"/>
              </a:solidFill>
              <a:latin typeface="Raleway Medium"/>
              <a:ea typeface="Raleway Medium"/>
              <a:cs typeface="Raleway Medium"/>
              <a:sym typeface="Raleway Medium"/>
            </a:endParaRPr>
          </a:p>
        </p:txBody>
      </p:sp>
      <p:sp>
        <p:nvSpPr>
          <p:cNvPr id="673" name="Google Shape;673;p3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dirty="0">
              <a:solidFill>
                <a:schemeClr val="lt1"/>
              </a:solidFill>
              <a:latin typeface="Barlow"/>
              <a:ea typeface="Barlow"/>
              <a:cs typeface="Barlow"/>
              <a:sym typeface="Barlow"/>
            </a:endParaRPr>
          </a:p>
        </p:txBody>
      </p:sp>
      <p:grpSp>
        <p:nvGrpSpPr>
          <p:cNvPr id="674" name="Google Shape;674;p33"/>
          <p:cNvGrpSpPr/>
          <p:nvPr/>
        </p:nvGrpSpPr>
        <p:grpSpPr>
          <a:xfrm>
            <a:off x="5435079" y="912423"/>
            <a:ext cx="3239723" cy="3318665"/>
            <a:chOff x="2270525" y="117216"/>
            <a:chExt cx="4650765" cy="4762722"/>
          </a:xfrm>
        </p:grpSpPr>
        <p:sp>
          <p:nvSpPr>
            <p:cNvPr id="675" name="Google Shape;675;p3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3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3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3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3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3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3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3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3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3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3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3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3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3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3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3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3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3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3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3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3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96" name="Google Shape;696;p33"/>
            <p:cNvGrpSpPr/>
            <p:nvPr/>
          </p:nvGrpSpPr>
          <p:grpSpPr>
            <a:xfrm>
              <a:off x="4031993" y="117216"/>
              <a:ext cx="2889297" cy="3901793"/>
              <a:chOff x="5533368" y="1047716"/>
              <a:chExt cx="2889297" cy="3901793"/>
            </a:xfrm>
          </p:grpSpPr>
          <p:sp>
            <p:nvSpPr>
              <p:cNvPr id="697" name="Google Shape;697;p3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p3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 name="Google Shape;699;p3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 name="Google Shape;700;p3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 name="Google Shape;701;p3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 name="Google Shape;702;p3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 name="Google Shape;703;p3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 name="Google Shape;704;p3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p3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 name="Google Shape;706;p3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 name="Google Shape;707;p3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 name="Google Shape;708;p3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 name="Google Shape;709;p3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 name="Google Shape;710;p3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 name="Google Shape;711;p3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3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p3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p3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p3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p3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p3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 name="Google Shape;718;p3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 name="Google Shape;719;p3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3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3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3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3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p3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3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3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3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3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3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3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3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3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3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3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3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3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7" name="Google Shape;737;p3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3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3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3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3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3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3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3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3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3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3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3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3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3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3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3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3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3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3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3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3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3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3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3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3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3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3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3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3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66" name="Google Shape;766;p33"/>
            <p:cNvGrpSpPr/>
            <p:nvPr/>
          </p:nvGrpSpPr>
          <p:grpSpPr>
            <a:xfrm flipH="1">
              <a:off x="2865276" y="3434799"/>
              <a:ext cx="598186" cy="1340314"/>
              <a:chOff x="4210728" y="4525714"/>
              <a:chExt cx="546438" cy="1224366"/>
            </a:xfrm>
          </p:grpSpPr>
          <p:sp>
            <p:nvSpPr>
              <p:cNvPr id="767" name="Google Shape;767;p3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3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3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3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3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3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3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3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3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3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3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3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3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651" name="Google Shape;651;p3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rPr>
              <a:t>Scrum </a:t>
            </a:r>
            <a:r>
              <a:rPr kumimoji="0" lang="tr-TR" sz="4000" b="0" i="0" u="none" strike="noStrike" kern="0" cap="none" spc="0" normalizeH="0" baseline="0" noProof="0" dirty="0" err="1">
                <a:ln>
                  <a:noFill/>
                </a:ln>
                <a:solidFill>
                  <a:srgbClr val="741B47"/>
                </a:solidFill>
                <a:effectLst/>
                <a:uLnTx/>
                <a:uFillTx/>
                <a:latin typeface="Raleway Medium"/>
                <a:ea typeface="Raleway Medium"/>
                <a:cs typeface="Raleway Medium"/>
                <a:sym typeface="Raleway Medium"/>
              </a:rPr>
              <a:t>Practices</a:t>
            </a:r>
            <a:endParaRPr kumimoji="0"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endParaRPr>
          </a:p>
        </p:txBody>
      </p:sp>
      <p:pic>
        <p:nvPicPr>
          <p:cNvPr id="652" name="Google Shape;652;p31"/>
          <p:cNvPicPr preferRelativeResize="0"/>
          <p:nvPr/>
        </p:nvPicPr>
        <p:blipFill>
          <a:blip r:embed="rId3">
            <a:alphaModFix/>
          </a:blip>
          <a:stretch>
            <a:fillRect/>
          </a:stretch>
        </p:blipFill>
        <p:spPr>
          <a:xfrm>
            <a:off x="190425" y="691625"/>
            <a:ext cx="6577800" cy="4311551"/>
          </a:xfrm>
          <a:prstGeom prst="rect">
            <a:avLst/>
          </a:prstGeom>
          <a:noFill/>
          <a:ln>
            <a:noFill/>
          </a:ln>
        </p:spPr>
      </p:pic>
      <p:pic>
        <p:nvPicPr>
          <p:cNvPr id="653" name="Google Shape;653;p31"/>
          <p:cNvPicPr preferRelativeResize="0"/>
          <p:nvPr/>
        </p:nvPicPr>
        <p:blipFill>
          <a:blip r:embed="rId4">
            <a:alphaModFix/>
          </a:blip>
          <a:stretch>
            <a:fillRect/>
          </a:stretch>
        </p:blipFill>
        <p:spPr>
          <a:xfrm>
            <a:off x="7189100" y="624275"/>
            <a:ext cx="1260000" cy="1260000"/>
          </a:xfrm>
          <a:prstGeom prst="rect">
            <a:avLst/>
          </a:prstGeom>
          <a:noFill/>
          <a:ln>
            <a:noFill/>
          </a:ln>
        </p:spPr>
      </p:pic>
      <p:pic>
        <p:nvPicPr>
          <p:cNvPr id="654" name="Google Shape;654;p31"/>
          <p:cNvPicPr preferRelativeResize="0"/>
          <p:nvPr/>
        </p:nvPicPr>
        <p:blipFill>
          <a:blip r:embed="rId5">
            <a:alphaModFix/>
          </a:blip>
          <a:stretch>
            <a:fillRect/>
          </a:stretch>
        </p:blipFill>
        <p:spPr>
          <a:xfrm>
            <a:off x="7189088" y="2183713"/>
            <a:ext cx="1260000" cy="1260000"/>
          </a:xfrm>
          <a:prstGeom prst="rect">
            <a:avLst/>
          </a:prstGeom>
          <a:noFill/>
          <a:ln>
            <a:noFill/>
          </a:ln>
        </p:spPr>
      </p:pic>
      <p:pic>
        <p:nvPicPr>
          <p:cNvPr id="655" name="Google Shape;655;p31"/>
          <p:cNvPicPr preferRelativeResize="0"/>
          <p:nvPr/>
        </p:nvPicPr>
        <p:blipFill>
          <a:blip r:embed="rId6">
            <a:alphaModFix/>
          </a:blip>
          <a:stretch>
            <a:fillRect/>
          </a:stretch>
        </p:blipFill>
        <p:spPr>
          <a:xfrm>
            <a:off x="7229100" y="3743175"/>
            <a:ext cx="1260000" cy="1260000"/>
          </a:xfrm>
          <a:prstGeom prst="rect">
            <a:avLst/>
          </a:prstGeom>
          <a:noFill/>
          <a:ln>
            <a:noFill/>
          </a:ln>
        </p:spPr>
      </p:pic>
      <p:sp>
        <p:nvSpPr>
          <p:cNvPr id="656" name="Google Shape;656;p31"/>
          <p:cNvSpPr/>
          <p:nvPr/>
        </p:nvSpPr>
        <p:spPr>
          <a:xfrm>
            <a:off x="3975775" y="1884275"/>
            <a:ext cx="2502300" cy="1924800"/>
          </a:xfrm>
          <a:prstGeom prst="rect">
            <a:avLst/>
          </a:prstGeom>
          <a:noFill/>
          <a:ln w="76200"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 name="Google Shape;657;p31"/>
          <p:cNvSpPr/>
          <p:nvPr/>
        </p:nvSpPr>
        <p:spPr>
          <a:xfrm>
            <a:off x="3975775" y="691625"/>
            <a:ext cx="2502300" cy="11295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31"/>
          <p:cNvSpPr/>
          <p:nvPr/>
        </p:nvSpPr>
        <p:spPr>
          <a:xfrm>
            <a:off x="3975775" y="3872225"/>
            <a:ext cx="2502300" cy="1129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394"/>
        <p:cNvGrpSpPr/>
        <p:nvPr/>
      </p:nvGrpSpPr>
      <p:grpSpPr>
        <a:xfrm>
          <a:off x="0" y="0"/>
          <a:ext cx="0" cy="0"/>
          <a:chOff x="0" y="0"/>
          <a:chExt cx="0" cy="0"/>
        </a:xfrm>
      </p:grpSpPr>
      <p:sp>
        <p:nvSpPr>
          <p:cNvPr id="395" name="Google Shape;395;p25"/>
          <p:cNvSpPr txBox="1"/>
          <p:nvPr/>
        </p:nvSpPr>
        <p:spPr>
          <a:xfrm>
            <a:off x="650850" y="670900"/>
            <a:ext cx="7842300" cy="2249100"/>
          </a:xfrm>
          <a:prstGeom prst="rect">
            <a:avLst/>
          </a:prstGeom>
          <a:noFill/>
          <a:ln>
            <a:noFill/>
          </a:ln>
        </p:spPr>
        <p:txBody>
          <a:bodyPr spcFirstLastPara="1" wrap="square" lIns="0" tIns="0" rIns="0" bIns="0" anchor="t" anchorCtr="0">
            <a:noAutofit/>
          </a:bodyPr>
          <a:lstStyle/>
          <a:p>
            <a:pPr marL="0" lvl="0" indent="0" algn="ctr" rtl="0">
              <a:lnSpc>
                <a:spcPct val="125000"/>
              </a:lnSpc>
              <a:spcBef>
                <a:spcPts val="1100"/>
              </a:spcBef>
              <a:spcAft>
                <a:spcPts val="1100"/>
              </a:spcAft>
              <a:buNone/>
            </a:pPr>
            <a:r>
              <a:rPr lang="tr-TR" sz="3600" dirty="0" err="1">
                <a:solidFill>
                  <a:srgbClr val="FFFFFF"/>
                </a:solidFill>
                <a:latin typeface="Raleway SemiBold"/>
                <a:ea typeface="Raleway SemiBold"/>
                <a:cs typeface="Raleway SemiBold"/>
                <a:sym typeface="Raleway SemiBold"/>
              </a:rPr>
              <a:t>Did</a:t>
            </a:r>
            <a:r>
              <a:rPr lang="tr-TR" sz="3600" dirty="0">
                <a:solidFill>
                  <a:srgbClr val="FFFFFF"/>
                </a:solidFill>
                <a:latin typeface="Raleway SemiBold"/>
                <a:ea typeface="Raleway SemiBold"/>
                <a:cs typeface="Raleway SemiBold"/>
                <a:sym typeface="Raleway SemiBold"/>
              </a:rPr>
              <a:t> </a:t>
            </a:r>
            <a:r>
              <a:rPr lang="tr-TR" sz="3600" dirty="0" err="1">
                <a:solidFill>
                  <a:srgbClr val="FFFFFF"/>
                </a:solidFill>
                <a:latin typeface="Raleway SemiBold"/>
                <a:ea typeface="Raleway SemiBold"/>
                <a:cs typeface="Raleway SemiBold"/>
                <a:sym typeface="Raleway SemiBold"/>
              </a:rPr>
              <a:t>you</a:t>
            </a:r>
            <a:r>
              <a:rPr lang="tr-TR" sz="3600" dirty="0">
                <a:solidFill>
                  <a:srgbClr val="FFFFFF"/>
                </a:solidFill>
                <a:latin typeface="Raleway SemiBold"/>
                <a:ea typeface="Raleway SemiBold"/>
                <a:cs typeface="Raleway SemiBold"/>
                <a:sym typeface="Raleway SemiBold"/>
              </a:rPr>
              <a:t> </a:t>
            </a:r>
            <a:r>
              <a:rPr lang="tr-TR" sz="3600" dirty="0" err="1">
                <a:solidFill>
                  <a:srgbClr val="FFFFFF"/>
                </a:solidFill>
                <a:latin typeface="Raleway SemiBold"/>
                <a:ea typeface="Raleway SemiBold"/>
                <a:cs typeface="Raleway SemiBold"/>
                <a:sym typeface="Raleway SemiBold"/>
              </a:rPr>
              <a:t>finish</a:t>
            </a:r>
            <a:r>
              <a:rPr lang="tr-TR" sz="3600" dirty="0">
                <a:solidFill>
                  <a:srgbClr val="FFFFFF"/>
                </a:solidFill>
                <a:latin typeface="Raleway SemiBold"/>
                <a:ea typeface="Raleway SemiBold"/>
                <a:cs typeface="Raleway SemiBold"/>
                <a:sym typeface="Raleway SemiBold"/>
              </a:rPr>
              <a:t> </a:t>
            </a:r>
            <a:br>
              <a:rPr lang="tr-TR" sz="3600" dirty="0">
                <a:solidFill>
                  <a:srgbClr val="FFFFFF"/>
                </a:solidFill>
                <a:latin typeface="Raleway SemiBold"/>
                <a:ea typeface="Raleway SemiBold"/>
                <a:cs typeface="Raleway SemiBold"/>
                <a:sym typeface="Raleway SemiBold"/>
              </a:rPr>
            </a:br>
            <a:r>
              <a:rPr lang="tr-TR" sz="3600" dirty="0" err="1">
                <a:solidFill>
                  <a:srgbClr val="FFFFFF"/>
                </a:solidFill>
                <a:latin typeface="Raleway SemiBold"/>
                <a:ea typeface="Raleway SemiBold"/>
                <a:cs typeface="Raleway SemiBold"/>
                <a:sym typeface="Raleway SemiBold"/>
              </a:rPr>
              <a:t>the</a:t>
            </a:r>
            <a:r>
              <a:rPr lang="tr-TR" sz="3600" dirty="0">
                <a:solidFill>
                  <a:srgbClr val="FFFFFF"/>
                </a:solidFill>
                <a:latin typeface="Raleway SemiBold"/>
                <a:ea typeface="Raleway SemiBold"/>
                <a:cs typeface="Raleway SemiBold"/>
                <a:sym typeface="Raleway SemiBold"/>
              </a:rPr>
              <a:t> Agile (Scrum &amp; </a:t>
            </a:r>
            <a:r>
              <a:rPr lang="tr-TR" sz="3600" dirty="0" err="1">
                <a:solidFill>
                  <a:srgbClr val="FFFFFF"/>
                </a:solidFill>
                <a:latin typeface="Raleway SemiBold"/>
                <a:ea typeface="Raleway SemiBold"/>
                <a:cs typeface="Raleway SemiBold"/>
                <a:sym typeface="Raleway SemiBold"/>
              </a:rPr>
              <a:t>Kanban</a:t>
            </a:r>
            <a:r>
              <a:rPr lang="tr-TR" sz="3600" dirty="0">
                <a:solidFill>
                  <a:srgbClr val="FFFFFF"/>
                </a:solidFill>
                <a:latin typeface="Raleway SemiBold"/>
                <a:ea typeface="Raleway SemiBold"/>
                <a:cs typeface="Raleway SemiBold"/>
                <a:sym typeface="Raleway SemiBold"/>
              </a:rPr>
              <a:t>) </a:t>
            </a:r>
            <a:br>
              <a:rPr lang="tr-TR" sz="3600" dirty="0">
                <a:solidFill>
                  <a:srgbClr val="FFFFFF"/>
                </a:solidFill>
                <a:latin typeface="Raleway SemiBold"/>
                <a:ea typeface="Raleway SemiBold"/>
                <a:cs typeface="Raleway SemiBold"/>
                <a:sym typeface="Raleway SemiBold"/>
              </a:rPr>
            </a:br>
            <a:r>
              <a:rPr lang="tr-TR" sz="3600" dirty="0" err="1">
                <a:solidFill>
                  <a:srgbClr val="FFFFFF"/>
                </a:solidFill>
                <a:latin typeface="Raleway SemiBold"/>
                <a:ea typeface="Raleway SemiBold"/>
                <a:cs typeface="Raleway SemiBold"/>
                <a:sym typeface="Raleway SemiBold"/>
              </a:rPr>
              <a:t>pre-class</a:t>
            </a:r>
            <a:r>
              <a:rPr lang="tr-TR" sz="3600" dirty="0">
                <a:solidFill>
                  <a:srgbClr val="FFFFFF"/>
                </a:solidFill>
                <a:latin typeface="Raleway SemiBold"/>
                <a:ea typeface="Raleway SemiBold"/>
                <a:cs typeface="Raleway SemiBold"/>
                <a:sym typeface="Raleway SemiBold"/>
              </a:rPr>
              <a:t> </a:t>
            </a:r>
            <a:r>
              <a:rPr lang="tr-TR" sz="3600" dirty="0" err="1">
                <a:solidFill>
                  <a:srgbClr val="FFFFFF"/>
                </a:solidFill>
                <a:latin typeface="Raleway SemiBold"/>
                <a:ea typeface="Raleway SemiBold"/>
                <a:cs typeface="Raleway SemiBold"/>
                <a:sym typeface="Raleway SemiBold"/>
              </a:rPr>
              <a:t>activity</a:t>
            </a:r>
            <a:r>
              <a:rPr lang="tr-TR" sz="3600" dirty="0">
                <a:solidFill>
                  <a:srgbClr val="FFFFFF"/>
                </a:solidFill>
                <a:latin typeface="Raleway SemiBold"/>
                <a:ea typeface="Raleway SemiBold"/>
                <a:cs typeface="Raleway SemiBold"/>
                <a:sym typeface="Raleway SemiBold"/>
              </a:rPr>
              <a:t>?</a:t>
            </a:r>
            <a:endParaRPr sz="3600" dirty="0">
              <a:solidFill>
                <a:srgbClr val="FFFFFF"/>
              </a:solidFill>
              <a:latin typeface="Raleway SemiBold"/>
              <a:ea typeface="Raleway SemiBold"/>
              <a:cs typeface="Raleway SemiBold"/>
              <a:sym typeface="Raleway SemiBold"/>
            </a:endParaRPr>
          </a:p>
        </p:txBody>
      </p:sp>
      <p:pic>
        <p:nvPicPr>
          <p:cNvPr id="396" name="Google Shape;396;p25"/>
          <p:cNvPicPr preferRelativeResize="0"/>
          <p:nvPr/>
        </p:nvPicPr>
        <p:blipFill>
          <a:blip r:embed="rId3">
            <a:alphaModFix/>
          </a:blip>
          <a:stretch>
            <a:fillRect/>
          </a:stretch>
        </p:blipFill>
        <p:spPr>
          <a:xfrm>
            <a:off x="3805750" y="3013500"/>
            <a:ext cx="1532500" cy="1532500"/>
          </a:xfrm>
          <a:prstGeom prst="rect">
            <a:avLst/>
          </a:prstGeom>
          <a:noFill/>
          <a:ln>
            <a:noFill/>
          </a:ln>
        </p:spPr>
      </p:pic>
      <p:pic>
        <p:nvPicPr>
          <p:cNvPr id="397" name="Google Shape;397;p25">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398" name="Google Shape;398;p25">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1076" name="Google Shape;1076;p6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dirty="0">
                <a:solidFill>
                  <a:srgbClr val="741B47"/>
                </a:solidFill>
                <a:latin typeface="Raleway Medium"/>
                <a:ea typeface="Raleway Medium"/>
                <a:cs typeface="Raleway Medium"/>
                <a:sym typeface="Raleway Medium"/>
              </a:rPr>
              <a:t>Scrum </a:t>
            </a:r>
            <a:r>
              <a:rPr lang="tr-TR" sz="4000" dirty="0" err="1">
                <a:solidFill>
                  <a:srgbClr val="741B47"/>
                </a:solidFill>
                <a:latin typeface="Raleway Medium"/>
                <a:ea typeface="Raleway Medium"/>
                <a:cs typeface="Raleway Medium"/>
                <a:sym typeface="Raleway Medium"/>
              </a:rPr>
              <a:t>Practices</a:t>
            </a:r>
            <a:endParaRPr sz="4000" b="0" i="0" u="none" strike="noStrike" cap="none" dirty="0">
              <a:solidFill>
                <a:srgbClr val="741B47"/>
              </a:solidFill>
              <a:latin typeface="Raleway Medium"/>
              <a:ea typeface="Raleway Medium"/>
              <a:cs typeface="Raleway Medium"/>
              <a:sym typeface="Raleway Medium"/>
            </a:endParaRPr>
          </a:p>
        </p:txBody>
      </p:sp>
      <p:pic>
        <p:nvPicPr>
          <p:cNvPr id="1077" name="Google Shape;1077;p67"/>
          <p:cNvPicPr preferRelativeResize="0"/>
          <p:nvPr/>
        </p:nvPicPr>
        <p:blipFill>
          <a:blip r:embed="rId3">
            <a:alphaModFix/>
          </a:blip>
          <a:stretch>
            <a:fillRect/>
          </a:stretch>
        </p:blipFill>
        <p:spPr>
          <a:xfrm>
            <a:off x="190425" y="691625"/>
            <a:ext cx="6577800" cy="4311551"/>
          </a:xfrm>
          <a:prstGeom prst="rect">
            <a:avLst/>
          </a:prstGeom>
          <a:noFill/>
          <a:ln>
            <a:noFill/>
          </a:ln>
        </p:spPr>
      </p:pic>
      <p:pic>
        <p:nvPicPr>
          <p:cNvPr id="1078" name="Google Shape;1078;p67"/>
          <p:cNvPicPr preferRelativeResize="0"/>
          <p:nvPr/>
        </p:nvPicPr>
        <p:blipFill>
          <a:blip r:embed="rId4">
            <a:alphaModFix/>
          </a:blip>
          <a:stretch>
            <a:fillRect/>
          </a:stretch>
        </p:blipFill>
        <p:spPr>
          <a:xfrm>
            <a:off x="7189100" y="624275"/>
            <a:ext cx="1260000" cy="1260000"/>
          </a:xfrm>
          <a:prstGeom prst="rect">
            <a:avLst/>
          </a:prstGeom>
          <a:noFill/>
          <a:ln>
            <a:noFill/>
          </a:ln>
        </p:spPr>
      </p:pic>
      <p:pic>
        <p:nvPicPr>
          <p:cNvPr id="1079" name="Google Shape;1079;p67"/>
          <p:cNvPicPr preferRelativeResize="0"/>
          <p:nvPr/>
        </p:nvPicPr>
        <p:blipFill>
          <a:blip r:embed="rId5">
            <a:alphaModFix/>
          </a:blip>
          <a:stretch>
            <a:fillRect/>
          </a:stretch>
        </p:blipFill>
        <p:spPr>
          <a:xfrm>
            <a:off x="7189088" y="2183713"/>
            <a:ext cx="1260000" cy="1260000"/>
          </a:xfrm>
          <a:prstGeom prst="rect">
            <a:avLst/>
          </a:prstGeom>
          <a:noFill/>
          <a:ln>
            <a:noFill/>
          </a:ln>
        </p:spPr>
      </p:pic>
      <p:pic>
        <p:nvPicPr>
          <p:cNvPr id="1080" name="Google Shape;1080;p67"/>
          <p:cNvPicPr preferRelativeResize="0"/>
          <p:nvPr/>
        </p:nvPicPr>
        <p:blipFill>
          <a:blip r:embed="rId6">
            <a:alphaModFix/>
          </a:blip>
          <a:stretch>
            <a:fillRect/>
          </a:stretch>
        </p:blipFill>
        <p:spPr>
          <a:xfrm>
            <a:off x="7229100" y="3743175"/>
            <a:ext cx="1260000" cy="1260000"/>
          </a:xfrm>
          <a:prstGeom prst="rect">
            <a:avLst/>
          </a:prstGeom>
          <a:noFill/>
          <a:ln>
            <a:noFill/>
          </a:ln>
        </p:spPr>
      </p:pic>
      <p:sp>
        <p:nvSpPr>
          <p:cNvPr id="1081" name="Google Shape;1081;p67"/>
          <p:cNvSpPr/>
          <p:nvPr/>
        </p:nvSpPr>
        <p:spPr>
          <a:xfrm>
            <a:off x="3975375" y="659425"/>
            <a:ext cx="2543400" cy="1149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34"/>
          <p:cNvSpPr/>
          <p:nvPr/>
        </p:nvSpPr>
        <p:spPr>
          <a:xfrm>
            <a:off x="47142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lvl="0" indent="0" algn="ctr" rtl="0">
              <a:spcBef>
                <a:spcPts val="0"/>
              </a:spcBef>
              <a:spcAft>
                <a:spcPts val="0"/>
              </a:spcAft>
              <a:buNone/>
            </a:pPr>
            <a:r>
              <a:rPr lang="tr-TR" sz="1700"/>
              <a:t>Responsible for the project’s success by defining the project vision, requirements, and priorities</a:t>
            </a:r>
            <a:endParaRPr sz="1700"/>
          </a:p>
        </p:txBody>
      </p:sp>
      <p:sp>
        <p:nvSpPr>
          <p:cNvPr id="785" name="Google Shape;785;p34"/>
          <p:cNvSpPr/>
          <p:nvPr/>
        </p:nvSpPr>
        <p:spPr>
          <a:xfrm>
            <a:off x="3241950"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lvl="0" indent="0" algn="ctr" rtl="0">
              <a:spcBef>
                <a:spcPts val="0"/>
              </a:spcBef>
              <a:spcAft>
                <a:spcPts val="0"/>
              </a:spcAft>
              <a:buNone/>
            </a:pPr>
            <a:r>
              <a:rPr lang="tr-TR" sz="1700"/>
              <a:t>Accountable to the team to remove impediments that will prevent them from achieving the goals of the Product Owner</a:t>
            </a:r>
            <a:endParaRPr sz="1700"/>
          </a:p>
        </p:txBody>
      </p:sp>
      <p:sp>
        <p:nvSpPr>
          <p:cNvPr id="786" name="Google Shape;786;p34"/>
          <p:cNvSpPr/>
          <p:nvPr/>
        </p:nvSpPr>
        <p:spPr>
          <a:xfrm>
            <a:off x="6012475" y="808150"/>
            <a:ext cx="2660100" cy="3939600"/>
          </a:xfrm>
          <a:prstGeom prst="rect">
            <a:avLst/>
          </a:prstGeom>
          <a:noFill/>
          <a:ln w="28575" cap="flat" cmpd="sng">
            <a:solidFill>
              <a:srgbClr val="9900FF"/>
            </a:solidFill>
            <a:prstDash val="solid"/>
            <a:round/>
            <a:headEnd type="none" w="sm" len="sm"/>
            <a:tailEnd type="none" w="sm" len="sm"/>
          </a:ln>
        </p:spPr>
        <p:txBody>
          <a:bodyPr spcFirstLastPara="1" wrap="square" lIns="91425" tIns="2160000" rIns="91425" bIns="91425" anchor="t" anchorCtr="0">
            <a:noAutofit/>
          </a:bodyPr>
          <a:lstStyle/>
          <a:p>
            <a:pPr marL="0" lvl="0" indent="0" algn="ctr" rtl="0">
              <a:spcBef>
                <a:spcPts val="0"/>
              </a:spcBef>
              <a:spcAft>
                <a:spcPts val="0"/>
              </a:spcAft>
              <a:buNone/>
            </a:pPr>
            <a:r>
              <a:rPr lang="tr-TR" sz="1700"/>
              <a:t>Team comprises 3-9 people, with a mix of roles, and self-organizes to determine how to best meet the goals of the Product Owner</a:t>
            </a:r>
            <a:endParaRPr sz="1700"/>
          </a:p>
        </p:txBody>
      </p:sp>
      <p:sp>
        <p:nvSpPr>
          <p:cNvPr id="787" name="Google Shape;787;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788" name="Google Shape;788;p3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dirty="0">
                <a:solidFill>
                  <a:srgbClr val="741B47"/>
                </a:solidFill>
                <a:latin typeface="Raleway Medium"/>
                <a:ea typeface="Raleway Medium"/>
                <a:cs typeface="Raleway Medium"/>
                <a:sym typeface="Raleway Medium"/>
              </a:rPr>
              <a:t>Scrum </a:t>
            </a:r>
            <a:r>
              <a:rPr lang="tr-TR" sz="4000" dirty="0" err="1">
                <a:solidFill>
                  <a:srgbClr val="741B47"/>
                </a:solidFill>
                <a:latin typeface="Raleway Medium"/>
                <a:ea typeface="Raleway Medium"/>
                <a:cs typeface="Raleway Medium"/>
                <a:sym typeface="Raleway Medium"/>
              </a:rPr>
              <a:t>Roles</a:t>
            </a:r>
            <a:endParaRPr sz="4000" b="0" i="0" u="none" strike="noStrike" cap="none" dirty="0">
              <a:solidFill>
                <a:srgbClr val="741B47"/>
              </a:solidFill>
              <a:latin typeface="Raleway Medium"/>
              <a:ea typeface="Raleway Medium"/>
              <a:cs typeface="Raleway Medium"/>
              <a:sym typeface="Raleway Medium"/>
            </a:endParaRPr>
          </a:p>
        </p:txBody>
      </p:sp>
      <p:pic>
        <p:nvPicPr>
          <p:cNvPr id="789" name="Google Shape;789;p34"/>
          <p:cNvPicPr preferRelativeResize="0"/>
          <p:nvPr/>
        </p:nvPicPr>
        <p:blipFill>
          <a:blip r:embed="rId3">
            <a:alphaModFix/>
          </a:blip>
          <a:stretch>
            <a:fillRect/>
          </a:stretch>
        </p:blipFill>
        <p:spPr>
          <a:xfrm>
            <a:off x="1144875" y="1559075"/>
            <a:ext cx="1260000" cy="1260000"/>
          </a:xfrm>
          <a:prstGeom prst="rect">
            <a:avLst/>
          </a:prstGeom>
          <a:noFill/>
          <a:ln>
            <a:noFill/>
          </a:ln>
        </p:spPr>
      </p:pic>
      <p:pic>
        <p:nvPicPr>
          <p:cNvPr id="790" name="Google Shape;790;p34"/>
          <p:cNvPicPr preferRelativeResize="0"/>
          <p:nvPr/>
        </p:nvPicPr>
        <p:blipFill>
          <a:blip r:embed="rId4">
            <a:alphaModFix/>
          </a:blip>
          <a:stretch>
            <a:fillRect/>
          </a:stretch>
        </p:blipFill>
        <p:spPr>
          <a:xfrm>
            <a:off x="3942000" y="1559075"/>
            <a:ext cx="1260000" cy="1260000"/>
          </a:xfrm>
          <a:prstGeom prst="rect">
            <a:avLst/>
          </a:prstGeom>
          <a:noFill/>
          <a:ln>
            <a:noFill/>
          </a:ln>
        </p:spPr>
      </p:pic>
      <p:pic>
        <p:nvPicPr>
          <p:cNvPr id="791" name="Google Shape;791;p34"/>
          <p:cNvPicPr preferRelativeResize="0"/>
          <p:nvPr/>
        </p:nvPicPr>
        <p:blipFill>
          <a:blip r:embed="rId5">
            <a:alphaModFix/>
          </a:blip>
          <a:stretch>
            <a:fillRect/>
          </a:stretch>
        </p:blipFill>
        <p:spPr>
          <a:xfrm>
            <a:off x="6739125" y="1559075"/>
            <a:ext cx="1260000" cy="1260000"/>
          </a:xfrm>
          <a:prstGeom prst="rect">
            <a:avLst/>
          </a:prstGeom>
          <a:noFill/>
          <a:ln>
            <a:noFill/>
          </a:ln>
        </p:spPr>
      </p:pic>
      <p:sp>
        <p:nvSpPr>
          <p:cNvPr id="792" name="Google Shape;792;p34"/>
          <p:cNvSpPr/>
          <p:nvPr/>
        </p:nvSpPr>
        <p:spPr>
          <a:xfrm>
            <a:off x="57222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Product Owner</a:t>
            </a:r>
            <a:endParaRPr sz="1700">
              <a:solidFill>
                <a:srgbClr val="002060"/>
              </a:solidFill>
              <a:latin typeface="Montserrat Medium"/>
              <a:ea typeface="Montserrat Medium"/>
              <a:cs typeface="Montserrat Medium"/>
              <a:sym typeface="Montserrat Medium"/>
            </a:endParaRPr>
          </a:p>
        </p:txBody>
      </p:sp>
      <p:sp>
        <p:nvSpPr>
          <p:cNvPr id="793" name="Google Shape;793;p34"/>
          <p:cNvSpPr/>
          <p:nvPr/>
        </p:nvSpPr>
        <p:spPr>
          <a:xfrm>
            <a:off x="3342750"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dirty="0">
                <a:solidFill>
                  <a:srgbClr val="002060"/>
                </a:solidFill>
                <a:latin typeface="Montserrat Medium"/>
                <a:ea typeface="Montserrat Medium"/>
                <a:cs typeface="Montserrat Medium"/>
                <a:sym typeface="Montserrat Medium"/>
              </a:rPr>
              <a:t>Scrum Master</a:t>
            </a:r>
            <a:endParaRPr sz="1700" dirty="0">
              <a:solidFill>
                <a:srgbClr val="002060"/>
              </a:solidFill>
              <a:latin typeface="Montserrat Medium"/>
              <a:ea typeface="Montserrat Medium"/>
              <a:cs typeface="Montserrat Medium"/>
              <a:sym typeface="Montserrat Medium"/>
            </a:endParaRPr>
          </a:p>
        </p:txBody>
      </p:sp>
      <p:sp>
        <p:nvSpPr>
          <p:cNvPr id="794" name="Google Shape;794;p34"/>
          <p:cNvSpPr/>
          <p:nvPr/>
        </p:nvSpPr>
        <p:spPr>
          <a:xfrm>
            <a:off x="6113275" y="901200"/>
            <a:ext cx="2458500" cy="468600"/>
          </a:xfrm>
          <a:prstGeom prst="roundRect">
            <a:avLst>
              <a:gd name="adj" fmla="val 16667"/>
            </a:avLst>
          </a:prstGeom>
          <a:solidFill>
            <a:srgbClr val="EAD1DC"/>
          </a:solid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700">
                <a:solidFill>
                  <a:srgbClr val="002060"/>
                </a:solidFill>
                <a:latin typeface="Montserrat Medium"/>
                <a:ea typeface="Montserrat Medium"/>
                <a:cs typeface="Montserrat Medium"/>
                <a:sym typeface="Montserrat Medium"/>
              </a:rPr>
              <a:t>Development Team</a:t>
            </a:r>
            <a:endParaRPr sz="1700">
              <a:solidFill>
                <a:srgbClr val="002060"/>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7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mn-cs"/>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22</a:t>
            </a:fld>
            <a:endParaRPr kumimoji="0" sz="1200" b="1" i="0" u="none" strike="noStrike" kern="0" cap="none" spc="0" normalizeH="0" baseline="0" noProof="0">
              <a:ln>
                <a:noFill/>
              </a:ln>
              <a:solidFill>
                <a:srgbClr val="FFFFFF"/>
              </a:solidFill>
              <a:effectLst/>
              <a:uLnTx/>
              <a:uFillTx/>
              <a:latin typeface="Barlow Light"/>
              <a:ea typeface="+mn-ea"/>
              <a:cs typeface="+mn-cs"/>
              <a:sym typeface="Barlow Light"/>
            </a:endParaRPr>
          </a:p>
        </p:txBody>
      </p:sp>
      <p:sp>
        <p:nvSpPr>
          <p:cNvPr id="1125" name="Google Shape;1125;p7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Product Owner</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pic>
        <p:nvPicPr>
          <p:cNvPr id="1126" name="Google Shape;1126;p72"/>
          <p:cNvPicPr preferRelativeResize="0"/>
          <p:nvPr/>
        </p:nvPicPr>
        <p:blipFill>
          <a:blip r:embed="rId3">
            <a:alphaModFix/>
          </a:blip>
          <a:stretch>
            <a:fillRect/>
          </a:stretch>
        </p:blipFill>
        <p:spPr>
          <a:xfrm>
            <a:off x="3829700" y="1752925"/>
            <a:ext cx="1260000" cy="1260000"/>
          </a:xfrm>
          <a:prstGeom prst="rect">
            <a:avLst/>
          </a:prstGeom>
          <a:noFill/>
          <a:ln>
            <a:noFill/>
          </a:ln>
        </p:spPr>
      </p:pic>
      <p:sp>
        <p:nvSpPr>
          <p:cNvPr id="1127" name="Google Shape;1127;p72"/>
          <p:cNvSpPr/>
          <p:nvPr/>
        </p:nvSpPr>
        <p:spPr>
          <a:xfrm>
            <a:off x="7336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Available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28" name="Google Shape;1128;p72"/>
          <p:cNvSpPr/>
          <p:nvPr/>
        </p:nvSpPr>
        <p:spPr>
          <a:xfrm>
            <a:off x="7336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Business </a:t>
            </a:r>
            <a:r>
              <a:rPr kumimoji="0" lang="tr-TR" sz="17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Savvy</a:t>
            </a:r>
            <a:endParaRPr kumimoji="0" sz="17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sp>
        <p:nvSpPr>
          <p:cNvPr id="1129" name="Google Shape;1129;p72"/>
          <p:cNvSpPr/>
          <p:nvPr/>
        </p:nvSpPr>
        <p:spPr>
          <a:xfrm>
            <a:off x="3465500" y="40876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Communicative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30" name="Google Shape;1130;p72"/>
          <p:cNvSpPr/>
          <p:nvPr/>
        </p:nvSpPr>
        <p:spPr>
          <a:xfrm>
            <a:off x="6197350" y="1137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Decisive</a:t>
            </a:r>
            <a:endParaRPr kumimoji="0" sz="17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sp>
        <p:nvSpPr>
          <p:cNvPr id="1131" name="Google Shape;1131;p72"/>
          <p:cNvSpPr/>
          <p:nvPr/>
        </p:nvSpPr>
        <p:spPr>
          <a:xfrm>
            <a:off x="6197350" y="30129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Empowered</a:t>
            </a:r>
            <a:endParaRPr kumimoji="0" sz="17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cxnSp>
        <p:nvCxnSpPr>
          <p:cNvPr id="1132" name="Google Shape;1132;p72"/>
          <p:cNvCxnSpPr>
            <a:endCxn id="1127" idx="3"/>
          </p:cNvCxnSpPr>
          <p:nvPr/>
        </p:nvCxnSpPr>
        <p:spPr>
          <a:xfrm rot="10800000">
            <a:off x="2722050" y="1372125"/>
            <a:ext cx="1318800" cy="571200"/>
          </a:xfrm>
          <a:prstGeom prst="straightConnector1">
            <a:avLst/>
          </a:prstGeom>
          <a:noFill/>
          <a:ln w="19050" cap="flat" cmpd="sng">
            <a:solidFill>
              <a:schemeClr val="dk2"/>
            </a:solidFill>
            <a:prstDash val="solid"/>
            <a:round/>
            <a:headEnd type="none" w="med" len="med"/>
            <a:tailEnd type="triangle" w="med" len="med"/>
          </a:ln>
        </p:spPr>
      </p:cxnSp>
      <p:cxnSp>
        <p:nvCxnSpPr>
          <p:cNvPr id="1133" name="Google Shape;1133;p72"/>
          <p:cNvCxnSpPr>
            <a:endCxn id="1130" idx="1"/>
          </p:cNvCxnSpPr>
          <p:nvPr/>
        </p:nvCxnSpPr>
        <p:spPr>
          <a:xfrm rot="10800000" flipH="1">
            <a:off x="4927450" y="1372125"/>
            <a:ext cx="1269900" cy="679200"/>
          </a:xfrm>
          <a:prstGeom prst="straightConnector1">
            <a:avLst/>
          </a:prstGeom>
          <a:noFill/>
          <a:ln w="19050" cap="flat" cmpd="sng">
            <a:solidFill>
              <a:schemeClr val="dk2"/>
            </a:solidFill>
            <a:prstDash val="solid"/>
            <a:round/>
            <a:headEnd type="none" w="med" len="med"/>
            <a:tailEnd type="triangle" w="med" len="med"/>
          </a:ln>
        </p:spPr>
      </p:cxnSp>
      <p:cxnSp>
        <p:nvCxnSpPr>
          <p:cNvPr id="1134" name="Google Shape;1134;p72"/>
          <p:cNvCxnSpPr>
            <a:endCxn id="1128" idx="3"/>
          </p:cNvCxnSpPr>
          <p:nvPr/>
        </p:nvCxnSpPr>
        <p:spPr>
          <a:xfrm flipH="1">
            <a:off x="2722050" y="2714425"/>
            <a:ext cx="1164600" cy="532800"/>
          </a:xfrm>
          <a:prstGeom prst="straightConnector1">
            <a:avLst/>
          </a:prstGeom>
          <a:noFill/>
          <a:ln w="19050" cap="flat" cmpd="sng">
            <a:solidFill>
              <a:schemeClr val="dk2"/>
            </a:solidFill>
            <a:prstDash val="solid"/>
            <a:round/>
            <a:headEnd type="none" w="med" len="med"/>
            <a:tailEnd type="triangle" w="med" len="med"/>
          </a:ln>
        </p:spPr>
      </p:cxnSp>
      <p:cxnSp>
        <p:nvCxnSpPr>
          <p:cNvPr id="1135" name="Google Shape;1135;p72"/>
          <p:cNvCxnSpPr>
            <a:stCxn id="1126" idx="2"/>
            <a:endCxn id="1129" idx="0"/>
          </p:cNvCxnSpPr>
          <p:nvPr/>
        </p:nvCxnSpPr>
        <p:spPr>
          <a:xfrm>
            <a:off x="4459700" y="3012925"/>
            <a:ext cx="0" cy="1074600"/>
          </a:xfrm>
          <a:prstGeom prst="straightConnector1">
            <a:avLst/>
          </a:prstGeom>
          <a:noFill/>
          <a:ln w="19050" cap="flat" cmpd="sng">
            <a:solidFill>
              <a:schemeClr val="dk2"/>
            </a:solidFill>
            <a:prstDash val="solid"/>
            <a:round/>
            <a:headEnd type="none" w="med" len="med"/>
            <a:tailEnd type="triangle" w="med" len="med"/>
          </a:ln>
        </p:spPr>
      </p:cxnSp>
      <p:cxnSp>
        <p:nvCxnSpPr>
          <p:cNvPr id="1136" name="Google Shape;1136;p72"/>
          <p:cNvCxnSpPr>
            <a:endCxn id="1131" idx="1"/>
          </p:cNvCxnSpPr>
          <p:nvPr/>
        </p:nvCxnSpPr>
        <p:spPr>
          <a:xfrm>
            <a:off x="5004850" y="2668225"/>
            <a:ext cx="1192500" cy="579000"/>
          </a:xfrm>
          <a:prstGeom prst="straightConnector1">
            <a:avLst/>
          </a:prstGeom>
          <a:noFill/>
          <a:ln w="19050" cap="flat" cmpd="sng">
            <a:solidFill>
              <a:schemeClr val="dk2"/>
            </a:solidFill>
            <a:prstDash val="solid"/>
            <a:round/>
            <a:headEnd type="none" w="med" len="med"/>
            <a:tailEnd type="triangle" w="med" len="med"/>
          </a:ln>
        </p:spPr>
      </p:cxnSp>
      <p:sp>
        <p:nvSpPr>
          <p:cNvPr id="1137" name="Google Shape;1137;p72"/>
          <p:cNvSpPr txBox="1"/>
          <p:nvPr/>
        </p:nvSpPr>
        <p:spPr>
          <a:xfrm>
            <a:off x="3757650" y="1328325"/>
            <a:ext cx="1628700" cy="329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a:ln>
                  <a:noFill/>
                </a:ln>
                <a:solidFill>
                  <a:srgbClr val="000000"/>
                </a:solidFill>
                <a:effectLst/>
                <a:uLnTx/>
                <a:uFillTx/>
                <a:latin typeface="Barlow Medium"/>
                <a:ea typeface="Barlow Medium"/>
                <a:cs typeface="Barlow Medium"/>
                <a:sym typeface="Barlow Medium"/>
              </a:rPr>
              <a:t>Product </a:t>
            </a:r>
            <a:r>
              <a:rPr kumimoji="0" lang="tr-TR" sz="1600" b="0" i="0" u="none" strike="noStrike" kern="0" cap="none" spc="0" normalizeH="0" baseline="0" noProof="0" dirty="0" err="1">
                <a:ln>
                  <a:noFill/>
                </a:ln>
                <a:solidFill>
                  <a:srgbClr val="000000"/>
                </a:solidFill>
                <a:effectLst/>
                <a:uLnTx/>
                <a:uFillTx/>
                <a:latin typeface="Barlow Medium"/>
                <a:ea typeface="Barlow Medium"/>
                <a:cs typeface="Barlow Medium"/>
                <a:sym typeface="Barlow Medium"/>
              </a:rPr>
              <a:t>Owner</a:t>
            </a:r>
            <a:endParaRPr kumimoji="0" sz="1600" b="0" i="0" u="none" strike="noStrike" kern="0" cap="none" spc="0" normalizeH="0" baseline="0" noProof="0" dirty="0">
              <a:ln>
                <a:noFill/>
              </a:ln>
              <a:solidFill>
                <a:srgbClr val="000000"/>
              </a:solidFill>
              <a:effectLst/>
              <a:uLnTx/>
              <a:uFillTx/>
              <a:latin typeface="Barlow Medium"/>
              <a:ea typeface="Barlow Medium"/>
              <a:cs typeface="Barlow Medium"/>
              <a:sym typeface="Barlow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7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mn-cs"/>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23</a:t>
            </a:fld>
            <a:endParaRPr kumimoji="0" sz="1200" b="1" i="0" u="none" strike="noStrike" kern="0" cap="none" spc="0" normalizeH="0" baseline="0" noProof="0">
              <a:ln>
                <a:noFill/>
              </a:ln>
              <a:solidFill>
                <a:srgbClr val="FFFFFF"/>
              </a:solidFill>
              <a:effectLst/>
              <a:uLnTx/>
              <a:uFillTx/>
              <a:latin typeface="Barlow Light"/>
              <a:ea typeface="+mn-ea"/>
              <a:cs typeface="+mn-cs"/>
              <a:sym typeface="Barlow Light"/>
            </a:endParaRPr>
          </a:p>
        </p:txBody>
      </p:sp>
      <p:sp>
        <p:nvSpPr>
          <p:cNvPr id="1143" name="Google Shape;1143;p73"/>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Product Owner</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sp>
        <p:nvSpPr>
          <p:cNvPr id="1144" name="Google Shape;1144;p73"/>
          <p:cNvSpPr txBox="1"/>
          <p:nvPr/>
        </p:nvSpPr>
        <p:spPr>
          <a:xfrm>
            <a:off x="1263875" y="993900"/>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Clearly</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expressing</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Product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Backlog</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items</a:t>
            </a:r>
            <a:endParaRPr kumimoji="0"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145" name="Google Shape;1145;p73"/>
          <p:cNvSpPr txBox="1"/>
          <p:nvPr/>
        </p:nvSpPr>
        <p:spPr>
          <a:xfrm>
            <a:off x="1263875" y="1735756"/>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Ordering</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items</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in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Product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Backlog</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to</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best</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achieve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goals</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and</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missions</a:t>
            </a:r>
            <a:endParaRPr kumimoji="0"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146" name="Google Shape;1146;p73"/>
          <p:cNvSpPr txBox="1"/>
          <p:nvPr/>
        </p:nvSpPr>
        <p:spPr>
          <a:xfrm>
            <a:off x="1263875" y="2477613"/>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Optimizing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value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of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work</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Development Team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performs</a:t>
            </a:r>
            <a:endParaRPr kumimoji="0"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147" name="Google Shape;1147;p73"/>
          <p:cNvSpPr txBox="1"/>
          <p:nvPr/>
        </p:nvSpPr>
        <p:spPr>
          <a:xfrm>
            <a:off x="1263875" y="3219469"/>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Ensuring</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that</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Product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Backlog</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is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visible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transparent</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and</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clear</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to</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all</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and</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shows</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what</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Scrum Team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will</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work</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on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next</a:t>
            </a:r>
            <a:endParaRPr kumimoji="0"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148" name="Google Shape;1148;p73"/>
          <p:cNvSpPr txBox="1"/>
          <p:nvPr/>
        </p:nvSpPr>
        <p:spPr>
          <a:xfrm>
            <a:off x="1263875" y="3961325"/>
            <a:ext cx="7272000" cy="5637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Ensuring</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Development Team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understands</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items</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in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Product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Backlog</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to</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level</a:t>
            </a:r>
            <a:r>
              <a:rPr kumimoji="0" lang="tr-TR"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6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needed</a:t>
            </a:r>
            <a:endParaRPr kumimoji="0" sz="16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pic>
        <p:nvPicPr>
          <p:cNvPr id="1149" name="Google Shape;1149;p73"/>
          <p:cNvPicPr preferRelativeResize="0"/>
          <p:nvPr/>
        </p:nvPicPr>
        <p:blipFill>
          <a:blip r:embed="rId3">
            <a:alphaModFix/>
          </a:blip>
          <a:stretch>
            <a:fillRect/>
          </a:stretch>
        </p:blipFill>
        <p:spPr>
          <a:xfrm>
            <a:off x="608125" y="946287"/>
            <a:ext cx="576550" cy="658925"/>
          </a:xfrm>
          <a:prstGeom prst="rect">
            <a:avLst/>
          </a:prstGeom>
          <a:noFill/>
          <a:ln>
            <a:noFill/>
          </a:ln>
        </p:spPr>
      </p:pic>
      <p:pic>
        <p:nvPicPr>
          <p:cNvPr id="1150" name="Google Shape;1150;p73"/>
          <p:cNvPicPr preferRelativeResize="0"/>
          <p:nvPr/>
        </p:nvPicPr>
        <p:blipFill>
          <a:blip r:embed="rId3">
            <a:alphaModFix/>
          </a:blip>
          <a:stretch>
            <a:fillRect/>
          </a:stretch>
        </p:blipFill>
        <p:spPr>
          <a:xfrm>
            <a:off x="608125" y="1688150"/>
            <a:ext cx="576550" cy="658925"/>
          </a:xfrm>
          <a:prstGeom prst="rect">
            <a:avLst/>
          </a:prstGeom>
          <a:noFill/>
          <a:ln>
            <a:noFill/>
          </a:ln>
        </p:spPr>
      </p:pic>
      <p:pic>
        <p:nvPicPr>
          <p:cNvPr id="1151" name="Google Shape;1151;p73"/>
          <p:cNvPicPr preferRelativeResize="0"/>
          <p:nvPr/>
        </p:nvPicPr>
        <p:blipFill>
          <a:blip r:embed="rId3">
            <a:alphaModFix/>
          </a:blip>
          <a:stretch>
            <a:fillRect/>
          </a:stretch>
        </p:blipFill>
        <p:spPr>
          <a:xfrm>
            <a:off x="608125" y="2430037"/>
            <a:ext cx="576550" cy="658925"/>
          </a:xfrm>
          <a:prstGeom prst="rect">
            <a:avLst/>
          </a:prstGeom>
          <a:noFill/>
          <a:ln>
            <a:noFill/>
          </a:ln>
        </p:spPr>
      </p:pic>
      <p:pic>
        <p:nvPicPr>
          <p:cNvPr id="1152" name="Google Shape;1152;p73"/>
          <p:cNvPicPr preferRelativeResize="0"/>
          <p:nvPr/>
        </p:nvPicPr>
        <p:blipFill>
          <a:blip r:embed="rId3">
            <a:alphaModFix/>
          </a:blip>
          <a:stretch>
            <a:fillRect/>
          </a:stretch>
        </p:blipFill>
        <p:spPr>
          <a:xfrm>
            <a:off x="608125" y="3171900"/>
            <a:ext cx="576550" cy="658925"/>
          </a:xfrm>
          <a:prstGeom prst="rect">
            <a:avLst/>
          </a:prstGeom>
          <a:noFill/>
          <a:ln>
            <a:noFill/>
          </a:ln>
        </p:spPr>
      </p:pic>
      <p:pic>
        <p:nvPicPr>
          <p:cNvPr id="1153" name="Google Shape;1153;p73"/>
          <p:cNvPicPr preferRelativeResize="0"/>
          <p:nvPr/>
        </p:nvPicPr>
        <p:blipFill>
          <a:blip r:embed="rId3">
            <a:alphaModFix/>
          </a:blip>
          <a:stretch>
            <a:fillRect/>
          </a:stretch>
        </p:blipFill>
        <p:spPr>
          <a:xfrm>
            <a:off x="608125" y="3913775"/>
            <a:ext cx="576550" cy="65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7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mn-cs"/>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24</a:t>
            </a:fld>
            <a:endParaRPr kumimoji="0" sz="1200" b="1" i="0" u="none" strike="noStrike" kern="0" cap="none" spc="0" normalizeH="0" baseline="0" noProof="0">
              <a:ln>
                <a:noFill/>
              </a:ln>
              <a:solidFill>
                <a:srgbClr val="FFFFFF"/>
              </a:solidFill>
              <a:effectLst/>
              <a:uLnTx/>
              <a:uFillTx/>
              <a:latin typeface="Barlow Light"/>
              <a:ea typeface="+mn-ea"/>
              <a:cs typeface="+mn-cs"/>
              <a:sym typeface="Barlow Light"/>
            </a:endParaRPr>
          </a:p>
        </p:txBody>
      </p:sp>
      <p:sp>
        <p:nvSpPr>
          <p:cNvPr id="1159" name="Google Shape;1159;p7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rPr>
              <a:t>Scrum Master</a:t>
            </a:r>
            <a:endParaRPr kumimoji="0"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endParaRPr>
          </a:p>
        </p:txBody>
      </p:sp>
      <p:sp>
        <p:nvSpPr>
          <p:cNvPr id="1160" name="Google Shape;1160;p74"/>
          <p:cNvSpPr/>
          <p:nvPr/>
        </p:nvSpPr>
        <p:spPr>
          <a:xfrm>
            <a:off x="7336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Responsible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61" name="Google Shape;1161;p74"/>
          <p:cNvSpPr/>
          <p:nvPr/>
        </p:nvSpPr>
        <p:spPr>
          <a:xfrm>
            <a:off x="7336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Humble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62" name="Google Shape;1162;p74"/>
          <p:cNvSpPr/>
          <p:nvPr/>
        </p:nvSpPr>
        <p:spPr>
          <a:xfrm>
            <a:off x="733650" y="391807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Collaborative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63" name="Google Shape;1163;p74"/>
          <p:cNvSpPr/>
          <p:nvPr/>
        </p:nvSpPr>
        <p:spPr>
          <a:xfrm>
            <a:off x="6197350" y="1518825"/>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Committed</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sp>
        <p:nvSpPr>
          <p:cNvPr id="1164" name="Google Shape;1164;p74"/>
          <p:cNvSpPr/>
          <p:nvPr/>
        </p:nvSpPr>
        <p:spPr>
          <a:xfrm>
            <a:off x="6197350" y="2718450"/>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Influential</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cxnSp>
        <p:nvCxnSpPr>
          <p:cNvPr id="1165" name="Google Shape;1165;p74"/>
          <p:cNvCxnSpPr>
            <a:endCxn id="1160" idx="3"/>
          </p:cNvCxnSpPr>
          <p:nvPr/>
        </p:nvCxnSpPr>
        <p:spPr>
          <a:xfrm rot="10800000">
            <a:off x="2722050" y="1753125"/>
            <a:ext cx="1318800" cy="571200"/>
          </a:xfrm>
          <a:prstGeom prst="straightConnector1">
            <a:avLst/>
          </a:prstGeom>
          <a:noFill/>
          <a:ln w="19050" cap="flat" cmpd="sng">
            <a:solidFill>
              <a:schemeClr val="dk2"/>
            </a:solidFill>
            <a:prstDash val="solid"/>
            <a:round/>
            <a:headEnd type="none" w="med" len="med"/>
            <a:tailEnd type="triangle" w="med" len="med"/>
          </a:ln>
        </p:spPr>
      </p:cxnSp>
      <p:cxnSp>
        <p:nvCxnSpPr>
          <p:cNvPr id="1166" name="Google Shape;1166;p74"/>
          <p:cNvCxnSpPr>
            <a:endCxn id="1163" idx="1"/>
          </p:cNvCxnSpPr>
          <p:nvPr/>
        </p:nvCxnSpPr>
        <p:spPr>
          <a:xfrm rot="10800000" flipH="1">
            <a:off x="4927450" y="1753125"/>
            <a:ext cx="1269900" cy="679200"/>
          </a:xfrm>
          <a:prstGeom prst="straightConnector1">
            <a:avLst/>
          </a:prstGeom>
          <a:noFill/>
          <a:ln w="19050" cap="flat" cmpd="sng">
            <a:solidFill>
              <a:schemeClr val="dk2"/>
            </a:solidFill>
            <a:prstDash val="solid"/>
            <a:round/>
            <a:headEnd type="none" w="med" len="med"/>
            <a:tailEnd type="triangle" w="med" len="med"/>
          </a:ln>
        </p:spPr>
      </p:cxnSp>
      <p:cxnSp>
        <p:nvCxnSpPr>
          <p:cNvPr id="1167" name="Google Shape;1167;p74"/>
          <p:cNvCxnSpPr>
            <a:stCxn id="1168" idx="1"/>
            <a:endCxn id="1161" idx="3"/>
          </p:cNvCxnSpPr>
          <p:nvPr/>
        </p:nvCxnSpPr>
        <p:spPr>
          <a:xfrm flipH="1">
            <a:off x="2722050" y="2764050"/>
            <a:ext cx="1107600" cy="188700"/>
          </a:xfrm>
          <a:prstGeom prst="straightConnector1">
            <a:avLst/>
          </a:prstGeom>
          <a:noFill/>
          <a:ln w="19050" cap="flat" cmpd="sng">
            <a:solidFill>
              <a:schemeClr val="dk2"/>
            </a:solidFill>
            <a:prstDash val="solid"/>
            <a:round/>
            <a:headEnd type="none" w="med" len="med"/>
            <a:tailEnd type="triangle" w="med" len="med"/>
          </a:ln>
        </p:spPr>
      </p:cxnSp>
      <p:cxnSp>
        <p:nvCxnSpPr>
          <p:cNvPr id="1169" name="Google Shape;1169;p74"/>
          <p:cNvCxnSpPr>
            <a:endCxn id="1162" idx="3"/>
          </p:cNvCxnSpPr>
          <p:nvPr/>
        </p:nvCxnSpPr>
        <p:spPr>
          <a:xfrm flipH="1">
            <a:off x="2722050" y="3228075"/>
            <a:ext cx="1336200" cy="924300"/>
          </a:xfrm>
          <a:prstGeom prst="straightConnector1">
            <a:avLst/>
          </a:prstGeom>
          <a:noFill/>
          <a:ln w="19050" cap="flat" cmpd="sng">
            <a:solidFill>
              <a:schemeClr val="dk2"/>
            </a:solidFill>
            <a:prstDash val="solid"/>
            <a:round/>
            <a:headEnd type="none" w="med" len="med"/>
            <a:tailEnd type="triangle" w="med" len="med"/>
          </a:ln>
        </p:spPr>
      </p:cxnSp>
      <p:cxnSp>
        <p:nvCxnSpPr>
          <p:cNvPr id="1170" name="Google Shape;1170;p74"/>
          <p:cNvCxnSpPr>
            <a:stCxn id="1168" idx="3"/>
            <a:endCxn id="1164" idx="1"/>
          </p:cNvCxnSpPr>
          <p:nvPr/>
        </p:nvCxnSpPr>
        <p:spPr>
          <a:xfrm>
            <a:off x="5089750" y="2764050"/>
            <a:ext cx="1107600" cy="188700"/>
          </a:xfrm>
          <a:prstGeom prst="straightConnector1">
            <a:avLst/>
          </a:prstGeom>
          <a:noFill/>
          <a:ln w="19050" cap="flat" cmpd="sng">
            <a:solidFill>
              <a:schemeClr val="dk2"/>
            </a:solidFill>
            <a:prstDash val="solid"/>
            <a:round/>
            <a:headEnd type="none" w="med" len="med"/>
            <a:tailEnd type="triangle" w="med" len="med"/>
          </a:ln>
        </p:spPr>
      </p:cxnSp>
      <p:sp>
        <p:nvSpPr>
          <p:cNvPr id="1171" name="Google Shape;1171;p74"/>
          <p:cNvSpPr txBox="1"/>
          <p:nvPr/>
        </p:nvSpPr>
        <p:spPr>
          <a:xfrm>
            <a:off x="3829700" y="1698075"/>
            <a:ext cx="1410600" cy="329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a:ln>
                  <a:noFill/>
                </a:ln>
                <a:solidFill>
                  <a:srgbClr val="000000"/>
                </a:solidFill>
                <a:effectLst/>
                <a:uLnTx/>
                <a:uFillTx/>
                <a:latin typeface="Barlow Medium"/>
                <a:ea typeface="Barlow Medium"/>
                <a:cs typeface="Barlow Medium"/>
                <a:sym typeface="Barlow Medium"/>
              </a:rPr>
              <a:t>Scrum Master</a:t>
            </a:r>
            <a:endParaRPr kumimoji="0" sz="1600" b="0" i="0" u="none" strike="noStrike" kern="0" cap="none" spc="0" normalizeH="0" baseline="0" noProof="0" dirty="0">
              <a:ln>
                <a:noFill/>
              </a:ln>
              <a:solidFill>
                <a:srgbClr val="000000"/>
              </a:solidFill>
              <a:effectLst/>
              <a:uLnTx/>
              <a:uFillTx/>
              <a:latin typeface="Barlow Medium"/>
              <a:ea typeface="Barlow Medium"/>
              <a:cs typeface="Barlow Medium"/>
              <a:sym typeface="Barlow Medium"/>
            </a:endParaRPr>
          </a:p>
        </p:txBody>
      </p:sp>
      <p:sp>
        <p:nvSpPr>
          <p:cNvPr id="1172" name="Google Shape;1172;p74"/>
          <p:cNvSpPr/>
          <p:nvPr/>
        </p:nvSpPr>
        <p:spPr>
          <a:xfrm>
            <a:off x="6197350" y="3918063"/>
            <a:ext cx="1988400" cy="468600"/>
          </a:xfrm>
          <a:prstGeom prst="roundRect">
            <a:avLst>
              <a:gd name="adj" fmla="val 16667"/>
            </a:avLst>
          </a:prstGeom>
          <a:solidFill>
            <a:srgbClr val="F9CB9C"/>
          </a:solidFill>
          <a:ln w="952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rPr>
              <a:t>Knowledgeable</a:t>
            </a:r>
            <a:endParaRPr kumimoji="0" sz="1700" b="0" i="0" u="none" strike="noStrike" kern="0" cap="none" spc="0" normalizeH="0" baseline="0" noProof="0">
              <a:ln>
                <a:noFill/>
              </a:ln>
              <a:solidFill>
                <a:srgbClr val="002060"/>
              </a:solidFill>
              <a:effectLst/>
              <a:uLnTx/>
              <a:uFillTx/>
              <a:latin typeface="Montserrat Medium"/>
              <a:ea typeface="Montserrat Medium"/>
              <a:cs typeface="Montserrat Medium"/>
              <a:sym typeface="Montserrat Medium"/>
            </a:endParaRPr>
          </a:p>
        </p:txBody>
      </p:sp>
      <p:cxnSp>
        <p:nvCxnSpPr>
          <p:cNvPr id="1173" name="Google Shape;1173;p74"/>
          <p:cNvCxnSpPr>
            <a:endCxn id="1172" idx="1"/>
          </p:cNvCxnSpPr>
          <p:nvPr/>
        </p:nvCxnSpPr>
        <p:spPr>
          <a:xfrm>
            <a:off x="4923250" y="3172863"/>
            <a:ext cx="1274100" cy="979500"/>
          </a:xfrm>
          <a:prstGeom prst="straightConnector1">
            <a:avLst/>
          </a:prstGeom>
          <a:noFill/>
          <a:ln w="19050" cap="flat" cmpd="sng">
            <a:solidFill>
              <a:schemeClr val="dk2"/>
            </a:solidFill>
            <a:prstDash val="solid"/>
            <a:round/>
            <a:headEnd type="none" w="med" len="med"/>
            <a:tailEnd type="triangle" w="med" len="med"/>
          </a:ln>
        </p:spPr>
      </p:cxnSp>
      <p:pic>
        <p:nvPicPr>
          <p:cNvPr id="1174" name="Google Shape;1174;p74"/>
          <p:cNvPicPr preferRelativeResize="0"/>
          <p:nvPr/>
        </p:nvPicPr>
        <p:blipFill>
          <a:blip r:embed="rId3">
            <a:alphaModFix/>
          </a:blip>
          <a:stretch>
            <a:fillRect/>
          </a:stretch>
        </p:blipFill>
        <p:spPr>
          <a:xfrm>
            <a:off x="3829700" y="2082825"/>
            <a:ext cx="1260000" cy="1260000"/>
          </a:xfrm>
          <a:prstGeom prst="rect">
            <a:avLst/>
          </a:prstGeom>
          <a:noFill/>
          <a:ln>
            <a:noFill/>
          </a:ln>
        </p:spPr>
      </p:pic>
      <p:sp>
        <p:nvSpPr>
          <p:cNvPr id="1175" name="Google Shape;1175;p74"/>
          <p:cNvSpPr txBox="1"/>
          <p:nvPr/>
        </p:nvSpPr>
        <p:spPr>
          <a:xfrm>
            <a:off x="663000" y="640325"/>
            <a:ext cx="7818000" cy="679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Scrum Master is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responsible</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for</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promoting</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and</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19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supporting</a:t>
            </a:r>
            <a:r>
              <a:rPr kumimoji="0" lang="tr-TR"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Scrum</a:t>
            </a:r>
            <a:endParaRPr kumimoji="0" sz="19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mn-cs"/>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25</a:t>
            </a:fld>
            <a:endParaRPr kumimoji="0" sz="1200" b="1" i="0" u="none" strike="noStrike" kern="0" cap="none" spc="0" normalizeH="0" baseline="0" noProof="0">
              <a:ln>
                <a:noFill/>
              </a:ln>
              <a:solidFill>
                <a:srgbClr val="FFFFFF"/>
              </a:solidFill>
              <a:effectLst/>
              <a:uLnTx/>
              <a:uFillTx/>
              <a:latin typeface="Barlow Light"/>
              <a:ea typeface="+mn-ea"/>
              <a:cs typeface="+mn-cs"/>
              <a:sym typeface="Barlow Light"/>
            </a:endParaRPr>
          </a:p>
        </p:txBody>
      </p:sp>
      <p:sp>
        <p:nvSpPr>
          <p:cNvPr id="1181" name="Google Shape;1181;p7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rPr>
              <a:t>Scrum Master</a:t>
            </a:r>
            <a:endParaRPr kumimoji="0"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endParaRPr>
          </a:p>
        </p:txBody>
      </p:sp>
      <p:sp>
        <p:nvSpPr>
          <p:cNvPr id="1182" name="Google Shape;1182;p75"/>
          <p:cNvSpPr txBox="1"/>
          <p:nvPr/>
        </p:nvSpPr>
        <p:spPr>
          <a:xfrm>
            <a:off x="1263875" y="988670"/>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Ensuring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that</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goals</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scope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and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product</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domain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are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understood</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183" name="Google Shape;1183;p75"/>
          <p:cNvSpPr txBox="1"/>
          <p:nvPr/>
        </p:nvSpPr>
        <p:spPr>
          <a:xfrm>
            <a:off x="1263875" y="1573033"/>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Finding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techniques</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for</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effective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Product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Backlog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management</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184" name="Google Shape;1184;p75"/>
          <p:cNvSpPr txBox="1"/>
          <p:nvPr/>
        </p:nvSpPr>
        <p:spPr>
          <a:xfrm>
            <a:off x="1263875" y="2157395"/>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Helping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Scrum Team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understand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need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for</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clear</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and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concise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Product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Backlog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items</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185" name="Google Shape;1185;p75"/>
          <p:cNvSpPr txBox="1"/>
          <p:nvPr/>
        </p:nvSpPr>
        <p:spPr>
          <a:xfrm>
            <a:off x="1263875" y="2741758"/>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Understanding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product</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planning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in an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empirical</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environment</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186" name="Google Shape;1186;p75"/>
          <p:cNvSpPr txBox="1"/>
          <p:nvPr/>
        </p:nvSpPr>
        <p:spPr>
          <a:xfrm>
            <a:off x="1263875" y="3326121"/>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Ensuring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Product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Owner</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knows</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how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to</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arrange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Product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Backlog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to</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maximize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value</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pic>
        <p:nvPicPr>
          <p:cNvPr id="1187" name="Google Shape;1187;p75"/>
          <p:cNvPicPr preferRelativeResize="0"/>
          <p:nvPr/>
        </p:nvPicPr>
        <p:blipFill>
          <a:blip r:embed="rId3">
            <a:alphaModFix/>
          </a:blip>
          <a:stretch>
            <a:fillRect/>
          </a:stretch>
        </p:blipFill>
        <p:spPr>
          <a:xfrm>
            <a:off x="608125" y="946275"/>
            <a:ext cx="576550" cy="586719"/>
          </a:xfrm>
          <a:prstGeom prst="rect">
            <a:avLst/>
          </a:prstGeom>
          <a:noFill/>
          <a:ln>
            <a:noFill/>
          </a:ln>
        </p:spPr>
      </p:pic>
      <p:pic>
        <p:nvPicPr>
          <p:cNvPr id="1188" name="Google Shape;1188;p75"/>
          <p:cNvPicPr preferRelativeResize="0"/>
          <p:nvPr/>
        </p:nvPicPr>
        <p:blipFill>
          <a:blip r:embed="rId3">
            <a:alphaModFix/>
          </a:blip>
          <a:stretch>
            <a:fillRect/>
          </a:stretch>
        </p:blipFill>
        <p:spPr>
          <a:xfrm>
            <a:off x="608125" y="1530643"/>
            <a:ext cx="576550" cy="586719"/>
          </a:xfrm>
          <a:prstGeom prst="rect">
            <a:avLst/>
          </a:prstGeom>
          <a:noFill/>
          <a:ln>
            <a:noFill/>
          </a:ln>
        </p:spPr>
      </p:pic>
      <p:pic>
        <p:nvPicPr>
          <p:cNvPr id="1189" name="Google Shape;1189;p75"/>
          <p:cNvPicPr preferRelativeResize="0"/>
          <p:nvPr/>
        </p:nvPicPr>
        <p:blipFill>
          <a:blip r:embed="rId3">
            <a:alphaModFix/>
          </a:blip>
          <a:stretch>
            <a:fillRect/>
          </a:stretch>
        </p:blipFill>
        <p:spPr>
          <a:xfrm>
            <a:off x="608125" y="2115034"/>
            <a:ext cx="576550" cy="586719"/>
          </a:xfrm>
          <a:prstGeom prst="rect">
            <a:avLst/>
          </a:prstGeom>
          <a:noFill/>
          <a:ln>
            <a:noFill/>
          </a:ln>
        </p:spPr>
      </p:pic>
      <p:pic>
        <p:nvPicPr>
          <p:cNvPr id="1190" name="Google Shape;1190;p75"/>
          <p:cNvPicPr preferRelativeResize="0"/>
          <p:nvPr/>
        </p:nvPicPr>
        <p:blipFill>
          <a:blip r:embed="rId3">
            <a:alphaModFix/>
          </a:blip>
          <a:stretch>
            <a:fillRect/>
          </a:stretch>
        </p:blipFill>
        <p:spPr>
          <a:xfrm>
            <a:off x="608125" y="2699402"/>
            <a:ext cx="576550" cy="586719"/>
          </a:xfrm>
          <a:prstGeom prst="rect">
            <a:avLst/>
          </a:prstGeom>
          <a:noFill/>
          <a:ln>
            <a:noFill/>
          </a:ln>
        </p:spPr>
      </p:pic>
      <p:pic>
        <p:nvPicPr>
          <p:cNvPr id="1191" name="Google Shape;1191;p75"/>
          <p:cNvPicPr preferRelativeResize="0"/>
          <p:nvPr/>
        </p:nvPicPr>
        <p:blipFill>
          <a:blip r:embed="rId3">
            <a:alphaModFix/>
          </a:blip>
          <a:stretch>
            <a:fillRect/>
          </a:stretch>
        </p:blipFill>
        <p:spPr>
          <a:xfrm>
            <a:off x="608125" y="3283781"/>
            <a:ext cx="576550" cy="586719"/>
          </a:xfrm>
          <a:prstGeom prst="rect">
            <a:avLst/>
          </a:prstGeom>
          <a:noFill/>
          <a:ln>
            <a:noFill/>
          </a:ln>
        </p:spPr>
      </p:pic>
      <p:sp>
        <p:nvSpPr>
          <p:cNvPr id="1192" name="Google Shape;1192;p75"/>
          <p:cNvSpPr txBox="1"/>
          <p:nvPr/>
        </p:nvSpPr>
        <p:spPr>
          <a:xfrm>
            <a:off x="1418100" y="505800"/>
            <a:ext cx="6307800" cy="411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000" b="0" i="0" u="none" strike="noStrike" kern="0" cap="none" spc="0" normalizeH="0" baseline="0" noProof="0" dirty="0">
                <a:ln>
                  <a:noFill/>
                </a:ln>
                <a:solidFill>
                  <a:srgbClr val="002060"/>
                </a:solidFill>
                <a:effectLst/>
                <a:uLnTx/>
                <a:uFillTx/>
                <a:latin typeface="Montserrat SemiBold"/>
                <a:ea typeface="Montserrat SemiBold"/>
                <a:cs typeface="Montserrat SemiBold"/>
                <a:sym typeface="Montserrat SemiBold"/>
              </a:rPr>
              <a:t>Scrum Master Service </a:t>
            </a:r>
            <a:r>
              <a:rPr kumimoji="0" lang="tr-TR" sz="2000" b="0" i="0" u="none" strike="noStrike" kern="0" cap="none" spc="0" normalizeH="0" baseline="0" noProof="0" dirty="0" err="1">
                <a:ln>
                  <a:noFill/>
                </a:ln>
                <a:solidFill>
                  <a:srgbClr val="002060"/>
                </a:solidFill>
                <a:effectLst/>
                <a:uLnTx/>
                <a:uFillTx/>
                <a:latin typeface="Montserrat SemiBold"/>
                <a:ea typeface="Montserrat SemiBold"/>
                <a:cs typeface="Montserrat SemiBold"/>
                <a:sym typeface="Montserrat SemiBold"/>
              </a:rPr>
              <a:t>to</a:t>
            </a:r>
            <a:r>
              <a:rPr kumimoji="0" lang="tr-TR" sz="2000" b="0" i="0" u="none" strike="noStrike" kern="0" cap="none" spc="0" normalizeH="0" baseline="0" noProof="0" dirty="0">
                <a:ln>
                  <a:noFill/>
                </a:ln>
                <a:solidFill>
                  <a:srgbClr val="002060"/>
                </a:solidFill>
                <a:effectLst/>
                <a:uLnTx/>
                <a:uFillTx/>
                <a:latin typeface="Montserrat SemiBold"/>
                <a:ea typeface="Montserrat SemiBold"/>
                <a:cs typeface="Montserrat SemiBold"/>
                <a:sym typeface="Montserrat SemiBold"/>
              </a:rPr>
              <a:t> </a:t>
            </a:r>
            <a:r>
              <a:rPr kumimoji="0" lang="tr-TR" sz="2000" b="0" i="0" u="none" strike="noStrike" kern="0" cap="none" spc="0" normalizeH="0" baseline="0" noProof="0" dirty="0" err="1">
                <a:ln>
                  <a:noFill/>
                </a:ln>
                <a:solidFill>
                  <a:srgbClr val="002060"/>
                </a:solidFill>
                <a:effectLst/>
                <a:uLnTx/>
                <a:uFillTx/>
                <a:latin typeface="Montserrat SemiBold"/>
                <a:ea typeface="Montserrat SemiBold"/>
                <a:cs typeface="Montserrat SemiBold"/>
                <a:sym typeface="Montserrat SemiBold"/>
              </a:rPr>
              <a:t>the</a:t>
            </a:r>
            <a:r>
              <a:rPr kumimoji="0" lang="tr-TR" sz="2000" b="0" i="0" u="none" strike="noStrike" kern="0" cap="none" spc="0" normalizeH="0" baseline="0" noProof="0" dirty="0">
                <a:ln>
                  <a:noFill/>
                </a:ln>
                <a:solidFill>
                  <a:srgbClr val="002060"/>
                </a:solidFill>
                <a:effectLst/>
                <a:uLnTx/>
                <a:uFillTx/>
                <a:latin typeface="Montserrat SemiBold"/>
                <a:ea typeface="Montserrat SemiBold"/>
                <a:cs typeface="Montserrat SemiBold"/>
                <a:sym typeface="Montserrat SemiBold"/>
              </a:rPr>
              <a:t> Product </a:t>
            </a:r>
            <a:r>
              <a:rPr kumimoji="0" lang="tr-TR" sz="2000" b="0" i="0" u="none" strike="noStrike" kern="0" cap="none" spc="0" normalizeH="0" baseline="0" noProof="0" dirty="0" err="1">
                <a:ln>
                  <a:noFill/>
                </a:ln>
                <a:solidFill>
                  <a:srgbClr val="002060"/>
                </a:solidFill>
                <a:effectLst/>
                <a:uLnTx/>
                <a:uFillTx/>
                <a:latin typeface="Montserrat SemiBold"/>
                <a:ea typeface="Montserrat SemiBold"/>
                <a:cs typeface="Montserrat SemiBold"/>
                <a:sym typeface="Montserrat SemiBold"/>
              </a:rPr>
              <a:t>Owner</a:t>
            </a:r>
            <a:endParaRPr kumimoji="0" sz="2000" b="0" i="0" u="none" strike="noStrike" kern="0" cap="none" spc="0" normalizeH="0" baseline="0" noProof="0" dirty="0">
              <a:ln>
                <a:noFill/>
              </a:ln>
              <a:solidFill>
                <a:srgbClr val="002060"/>
              </a:solidFill>
              <a:effectLst/>
              <a:uLnTx/>
              <a:uFillTx/>
              <a:latin typeface="Montserrat SemiBold"/>
              <a:ea typeface="Montserrat SemiBold"/>
              <a:cs typeface="Montserrat SemiBold"/>
              <a:sym typeface="Montserrat SemiBold"/>
            </a:endParaRPr>
          </a:p>
        </p:txBody>
      </p:sp>
      <p:sp>
        <p:nvSpPr>
          <p:cNvPr id="1193" name="Google Shape;1193;p75"/>
          <p:cNvSpPr txBox="1"/>
          <p:nvPr/>
        </p:nvSpPr>
        <p:spPr>
          <a:xfrm>
            <a:off x="1263875" y="3910533"/>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Understanding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and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practicing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agility</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194" name="Google Shape;1194;p75"/>
          <p:cNvSpPr txBox="1"/>
          <p:nvPr/>
        </p:nvSpPr>
        <p:spPr>
          <a:xfrm>
            <a:off x="1263875" y="4494896"/>
            <a:ext cx="7272000" cy="5019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Facilitating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Scrum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events</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as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requested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or</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needed</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pic>
        <p:nvPicPr>
          <p:cNvPr id="1195" name="Google Shape;1195;p75"/>
          <p:cNvPicPr preferRelativeResize="0"/>
          <p:nvPr/>
        </p:nvPicPr>
        <p:blipFill>
          <a:blip r:embed="rId3">
            <a:alphaModFix/>
          </a:blip>
          <a:stretch>
            <a:fillRect/>
          </a:stretch>
        </p:blipFill>
        <p:spPr>
          <a:xfrm>
            <a:off x="608125" y="3868177"/>
            <a:ext cx="576550" cy="586719"/>
          </a:xfrm>
          <a:prstGeom prst="rect">
            <a:avLst/>
          </a:prstGeom>
          <a:noFill/>
          <a:ln>
            <a:noFill/>
          </a:ln>
        </p:spPr>
      </p:pic>
      <p:pic>
        <p:nvPicPr>
          <p:cNvPr id="1196" name="Google Shape;1196;p75"/>
          <p:cNvPicPr preferRelativeResize="0"/>
          <p:nvPr/>
        </p:nvPicPr>
        <p:blipFill>
          <a:blip r:embed="rId3">
            <a:alphaModFix/>
          </a:blip>
          <a:stretch>
            <a:fillRect/>
          </a:stretch>
        </p:blipFill>
        <p:spPr>
          <a:xfrm>
            <a:off x="608125" y="4452556"/>
            <a:ext cx="576550" cy="5867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mn-cs"/>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sz="1200" b="1" i="0" u="none" strike="noStrike" kern="0" cap="none" spc="0" normalizeH="0" baseline="0" noProof="0">
              <a:ln>
                <a:noFill/>
              </a:ln>
              <a:solidFill>
                <a:srgbClr val="FFFFFF"/>
              </a:solidFill>
              <a:effectLst/>
              <a:uLnTx/>
              <a:uFillTx/>
              <a:latin typeface="Barlow Light"/>
              <a:ea typeface="+mn-ea"/>
              <a:cs typeface="+mn-cs"/>
              <a:sym typeface="Barlow Light"/>
            </a:endParaRPr>
          </a:p>
        </p:txBody>
      </p:sp>
      <p:sp>
        <p:nvSpPr>
          <p:cNvPr id="1202" name="Google Shape;1202;p7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rPr>
              <a:t>Scrum Master</a:t>
            </a:r>
            <a:endParaRPr kumimoji="0" sz="4000" b="0" i="0" u="none" strike="noStrike" kern="0" cap="none" spc="0" normalizeH="0" baseline="0" noProof="0" dirty="0">
              <a:ln>
                <a:noFill/>
              </a:ln>
              <a:solidFill>
                <a:srgbClr val="741B47"/>
              </a:solidFill>
              <a:effectLst/>
              <a:uLnTx/>
              <a:uFillTx/>
              <a:latin typeface="Raleway Medium"/>
              <a:ea typeface="Raleway Medium"/>
              <a:cs typeface="Raleway Medium"/>
              <a:sym typeface="Raleway Medium"/>
            </a:endParaRPr>
          </a:p>
        </p:txBody>
      </p:sp>
      <p:sp>
        <p:nvSpPr>
          <p:cNvPr id="1203" name="Google Shape;1203;p76"/>
          <p:cNvSpPr txBox="1"/>
          <p:nvPr/>
        </p:nvSpPr>
        <p:spPr>
          <a:xfrm>
            <a:off x="1263875" y="114505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Coaching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Development Team in self-</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organization</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and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cross-functionality</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204" name="Google Shape;1204;p76"/>
          <p:cNvSpPr txBox="1"/>
          <p:nvPr/>
        </p:nvSpPr>
        <p:spPr>
          <a:xfrm>
            <a:off x="1263875" y="1860478"/>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Helping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Development Team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to</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create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high-value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products</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205" name="Google Shape;1205;p76"/>
          <p:cNvSpPr txBox="1"/>
          <p:nvPr/>
        </p:nvSpPr>
        <p:spPr>
          <a:xfrm>
            <a:off x="1263875" y="2575905"/>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Removing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impediments</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to</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Development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Team’s</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progress</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206" name="Google Shape;1206;p76"/>
          <p:cNvSpPr txBox="1"/>
          <p:nvPr/>
        </p:nvSpPr>
        <p:spPr>
          <a:xfrm>
            <a:off x="1263875" y="3291333"/>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Facilitating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Scrum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events</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as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requested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or</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needed</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207" name="Google Shape;1207;p76"/>
          <p:cNvSpPr txBox="1"/>
          <p:nvPr/>
        </p:nvSpPr>
        <p:spPr>
          <a:xfrm>
            <a:off x="1263875" y="400676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Coaching</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Development Team in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organizational</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environments</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in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which</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Scrum is not yet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fully</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adopted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and</a:t>
            </a:r>
            <a:r>
              <a:rPr kumimoji="0" lang="tr-TR"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4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understood</a:t>
            </a:r>
            <a:endParaRPr kumimoji="0" sz="14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pic>
        <p:nvPicPr>
          <p:cNvPr id="1208" name="Google Shape;1208;p76"/>
          <p:cNvPicPr preferRelativeResize="0"/>
          <p:nvPr/>
        </p:nvPicPr>
        <p:blipFill>
          <a:blip r:embed="rId3">
            <a:alphaModFix/>
          </a:blip>
          <a:stretch>
            <a:fillRect/>
          </a:stretch>
        </p:blipFill>
        <p:spPr>
          <a:xfrm>
            <a:off x="608125" y="1098675"/>
            <a:ext cx="576550" cy="641805"/>
          </a:xfrm>
          <a:prstGeom prst="rect">
            <a:avLst/>
          </a:prstGeom>
          <a:noFill/>
          <a:ln>
            <a:noFill/>
          </a:ln>
        </p:spPr>
      </p:pic>
      <p:pic>
        <p:nvPicPr>
          <p:cNvPr id="1209" name="Google Shape;1209;p76"/>
          <p:cNvPicPr preferRelativeResize="0"/>
          <p:nvPr/>
        </p:nvPicPr>
        <p:blipFill>
          <a:blip r:embed="rId3">
            <a:alphaModFix/>
          </a:blip>
          <a:stretch>
            <a:fillRect/>
          </a:stretch>
        </p:blipFill>
        <p:spPr>
          <a:xfrm>
            <a:off x="608125" y="1814108"/>
            <a:ext cx="576550" cy="641805"/>
          </a:xfrm>
          <a:prstGeom prst="rect">
            <a:avLst/>
          </a:prstGeom>
          <a:noFill/>
          <a:ln>
            <a:noFill/>
          </a:ln>
        </p:spPr>
      </p:pic>
      <p:pic>
        <p:nvPicPr>
          <p:cNvPr id="1210" name="Google Shape;1210;p76"/>
          <p:cNvPicPr preferRelativeResize="0"/>
          <p:nvPr/>
        </p:nvPicPr>
        <p:blipFill>
          <a:blip r:embed="rId3">
            <a:alphaModFix/>
          </a:blip>
          <a:stretch>
            <a:fillRect/>
          </a:stretch>
        </p:blipFill>
        <p:spPr>
          <a:xfrm>
            <a:off x="608125" y="2529566"/>
            <a:ext cx="576550" cy="641805"/>
          </a:xfrm>
          <a:prstGeom prst="rect">
            <a:avLst/>
          </a:prstGeom>
          <a:noFill/>
          <a:ln>
            <a:noFill/>
          </a:ln>
        </p:spPr>
      </p:pic>
      <p:pic>
        <p:nvPicPr>
          <p:cNvPr id="1211" name="Google Shape;1211;p76"/>
          <p:cNvPicPr preferRelativeResize="0"/>
          <p:nvPr/>
        </p:nvPicPr>
        <p:blipFill>
          <a:blip r:embed="rId3">
            <a:alphaModFix/>
          </a:blip>
          <a:stretch>
            <a:fillRect/>
          </a:stretch>
        </p:blipFill>
        <p:spPr>
          <a:xfrm>
            <a:off x="608125" y="3245000"/>
            <a:ext cx="576550" cy="641805"/>
          </a:xfrm>
          <a:prstGeom prst="rect">
            <a:avLst/>
          </a:prstGeom>
          <a:noFill/>
          <a:ln>
            <a:noFill/>
          </a:ln>
        </p:spPr>
      </p:pic>
      <p:pic>
        <p:nvPicPr>
          <p:cNvPr id="1212" name="Google Shape;1212;p76"/>
          <p:cNvPicPr preferRelativeResize="0"/>
          <p:nvPr/>
        </p:nvPicPr>
        <p:blipFill>
          <a:blip r:embed="rId3">
            <a:alphaModFix/>
          </a:blip>
          <a:stretch>
            <a:fillRect/>
          </a:stretch>
        </p:blipFill>
        <p:spPr>
          <a:xfrm>
            <a:off x="608125" y="3960445"/>
            <a:ext cx="576550" cy="641805"/>
          </a:xfrm>
          <a:prstGeom prst="rect">
            <a:avLst/>
          </a:prstGeom>
          <a:noFill/>
          <a:ln>
            <a:noFill/>
          </a:ln>
        </p:spPr>
      </p:pic>
      <p:sp>
        <p:nvSpPr>
          <p:cNvPr id="1213" name="Google Shape;1213;p76"/>
          <p:cNvSpPr txBox="1"/>
          <p:nvPr/>
        </p:nvSpPr>
        <p:spPr>
          <a:xfrm>
            <a:off x="1206000" y="646725"/>
            <a:ext cx="6732000" cy="411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000" b="0" i="0" u="none" strike="noStrike" kern="0" cap="none" spc="0" normalizeH="0" baseline="0" noProof="0" dirty="0">
                <a:ln>
                  <a:noFill/>
                </a:ln>
                <a:solidFill>
                  <a:srgbClr val="002060"/>
                </a:solidFill>
                <a:effectLst/>
                <a:uLnTx/>
                <a:uFillTx/>
                <a:latin typeface="Montserrat SemiBold"/>
                <a:ea typeface="Montserrat SemiBold"/>
                <a:cs typeface="Montserrat SemiBold"/>
                <a:sym typeface="Montserrat SemiBold"/>
              </a:rPr>
              <a:t>Scrum Master Service </a:t>
            </a:r>
            <a:r>
              <a:rPr kumimoji="0" lang="tr-TR" sz="2000" b="0" i="0" u="none" strike="noStrike" kern="0" cap="none" spc="0" normalizeH="0" baseline="0" noProof="0" dirty="0" err="1">
                <a:ln>
                  <a:noFill/>
                </a:ln>
                <a:solidFill>
                  <a:srgbClr val="002060"/>
                </a:solidFill>
                <a:effectLst/>
                <a:uLnTx/>
                <a:uFillTx/>
                <a:latin typeface="Montserrat SemiBold"/>
                <a:ea typeface="Montserrat SemiBold"/>
                <a:cs typeface="Montserrat SemiBold"/>
                <a:sym typeface="Montserrat SemiBold"/>
              </a:rPr>
              <a:t>to</a:t>
            </a:r>
            <a:r>
              <a:rPr kumimoji="0" lang="tr-TR" sz="2000" b="0" i="0" u="none" strike="noStrike" kern="0" cap="none" spc="0" normalizeH="0" baseline="0" noProof="0" dirty="0">
                <a:ln>
                  <a:noFill/>
                </a:ln>
                <a:solidFill>
                  <a:srgbClr val="002060"/>
                </a:solidFill>
                <a:effectLst/>
                <a:uLnTx/>
                <a:uFillTx/>
                <a:latin typeface="Montserrat SemiBold"/>
                <a:ea typeface="Montserrat SemiBold"/>
                <a:cs typeface="Montserrat SemiBold"/>
                <a:sym typeface="Montserrat SemiBold"/>
              </a:rPr>
              <a:t> </a:t>
            </a:r>
            <a:r>
              <a:rPr kumimoji="0" lang="tr-TR" sz="2000" b="0" i="0" u="none" strike="noStrike" kern="0" cap="none" spc="0" normalizeH="0" baseline="0" noProof="0" dirty="0" err="1">
                <a:ln>
                  <a:noFill/>
                </a:ln>
                <a:solidFill>
                  <a:srgbClr val="002060"/>
                </a:solidFill>
                <a:effectLst/>
                <a:uLnTx/>
                <a:uFillTx/>
                <a:latin typeface="Montserrat SemiBold"/>
                <a:ea typeface="Montserrat SemiBold"/>
                <a:cs typeface="Montserrat SemiBold"/>
                <a:sym typeface="Montserrat SemiBold"/>
              </a:rPr>
              <a:t>the</a:t>
            </a:r>
            <a:r>
              <a:rPr kumimoji="0" lang="tr-TR" sz="2000" b="0" i="0" u="none" strike="noStrike" kern="0" cap="none" spc="0" normalizeH="0" baseline="0" noProof="0" dirty="0">
                <a:ln>
                  <a:noFill/>
                </a:ln>
                <a:solidFill>
                  <a:srgbClr val="002060"/>
                </a:solidFill>
                <a:effectLst/>
                <a:uLnTx/>
                <a:uFillTx/>
                <a:latin typeface="Montserrat SemiBold"/>
                <a:ea typeface="Montserrat SemiBold"/>
                <a:cs typeface="Montserrat SemiBold"/>
                <a:sym typeface="Montserrat SemiBold"/>
              </a:rPr>
              <a:t> Development Team</a:t>
            </a:r>
            <a:endParaRPr kumimoji="0" sz="2000" b="0" i="0" u="none" strike="noStrike" kern="0" cap="none" spc="0" normalizeH="0" baseline="0" noProof="0" dirty="0">
              <a:ln>
                <a:noFill/>
              </a:ln>
              <a:solidFill>
                <a:srgbClr val="002060"/>
              </a:solidFill>
              <a:effectLst/>
              <a:uLnTx/>
              <a:uFillTx/>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8"/>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1" name="Google Shape;1231;p78"/>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rPr>
              <a:t>True</a:t>
            </a:r>
            <a:endParaRPr kumimoji="0"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endParaRPr>
          </a:p>
        </p:txBody>
      </p:sp>
      <p:sp>
        <p:nvSpPr>
          <p:cNvPr id="1232" name="Google Shape;1232;p78"/>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rPr>
              <a:t>False</a:t>
            </a:r>
            <a:endParaRPr kumimoji="0"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endParaRPr>
          </a:p>
        </p:txBody>
      </p:sp>
      <p:sp>
        <p:nvSpPr>
          <p:cNvPr id="1233" name="Google Shape;1233;p78"/>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4" name="Google Shape;1234;p78"/>
          <p:cNvSpPr txBox="1">
            <a:spLocks noGrp="1"/>
          </p:cNvSpPr>
          <p:nvPr>
            <p:ph type="title"/>
          </p:nvPr>
        </p:nvSpPr>
        <p:spPr>
          <a:xfrm>
            <a:off x="821550" y="2512350"/>
            <a:ext cx="7422000" cy="16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dirty="0" err="1">
                <a:solidFill>
                  <a:srgbClr val="0A3534"/>
                </a:solidFill>
                <a:latin typeface="Proxima Nova Semibold"/>
                <a:ea typeface="Proxima Nova Semibold"/>
                <a:cs typeface="Proxima Nova Semibold"/>
                <a:sym typeface="Proxima Nova Semibold"/>
              </a:rPr>
              <a:t>What</a:t>
            </a:r>
            <a:r>
              <a:rPr lang="tr-TR" sz="3200" dirty="0">
                <a:solidFill>
                  <a:srgbClr val="0A3534"/>
                </a:solidFill>
                <a:latin typeface="Proxima Nova Semibold"/>
                <a:ea typeface="Proxima Nova Semibold"/>
                <a:cs typeface="Proxima Nova Semibold"/>
                <a:sym typeface="Proxima Nova Semibold"/>
              </a:rPr>
              <a:t> is </a:t>
            </a:r>
            <a:r>
              <a:rPr lang="tr-TR" sz="3200" dirty="0" err="1">
                <a:solidFill>
                  <a:srgbClr val="0A3534"/>
                </a:solidFill>
                <a:latin typeface="Proxima Nova Semibold"/>
                <a:ea typeface="Proxima Nova Semibold"/>
                <a:cs typeface="Proxima Nova Semibold"/>
                <a:sym typeface="Proxima Nova Semibold"/>
              </a:rPr>
              <a:t>the</a:t>
            </a:r>
            <a:r>
              <a:rPr lang="tr-TR" sz="3200" dirty="0">
                <a:solidFill>
                  <a:srgbClr val="0A3534"/>
                </a:solidFill>
                <a:latin typeface="Proxima Nova Semibold"/>
                <a:ea typeface="Proxima Nova Semibold"/>
                <a:cs typeface="Proxima Nova Semibold"/>
                <a:sym typeface="Proxima Nova Semibold"/>
              </a:rPr>
              <a:t> role of </a:t>
            </a:r>
            <a:r>
              <a:rPr lang="tr-TR" sz="3200" dirty="0" err="1">
                <a:solidFill>
                  <a:srgbClr val="0A3534"/>
                </a:solidFill>
                <a:latin typeface="Proxima Nova Semibold"/>
                <a:ea typeface="Proxima Nova Semibold"/>
                <a:cs typeface="Proxima Nova Semibold"/>
                <a:sym typeface="Proxima Nova Semibold"/>
              </a:rPr>
              <a:t>the</a:t>
            </a:r>
            <a:r>
              <a:rPr lang="tr-TR" sz="3200" dirty="0">
                <a:solidFill>
                  <a:srgbClr val="0A3534"/>
                </a:solidFill>
                <a:latin typeface="Proxima Nova Semibold"/>
                <a:ea typeface="Proxima Nova Semibold"/>
                <a:cs typeface="Proxima Nova Semibold"/>
                <a:sym typeface="Proxima Nova Semibold"/>
              </a:rPr>
              <a:t> Scrum Master?</a:t>
            </a:r>
            <a:endParaRPr sz="3200" dirty="0">
              <a:solidFill>
                <a:srgbClr val="0A3534"/>
              </a:solidFill>
              <a:latin typeface="Proxima Nova Semibold"/>
              <a:ea typeface="Proxima Nova Semibold"/>
              <a:cs typeface="Proxima Nova Semibold"/>
              <a:sym typeface="Proxima Nova Semibold"/>
            </a:endParaRPr>
          </a:p>
        </p:txBody>
      </p:sp>
      <p:pic>
        <p:nvPicPr>
          <p:cNvPr id="1235" name="Google Shape;1235;p78"/>
          <p:cNvPicPr preferRelativeResize="0"/>
          <p:nvPr/>
        </p:nvPicPr>
        <p:blipFill>
          <a:blip r:embed="rId3">
            <a:alphaModFix/>
          </a:blip>
          <a:stretch>
            <a:fillRect/>
          </a:stretch>
        </p:blipFill>
        <p:spPr>
          <a:xfrm>
            <a:off x="3705575" y="354450"/>
            <a:ext cx="1732850" cy="1732850"/>
          </a:xfrm>
          <a:prstGeom prst="rect">
            <a:avLst/>
          </a:prstGeom>
          <a:noFill/>
          <a:ln>
            <a:noFill/>
          </a:ln>
        </p:spPr>
      </p:pic>
      <p:pic>
        <p:nvPicPr>
          <p:cNvPr id="1236" name="Google Shape;1236;p78">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237" name="Google Shape;1237;p78">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77"/>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9" name="Google Shape;1219;p77"/>
          <p:cNvSpPr txBox="1"/>
          <p:nvPr/>
        </p:nvSpPr>
        <p:spPr>
          <a:xfrm>
            <a:off x="956400" y="2211375"/>
            <a:ext cx="3129900" cy="773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rPr>
              <a:t>True</a:t>
            </a:r>
            <a:endParaRPr kumimoji="0"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endParaRPr>
          </a:p>
        </p:txBody>
      </p:sp>
      <p:sp>
        <p:nvSpPr>
          <p:cNvPr id="1220" name="Google Shape;1220;p77"/>
          <p:cNvSpPr txBox="1"/>
          <p:nvPr/>
        </p:nvSpPr>
        <p:spPr>
          <a:xfrm>
            <a:off x="5113875" y="2235575"/>
            <a:ext cx="3129600" cy="773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rPr>
              <a:t>False</a:t>
            </a:r>
            <a:endParaRPr kumimoji="0" sz="6000" b="0"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endParaRPr>
          </a:p>
        </p:txBody>
      </p:sp>
      <p:sp>
        <p:nvSpPr>
          <p:cNvPr id="1221" name="Google Shape;1221;p77"/>
          <p:cNvSpPr/>
          <p:nvPr/>
        </p:nvSpPr>
        <p:spPr>
          <a:xfrm>
            <a:off x="593100" y="2322000"/>
            <a:ext cx="7957800" cy="2048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2" name="Google Shape;1222;p77"/>
          <p:cNvSpPr txBox="1">
            <a:spLocks noGrp="1"/>
          </p:cNvSpPr>
          <p:nvPr>
            <p:ph type="title"/>
          </p:nvPr>
        </p:nvSpPr>
        <p:spPr>
          <a:xfrm>
            <a:off x="821550" y="2512350"/>
            <a:ext cx="7422000" cy="16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3200" dirty="0" err="1">
                <a:solidFill>
                  <a:srgbClr val="0A3534"/>
                </a:solidFill>
                <a:latin typeface="Proxima Nova Semibold"/>
                <a:ea typeface="Proxima Nova Semibold"/>
                <a:cs typeface="Proxima Nova Semibold"/>
                <a:sym typeface="Proxima Nova Semibold"/>
              </a:rPr>
              <a:t>Which</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one</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looks</a:t>
            </a:r>
            <a:r>
              <a:rPr lang="tr-TR" sz="3200" dirty="0">
                <a:solidFill>
                  <a:srgbClr val="0A3534"/>
                </a:solidFill>
                <a:latin typeface="Proxima Nova Semibold"/>
                <a:ea typeface="Proxima Nova Semibold"/>
                <a:cs typeface="Proxima Nova Semibold"/>
                <a:sym typeface="Proxima Nova Semibold"/>
              </a:rPr>
              <a:t> at </a:t>
            </a:r>
            <a:r>
              <a:rPr lang="tr-TR" sz="3200" dirty="0" err="1">
                <a:solidFill>
                  <a:srgbClr val="0A3534"/>
                </a:solidFill>
                <a:latin typeface="Proxima Nova Semibold"/>
                <a:ea typeface="Proxima Nova Semibold"/>
                <a:cs typeface="Proxima Nova Semibold"/>
                <a:sym typeface="Proxima Nova Semibold"/>
              </a:rPr>
              <a:t>the</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project</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from</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the</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customer's</a:t>
            </a:r>
            <a:r>
              <a:rPr lang="tr-TR" sz="3200" dirty="0">
                <a:solidFill>
                  <a:srgbClr val="0A3534"/>
                </a:solidFill>
                <a:latin typeface="Proxima Nova Semibold"/>
                <a:ea typeface="Proxima Nova Semibold"/>
                <a:cs typeface="Proxima Nova Semibold"/>
                <a:sym typeface="Proxima Nova Semibold"/>
              </a:rPr>
              <a:t> </a:t>
            </a:r>
            <a:r>
              <a:rPr lang="tr-TR" sz="3200" dirty="0" err="1">
                <a:solidFill>
                  <a:srgbClr val="0A3534"/>
                </a:solidFill>
                <a:latin typeface="Proxima Nova Semibold"/>
                <a:ea typeface="Proxima Nova Semibold"/>
                <a:cs typeface="Proxima Nova Semibold"/>
                <a:sym typeface="Proxima Nova Semibold"/>
              </a:rPr>
              <a:t>perspective</a:t>
            </a:r>
            <a:r>
              <a:rPr lang="tr-TR" sz="3200" dirty="0">
                <a:solidFill>
                  <a:srgbClr val="0A3534"/>
                </a:solidFill>
                <a:latin typeface="Proxima Nova Semibold"/>
                <a:ea typeface="Proxima Nova Semibold"/>
                <a:cs typeface="Proxima Nova Semibold"/>
                <a:sym typeface="Proxima Nova Semibold"/>
              </a:rPr>
              <a:t>?</a:t>
            </a:r>
            <a:endParaRPr sz="3200" dirty="0">
              <a:solidFill>
                <a:srgbClr val="0A3534"/>
              </a:solidFill>
              <a:latin typeface="Proxima Nova Semibold"/>
              <a:ea typeface="Proxima Nova Semibold"/>
              <a:cs typeface="Proxima Nova Semibold"/>
              <a:sym typeface="Proxima Nova Semibold"/>
            </a:endParaRPr>
          </a:p>
        </p:txBody>
      </p:sp>
      <p:pic>
        <p:nvPicPr>
          <p:cNvPr id="1223" name="Google Shape;1223;p77"/>
          <p:cNvPicPr preferRelativeResize="0"/>
          <p:nvPr/>
        </p:nvPicPr>
        <p:blipFill>
          <a:blip r:embed="rId3">
            <a:alphaModFix/>
          </a:blip>
          <a:stretch>
            <a:fillRect/>
          </a:stretch>
        </p:blipFill>
        <p:spPr>
          <a:xfrm>
            <a:off x="3705575" y="354450"/>
            <a:ext cx="1732850" cy="1732850"/>
          </a:xfrm>
          <a:prstGeom prst="rect">
            <a:avLst/>
          </a:prstGeom>
          <a:noFill/>
          <a:ln>
            <a:noFill/>
          </a:ln>
        </p:spPr>
      </p:pic>
      <p:pic>
        <p:nvPicPr>
          <p:cNvPr id="1224" name="Google Shape;1224;p77">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225" name="Google Shape;1225;p77">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mn-cs"/>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sz="1200" b="1" i="0" u="none" strike="noStrike" kern="0" cap="none" spc="0" normalizeH="0" baseline="0" noProof="0">
              <a:ln>
                <a:noFill/>
              </a:ln>
              <a:solidFill>
                <a:srgbClr val="FFFFFF"/>
              </a:solidFill>
              <a:effectLst/>
              <a:uLnTx/>
              <a:uFillTx/>
              <a:latin typeface="Barlow Light"/>
              <a:ea typeface="+mn-ea"/>
              <a:cs typeface="+mn-cs"/>
              <a:sym typeface="Barlow Light"/>
            </a:endParaRPr>
          </a:p>
        </p:txBody>
      </p:sp>
      <p:sp>
        <p:nvSpPr>
          <p:cNvPr id="1243" name="Google Shape;1243;p7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Development Team</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sp>
        <p:nvSpPr>
          <p:cNvPr id="1244" name="Google Shape;1244;p79"/>
          <p:cNvSpPr txBox="1"/>
          <p:nvPr/>
        </p:nvSpPr>
        <p:spPr>
          <a:xfrm>
            <a:off x="1188125" y="2322750"/>
            <a:ext cx="1949100" cy="329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Barlow Medium"/>
                <a:ea typeface="Barlow Medium"/>
                <a:cs typeface="Barlow Medium"/>
                <a:sym typeface="Barlow Medium"/>
              </a:rPr>
              <a:t>Development Team</a:t>
            </a:r>
            <a:endParaRPr kumimoji="0" sz="1600" b="0" i="0" u="none" strike="noStrike" kern="0" cap="none" spc="0" normalizeH="0" baseline="0" noProof="0">
              <a:ln>
                <a:noFill/>
              </a:ln>
              <a:solidFill>
                <a:srgbClr val="000000"/>
              </a:solidFill>
              <a:effectLst/>
              <a:uLnTx/>
              <a:uFillTx/>
              <a:latin typeface="Barlow Medium"/>
              <a:ea typeface="Barlow Medium"/>
              <a:cs typeface="Barlow Medium"/>
              <a:sym typeface="Barlow Medium"/>
            </a:endParaRPr>
          </a:p>
        </p:txBody>
      </p:sp>
      <p:sp>
        <p:nvSpPr>
          <p:cNvPr id="1245" name="Google Shape;1245;p79"/>
          <p:cNvSpPr txBox="1"/>
          <p:nvPr/>
        </p:nvSpPr>
        <p:spPr>
          <a:xfrm>
            <a:off x="477600" y="800200"/>
            <a:ext cx="8188800" cy="989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Development Team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consists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professionals</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who</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do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work</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delivering</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potentially</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releasable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Increment</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“Done”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product</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the</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end</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of </a:t>
            </a:r>
            <a:r>
              <a:rPr kumimoji="0" lang="tr-TR" sz="2000" b="0" i="0" u="none" strike="noStrike" kern="0" cap="none" spc="0" normalizeH="0" baseline="0" noProof="0" dirty="0" err="1">
                <a:ln>
                  <a:noFill/>
                </a:ln>
                <a:solidFill>
                  <a:srgbClr val="002060"/>
                </a:solidFill>
                <a:effectLst/>
                <a:uLnTx/>
                <a:uFillTx/>
                <a:latin typeface="Montserrat Medium"/>
                <a:ea typeface="Montserrat Medium"/>
                <a:cs typeface="Montserrat Medium"/>
                <a:sym typeface="Montserrat Medium"/>
              </a:rPr>
              <a:t>each</a:t>
            </a:r>
            <a:r>
              <a:rPr kumimoji="0" lang="tr-TR"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rPr>
              <a:t> Sprint.</a:t>
            </a:r>
            <a:endParaRPr kumimoji="0" sz="2000" b="0" i="0" u="none" strike="noStrike" kern="0" cap="none" spc="0" normalizeH="0" baseline="0" noProof="0" dirty="0">
              <a:ln>
                <a:noFill/>
              </a:ln>
              <a:solidFill>
                <a:srgbClr val="002060"/>
              </a:solidFill>
              <a:effectLst/>
              <a:uLnTx/>
              <a:uFillTx/>
              <a:latin typeface="Montserrat Medium"/>
              <a:ea typeface="Montserrat Medium"/>
              <a:cs typeface="Montserrat Medium"/>
              <a:sym typeface="Montserrat Medium"/>
            </a:endParaRPr>
          </a:p>
        </p:txBody>
      </p:sp>
      <p:pic>
        <p:nvPicPr>
          <p:cNvPr id="1246" name="Google Shape;1246;p79"/>
          <p:cNvPicPr preferRelativeResize="0"/>
          <p:nvPr/>
        </p:nvPicPr>
        <p:blipFill>
          <a:blip r:embed="rId3">
            <a:alphaModFix/>
          </a:blip>
          <a:stretch>
            <a:fillRect/>
          </a:stretch>
        </p:blipFill>
        <p:spPr>
          <a:xfrm>
            <a:off x="1495675" y="2716150"/>
            <a:ext cx="1260000" cy="1260000"/>
          </a:xfrm>
          <a:prstGeom prst="rect">
            <a:avLst/>
          </a:prstGeom>
          <a:noFill/>
          <a:ln>
            <a:noFill/>
          </a:ln>
        </p:spPr>
      </p:pic>
      <p:pic>
        <p:nvPicPr>
          <p:cNvPr id="1247" name="Google Shape;1247;p79"/>
          <p:cNvPicPr preferRelativeResize="0"/>
          <p:nvPr/>
        </p:nvPicPr>
        <p:blipFill>
          <a:blip r:embed="rId4">
            <a:alphaModFix/>
          </a:blip>
          <a:stretch>
            <a:fillRect/>
          </a:stretch>
        </p:blipFill>
        <p:spPr>
          <a:xfrm>
            <a:off x="5928550" y="2716150"/>
            <a:ext cx="1148000" cy="1148000"/>
          </a:xfrm>
          <a:prstGeom prst="rect">
            <a:avLst/>
          </a:prstGeom>
          <a:noFill/>
          <a:ln>
            <a:noFill/>
          </a:ln>
        </p:spPr>
      </p:pic>
      <p:sp>
        <p:nvSpPr>
          <p:cNvPr id="1248" name="Google Shape;1248;p79"/>
          <p:cNvSpPr txBox="1"/>
          <p:nvPr/>
        </p:nvSpPr>
        <p:spPr>
          <a:xfrm>
            <a:off x="5528000" y="2322750"/>
            <a:ext cx="1949100" cy="329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Barlow Medium"/>
                <a:ea typeface="Barlow Medium"/>
                <a:cs typeface="Barlow Medium"/>
                <a:sym typeface="Barlow Medium"/>
              </a:rPr>
              <a:t>Product Increment</a:t>
            </a:r>
            <a:endParaRPr kumimoji="0" sz="1600" b="0" i="0" u="none" strike="noStrike" kern="0" cap="none" spc="0" normalizeH="0" baseline="0" noProof="0">
              <a:ln>
                <a:noFill/>
              </a:ln>
              <a:solidFill>
                <a:srgbClr val="000000"/>
              </a:solidFill>
              <a:effectLst/>
              <a:uLnTx/>
              <a:uFillTx/>
              <a:latin typeface="Barlow Medium"/>
              <a:ea typeface="Barlow Medium"/>
              <a:cs typeface="Barlow Medium"/>
              <a:sym typeface="Barlow Medium"/>
            </a:endParaRPr>
          </a:p>
        </p:txBody>
      </p:sp>
      <p:pic>
        <p:nvPicPr>
          <p:cNvPr id="1249" name="Google Shape;1249;p79"/>
          <p:cNvPicPr preferRelativeResize="0"/>
          <p:nvPr/>
        </p:nvPicPr>
        <p:blipFill>
          <a:blip r:embed="rId5">
            <a:alphaModFix/>
          </a:blip>
          <a:stretch>
            <a:fillRect/>
          </a:stretch>
        </p:blipFill>
        <p:spPr>
          <a:xfrm>
            <a:off x="3467088" y="2071150"/>
            <a:ext cx="1905000" cy="1905000"/>
          </a:xfrm>
          <a:prstGeom prst="rect">
            <a:avLst/>
          </a:prstGeom>
          <a:noFill/>
          <a:ln>
            <a:noFill/>
          </a:ln>
        </p:spPr>
      </p:pic>
      <p:sp>
        <p:nvSpPr>
          <p:cNvPr id="1250" name="Google Shape;1250;p79"/>
          <p:cNvSpPr txBox="1"/>
          <p:nvPr/>
        </p:nvSpPr>
        <p:spPr>
          <a:xfrm>
            <a:off x="4038100" y="2790950"/>
            <a:ext cx="893700" cy="62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Each Sprint</a:t>
            </a:r>
            <a:endParaRPr kumimoji="0" sz="14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3</a:t>
            </a:fld>
            <a:endParaRPr/>
          </a:p>
        </p:txBody>
      </p:sp>
      <p:sp>
        <p:nvSpPr>
          <p:cNvPr id="138" name="Google Shape;138;p27"/>
          <p:cNvSpPr txBox="1"/>
          <p:nvPr/>
        </p:nvSpPr>
        <p:spPr>
          <a:xfrm>
            <a:off x="196375" y="42700"/>
            <a:ext cx="74715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3000" b="1">
                <a:solidFill>
                  <a:srgbClr val="741B47"/>
                </a:solidFill>
                <a:latin typeface="Raleway"/>
                <a:ea typeface="Raleway"/>
                <a:cs typeface="Raleway"/>
                <a:sym typeface="Raleway"/>
              </a:rPr>
              <a:t>Recap </a:t>
            </a:r>
            <a:r>
              <a:rPr lang="tr-TR" sz="3000" b="1" i="0" u="none" strike="noStrike" cap="none">
                <a:solidFill>
                  <a:srgbClr val="741B47"/>
                </a:solidFill>
                <a:latin typeface="Raleway"/>
                <a:ea typeface="Raleway"/>
                <a:cs typeface="Raleway"/>
                <a:sym typeface="Raleway"/>
              </a:rPr>
              <a:t>SDLC and Waterfall model</a:t>
            </a:r>
            <a:endParaRPr sz="3000" b="1" i="0" u="none" strike="noStrike" cap="none">
              <a:solidFill>
                <a:srgbClr val="419ED3"/>
              </a:solidFill>
              <a:latin typeface="Raleway"/>
              <a:ea typeface="Raleway"/>
              <a:cs typeface="Raleway"/>
              <a:sym typeface="Raleway"/>
            </a:endParaRPr>
          </a:p>
        </p:txBody>
      </p:sp>
      <p:grpSp>
        <p:nvGrpSpPr>
          <p:cNvPr id="139" name="Google Shape;139;p27"/>
          <p:cNvGrpSpPr/>
          <p:nvPr/>
        </p:nvGrpSpPr>
        <p:grpSpPr>
          <a:xfrm>
            <a:off x="17875" y="1082950"/>
            <a:ext cx="9126250" cy="720900"/>
            <a:chOff x="-120281" y="2698100"/>
            <a:chExt cx="9126250" cy="720900"/>
          </a:xfrm>
        </p:grpSpPr>
        <p:sp>
          <p:nvSpPr>
            <p:cNvPr id="140" name="Google Shape;140;p27"/>
            <p:cNvSpPr/>
            <p:nvPr/>
          </p:nvSpPr>
          <p:spPr>
            <a:xfrm>
              <a:off x="-120281" y="2698100"/>
              <a:ext cx="17727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141" name="Google Shape;141;p27"/>
            <p:cNvSpPr/>
            <p:nvPr/>
          </p:nvSpPr>
          <p:spPr>
            <a:xfrm>
              <a:off x="15082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142" name="Google Shape;142;p27"/>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143" name="Google Shape;143;p27"/>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144" name="Google Shape;144;p27"/>
            <p:cNvSpPr/>
            <p:nvPr/>
          </p:nvSpPr>
          <p:spPr>
            <a:xfrm>
              <a:off x="5891693" y="2698100"/>
              <a:ext cx="15885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Install</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p:txBody>
        </p:sp>
        <p:sp>
          <p:nvSpPr>
            <p:cNvPr id="145" name="Google Shape;145;p27"/>
            <p:cNvSpPr/>
            <p:nvPr/>
          </p:nvSpPr>
          <p:spPr>
            <a:xfrm>
              <a:off x="7233269" y="2698100"/>
              <a:ext cx="17727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pic>
        <p:nvPicPr>
          <p:cNvPr id="146" name="Google Shape;146;p27"/>
          <p:cNvPicPr preferRelativeResize="0"/>
          <p:nvPr/>
        </p:nvPicPr>
        <p:blipFill rotWithShape="1">
          <a:blip r:embed="rId3">
            <a:alphaModFix/>
          </a:blip>
          <a:srcRect t="11548" b="14091"/>
          <a:stretch/>
        </p:blipFill>
        <p:spPr>
          <a:xfrm>
            <a:off x="143676" y="1890824"/>
            <a:ext cx="980400" cy="729050"/>
          </a:xfrm>
          <a:prstGeom prst="rect">
            <a:avLst/>
          </a:prstGeom>
          <a:noFill/>
          <a:ln>
            <a:noFill/>
          </a:ln>
        </p:spPr>
      </p:pic>
      <p:sp>
        <p:nvSpPr>
          <p:cNvPr id="147" name="Google Shape;147;p27"/>
          <p:cNvSpPr txBox="1"/>
          <p:nvPr/>
        </p:nvSpPr>
        <p:spPr>
          <a:xfrm>
            <a:off x="1745825" y="1940975"/>
            <a:ext cx="980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100" b="1">
                <a:latin typeface="Oswald"/>
                <a:ea typeface="Oswald"/>
                <a:cs typeface="Oswald"/>
                <a:sym typeface="Oswald"/>
              </a:rPr>
              <a:t>SDD</a:t>
            </a:r>
            <a:endParaRPr sz="2100" b="1">
              <a:latin typeface="Oswald"/>
              <a:ea typeface="Oswald"/>
              <a:cs typeface="Oswald"/>
              <a:sym typeface="Oswald"/>
            </a:endParaRPr>
          </a:p>
        </p:txBody>
      </p:sp>
      <p:sp>
        <p:nvSpPr>
          <p:cNvPr id="148" name="Google Shape;148;p27"/>
          <p:cNvSpPr txBox="1"/>
          <p:nvPr/>
        </p:nvSpPr>
        <p:spPr>
          <a:xfrm>
            <a:off x="3102250" y="1910450"/>
            <a:ext cx="1289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100" b="1">
                <a:latin typeface="Oswald"/>
                <a:ea typeface="Oswald"/>
                <a:cs typeface="Oswald"/>
                <a:sym typeface="Oswald"/>
              </a:rPr>
              <a:t>CODING</a:t>
            </a:r>
            <a:endParaRPr sz="2100" b="1">
              <a:latin typeface="Oswald"/>
              <a:ea typeface="Oswald"/>
              <a:cs typeface="Oswald"/>
              <a:sym typeface="Oswald"/>
            </a:endParaRPr>
          </a:p>
        </p:txBody>
      </p:sp>
      <p:sp>
        <p:nvSpPr>
          <p:cNvPr id="149" name="Google Shape;149;p27"/>
          <p:cNvSpPr txBox="1"/>
          <p:nvPr/>
        </p:nvSpPr>
        <p:spPr>
          <a:xfrm>
            <a:off x="4604838" y="1949000"/>
            <a:ext cx="128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000" b="1">
                <a:latin typeface="Oswald"/>
                <a:ea typeface="Oswald"/>
                <a:cs typeface="Oswald"/>
                <a:sym typeface="Oswald"/>
              </a:rPr>
              <a:t>Test Plan</a:t>
            </a:r>
            <a:endParaRPr sz="2000" b="1">
              <a:latin typeface="Oswald"/>
              <a:ea typeface="Oswald"/>
              <a:cs typeface="Oswald"/>
              <a:sym typeface="Oswald"/>
            </a:endParaRPr>
          </a:p>
        </p:txBody>
      </p:sp>
      <p:sp>
        <p:nvSpPr>
          <p:cNvPr id="150" name="Google Shape;150;p27"/>
          <p:cNvSpPr txBox="1"/>
          <p:nvPr/>
        </p:nvSpPr>
        <p:spPr>
          <a:xfrm>
            <a:off x="6031225" y="1910450"/>
            <a:ext cx="1488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000" b="1">
                <a:latin typeface="Oswald"/>
                <a:ea typeface="Oswald"/>
                <a:cs typeface="Oswald"/>
                <a:sym typeface="Oswald"/>
              </a:rPr>
              <a:t>Product Deployment</a:t>
            </a:r>
            <a:endParaRPr sz="2000" b="1">
              <a:latin typeface="Oswald"/>
              <a:ea typeface="Oswald"/>
              <a:cs typeface="Oswald"/>
              <a:sym typeface="Oswald"/>
            </a:endParaRPr>
          </a:p>
        </p:txBody>
      </p:sp>
      <p:sp>
        <p:nvSpPr>
          <p:cNvPr id="151" name="Google Shape;151;p27"/>
          <p:cNvSpPr txBox="1"/>
          <p:nvPr/>
        </p:nvSpPr>
        <p:spPr>
          <a:xfrm>
            <a:off x="7402825" y="1847675"/>
            <a:ext cx="2029200" cy="18471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46668"/>
              </a:lnSpc>
              <a:spcBef>
                <a:spcPts val="0"/>
              </a:spcBef>
              <a:spcAft>
                <a:spcPts val="0"/>
              </a:spcAft>
              <a:buClr>
                <a:schemeClr val="dk1"/>
              </a:buClr>
              <a:buSzPts val="1100"/>
              <a:buFont typeface="Arial"/>
              <a:buNone/>
            </a:pPr>
            <a:r>
              <a:rPr lang="tr-TR" sz="2000" b="1">
                <a:solidFill>
                  <a:srgbClr val="1D1C1D"/>
                </a:solidFill>
                <a:highlight>
                  <a:srgbClr val="FFFFFF"/>
                </a:highlight>
                <a:latin typeface="Oswald"/>
                <a:ea typeface="Oswald"/>
                <a:cs typeface="Oswald"/>
                <a:sym typeface="Oswald"/>
              </a:rPr>
              <a:t>Bug fix</a:t>
            </a:r>
            <a:endParaRPr sz="2000" b="1">
              <a:solidFill>
                <a:schemeClr val="hlink"/>
              </a:solidFill>
              <a:highlight>
                <a:srgbClr val="FFFFFF"/>
              </a:highlight>
              <a:latin typeface="Oswald"/>
              <a:ea typeface="Oswald"/>
              <a:cs typeface="Oswald"/>
              <a:sym typeface="Oswald"/>
            </a:endParaRPr>
          </a:p>
          <a:p>
            <a:pPr marL="190500" marR="190500" lvl="0" indent="0" algn="l" rtl="0">
              <a:lnSpc>
                <a:spcPct val="146668"/>
              </a:lnSpc>
              <a:spcBef>
                <a:spcPts val="0"/>
              </a:spcBef>
              <a:spcAft>
                <a:spcPts val="0"/>
              </a:spcAft>
              <a:buClr>
                <a:schemeClr val="dk1"/>
              </a:buClr>
              <a:buSzPts val="1100"/>
              <a:buFont typeface="Arial"/>
              <a:buNone/>
            </a:pPr>
            <a:r>
              <a:rPr lang="tr-TR" sz="2000" b="1">
                <a:solidFill>
                  <a:srgbClr val="1D1C1D"/>
                </a:solidFill>
                <a:highlight>
                  <a:srgbClr val="FFFFFF"/>
                </a:highlight>
                <a:latin typeface="Oswald"/>
                <a:ea typeface="Oswald"/>
                <a:cs typeface="Oswald"/>
                <a:sym typeface="Oswald"/>
              </a:rPr>
              <a:t>Update</a:t>
            </a:r>
            <a:endParaRPr sz="2000" b="1">
              <a:solidFill>
                <a:schemeClr val="hlink"/>
              </a:solidFill>
              <a:highlight>
                <a:srgbClr val="FFFFFF"/>
              </a:highlight>
              <a:latin typeface="Oswald"/>
              <a:ea typeface="Oswald"/>
              <a:cs typeface="Oswald"/>
              <a:sym typeface="Oswald"/>
            </a:endParaRPr>
          </a:p>
          <a:p>
            <a:pPr marL="190500" marR="190500" lvl="0" indent="0" algn="l" rtl="0">
              <a:lnSpc>
                <a:spcPct val="146668"/>
              </a:lnSpc>
              <a:spcBef>
                <a:spcPts val="0"/>
              </a:spcBef>
              <a:spcAft>
                <a:spcPts val="0"/>
              </a:spcAft>
              <a:buClr>
                <a:schemeClr val="dk1"/>
              </a:buClr>
              <a:buSzPts val="1100"/>
              <a:buFont typeface="Arial"/>
              <a:buNone/>
            </a:pPr>
            <a:r>
              <a:rPr lang="tr-TR" sz="2000" b="1">
                <a:solidFill>
                  <a:srgbClr val="1D1C1D"/>
                </a:solidFill>
                <a:highlight>
                  <a:srgbClr val="FFFFFF"/>
                </a:highlight>
                <a:latin typeface="Oswald"/>
                <a:ea typeface="Oswald"/>
                <a:cs typeface="Oswald"/>
                <a:sym typeface="Oswald"/>
              </a:rPr>
              <a:t>New features</a:t>
            </a:r>
            <a:endParaRPr sz="2000" b="1">
              <a:solidFill>
                <a:srgbClr val="1D1C1D"/>
              </a:solidFill>
              <a:highlight>
                <a:srgbClr val="FFFFFF"/>
              </a:highlight>
              <a:latin typeface="Oswald"/>
              <a:ea typeface="Oswald"/>
              <a:cs typeface="Oswald"/>
              <a:sym typeface="Oswald"/>
            </a:endParaRPr>
          </a:p>
          <a:p>
            <a:pPr marL="0" lvl="0" indent="0" algn="l" rtl="0">
              <a:spcBef>
                <a:spcPts val="0"/>
              </a:spcBef>
              <a:spcAft>
                <a:spcPts val="0"/>
              </a:spcAft>
              <a:buNone/>
            </a:pPr>
            <a:endParaRPr sz="2000" b="1">
              <a:latin typeface="Oswald"/>
              <a:ea typeface="Oswald"/>
              <a:cs typeface="Oswald"/>
              <a:sym typeface="Oswald"/>
            </a:endParaRPr>
          </a:p>
        </p:txBody>
      </p:sp>
      <p:pic>
        <p:nvPicPr>
          <p:cNvPr id="152" name="Google Shape;152;p27"/>
          <p:cNvPicPr preferRelativeResize="0"/>
          <p:nvPr/>
        </p:nvPicPr>
        <p:blipFill rotWithShape="1">
          <a:blip r:embed="rId4">
            <a:alphaModFix/>
          </a:blip>
          <a:srcRect l="17218" b="5383"/>
          <a:stretch/>
        </p:blipFill>
        <p:spPr>
          <a:xfrm>
            <a:off x="152400" y="2860475"/>
            <a:ext cx="3701875" cy="2192501"/>
          </a:xfrm>
          <a:prstGeom prst="rect">
            <a:avLst/>
          </a:prstGeom>
          <a:noFill/>
          <a:ln>
            <a:noFill/>
          </a:ln>
        </p:spPr>
      </p:pic>
      <p:sp>
        <p:nvSpPr>
          <p:cNvPr id="153" name="Google Shape;153;p27"/>
          <p:cNvSpPr txBox="1"/>
          <p:nvPr/>
        </p:nvSpPr>
        <p:spPr>
          <a:xfrm>
            <a:off x="-243525" y="607650"/>
            <a:ext cx="7045800" cy="461700"/>
          </a:xfrm>
          <a:prstGeom prst="rect">
            <a:avLst/>
          </a:prstGeom>
          <a:noFill/>
          <a:ln>
            <a:noFill/>
          </a:ln>
        </p:spPr>
        <p:txBody>
          <a:bodyPr spcFirstLastPara="1" wrap="square" lIns="91425" tIns="91425" rIns="91425" bIns="91425" anchor="t" anchorCtr="0">
            <a:spAutoFit/>
          </a:bodyPr>
          <a:lstStyle/>
          <a:p>
            <a:pPr marL="457200" lvl="0" indent="-342900" algn="ctr" rtl="0">
              <a:spcBef>
                <a:spcPts val="0"/>
              </a:spcBef>
              <a:spcAft>
                <a:spcPts val="0"/>
              </a:spcAft>
              <a:buClr>
                <a:srgbClr val="002060"/>
              </a:buClr>
              <a:buSzPts val="1800"/>
              <a:buChar char="●"/>
            </a:pPr>
            <a:r>
              <a:rPr lang="tr-TR" sz="1800">
                <a:solidFill>
                  <a:schemeClr val="dk1"/>
                </a:solidFill>
              </a:rPr>
              <a:t>SDLC is a structured way to create and develop software.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ea typeface="+mn-ea"/>
                <a:cs typeface="+mn-cs"/>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30</a:t>
            </a:fld>
            <a:endParaRPr kumimoji="0" sz="1200" b="1" i="0" u="none" strike="noStrike" kern="0" cap="none" spc="0" normalizeH="0" baseline="0" noProof="0">
              <a:ln>
                <a:noFill/>
              </a:ln>
              <a:solidFill>
                <a:srgbClr val="FFFFFF"/>
              </a:solidFill>
              <a:effectLst/>
              <a:uLnTx/>
              <a:uFillTx/>
              <a:latin typeface="Barlow Light"/>
              <a:ea typeface="+mn-ea"/>
              <a:cs typeface="+mn-cs"/>
              <a:sym typeface="Barlow Light"/>
            </a:endParaRPr>
          </a:p>
        </p:txBody>
      </p:sp>
      <p:sp>
        <p:nvSpPr>
          <p:cNvPr id="1256" name="Google Shape;1256;p80"/>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Development Team</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sp>
        <p:nvSpPr>
          <p:cNvPr id="1257" name="Google Shape;1257;p80"/>
          <p:cNvSpPr txBox="1"/>
          <p:nvPr/>
        </p:nvSpPr>
        <p:spPr>
          <a:xfrm>
            <a:off x="1263875" y="99265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a:ln>
                  <a:noFill/>
                </a:ln>
                <a:solidFill>
                  <a:srgbClr val="000000"/>
                </a:solidFill>
                <a:effectLst/>
                <a:uLnTx/>
                <a:uFillTx/>
                <a:latin typeface="Montserrat Medium"/>
                <a:ea typeface="Montserrat Medium"/>
                <a:cs typeface="Montserrat Medium"/>
                <a:sym typeface="Montserrat Medium"/>
              </a:rPr>
              <a:t>They are self-organizing.</a:t>
            </a:r>
            <a:endParaRPr kumimoji="0" sz="1800" b="0" i="0" u="none" strike="noStrike" kern="0" cap="none" spc="0" normalizeH="0" baseline="0" noProof="0">
              <a:ln>
                <a:noFill/>
              </a:ln>
              <a:solidFill>
                <a:srgbClr val="000000"/>
              </a:solidFill>
              <a:effectLst/>
              <a:uLnTx/>
              <a:uFillTx/>
              <a:latin typeface="Montserrat Medium"/>
              <a:ea typeface="Montserrat Medium"/>
              <a:cs typeface="Montserrat Medium"/>
              <a:sym typeface="Montserrat Medium"/>
            </a:endParaRPr>
          </a:p>
        </p:txBody>
      </p:sp>
      <p:sp>
        <p:nvSpPr>
          <p:cNvPr id="1258" name="Google Shape;1258;p80"/>
          <p:cNvSpPr txBox="1"/>
          <p:nvPr/>
        </p:nvSpPr>
        <p:spPr>
          <a:xfrm>
            <a:off x="1263875" y="1708078"/>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a:ln>
                  <a:noFill/>
                </a:ln>
                <a:solidFill>
                  <a:srgbClr val="000000"/>
                </a:solidFill>
                <a:effectLst/>
                <a:uLnTx/>
                <a:uFillTx/>
                <a:latin typeface="Montserrat Medium"/>
                <a:ea typeface="Montserrat Medium"/>
                <a:cs typeface="Montserrat Medium"/>
                <a:sym typeface="Montserrat Medium"/>
              </a:rPr>
              <a:t>Development Teams are cross-functional.</a:t>
            </a:r>
            <a:endParaRPr kumimoji="0" sz="1800" b="0" i="0" u="none" strike="noStrike" kern="0" cap="none" spc="0" normalizeH="0" baseline="0" noProof="0">
              <a:ln>
                <a:noFill/>
              </a:ln>
              <a:solidFill>
                <a:srgbClr val="000000"/>
              </a:solidFill>
              <a:effectLst/>
              <a:uLnTx/>
              <a:uFillTx/>
              <a:latin typeface="Montserrat Medium"/>
              <a:ea typeface="Montserrat Medium"/>
              <a:cs typeface="Montserrat Medium"/>
              <a:sym typeface="Montserrat Medium"/>
            </a:endParaRPr>
          </a:p>
        </p:txBody>
      </p:sp>
      <p:sp>
        <p:nvSpPr>
          <p:cNvPr id="1259" name="Google Shape;1259;p80"/>
          <p:cNvSpPr txBox="1"/>
          <p:nvPr/>
        </p:nvSpPr>
        <p:spPr>
          <a:xfrm>
            <a:off x="1263875" y="2423505"/>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Scrum </a:t>
            </a:r>
            <a:r>
              <a:rPr kumimoji="0" lang="tr-TR" sz="18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recognizes</a:t>
            </a: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8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no</a:t>
            </a: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8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titles</a:t>
            </a: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8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for</a:t>
            </a: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Development Team </a:t>
            </a:r>
            <a:r>
              <a:rPr kumimoji="0" lang="tr-TR" sz="18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members</a:t>
            </a: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a:t>
            </a:r>
            <a:endParaRPr kumimoji="0"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260" name="Google Shape;1260;p80"/>
          <p:cNvSpPr txBox="1"/>
          <p:nvPr/>
        </p:nvSpPr>
        <p:spPr>
          <a:xfrm>
            <a:off x="1263875" y="3138933"/>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Scrum </a:t>
            </a:r>
            <a:r>
              <a:rPr kumimoji="0" lang="tr-TR" sz="18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recognizes</a:t>
            </a: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8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no</a:t>
            </a: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a:t>
            </a:r>
            <a:r>
              <a:rPr kumimoji="0" lang="tr-TR" sz="18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sub-teams</a:t>
            </a: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in </a:t>
            </a:r>
            <a:r>
              <a:rPr kumimoji="0" lang="tr-TR" sz="1800" b="0" i="0" u="none" strike="noStrike" kern="0" cap="none" spc="0" normalizeH="0" baseline="0" noProof="0" dirty="0" err="1">
                <a:ln>
                  <a:noFill/>
                </a:ln>
                <a:solidFill>
                  <a:srgbClr val="000000"/>
                </a:solidFill>
                <a:effectLst/>
                <a:uLnTx/>
                <a:uFillTx/>
                <a:latin typeface="Montserrat Medium"/>
                <a:ea typeface="Montserrat Medium"/>
                <a:cs typeface="Montserrat Medium"/>
                <a:sym typeface="Montserrat Medium"/>
              </a:rPr>
              <a:t>the</a:t>
            </a:r>
            <a:r>
              <a:rPr kumimoji="0" lang="tr-TR"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rPr>
              <a:t> Development Team.</a:t>
            </a:r>
            <a:endParaRPr kumimoji="0" sz="1800" b="0" i="0" u="none" strike="noStrike" kern="0" cap="none" spc="0" normalizeH="0" baseline="0" noProof="0" dirty="0">
              <a:ln>
                <a:noFill/>
              </a:ln>
              <a:solidFill>
                <a:srgbClr val="000000"/>
              </a:solidFill>
              <a:effectLst/>
              <a:uLnTx/>
              <a:uFillTx/>
              <a:latin typeface="Montserrat Medium"/>
              <a:ea typeface="Montserrat Medium"/>
              <a:cs typeface="Montserrat Medium"/>
              <a:sym typeface="Montserrat Medium"/>
            </a:endParaRPr>
          </a:p>
        </p:txBody>
      </p:sp>
      <p:sp>
        <p:nvSpPr>
          <p:cNvPr id="1261" name="Google Shape;1261;p80"/>
          <p:cNvSpPr txBox="1"/>
          <p:nvPr/>
        </p:nvSpPr>
        <p:spPr>
          <a:xfrm>
            <a:off x="1263875" y="3854360"/>
            <a:ext cx="7272000" cy="549000"/>
          </a:xfrm>
          <a:prstGeom prst="rect">
            <a:avLst/>
          </a:prstGeom>
          <a:solidFill>
            <a:srgbClr val="F7E8EF"/>
          </a:solidFill>
          <a:ln w="28575"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a:ln>
                  <a:noFill/>
                </a:ln>
                <a:solidFill>
                  <a:srgbClr val="000000"/>
                </a:solidFill>
                <a:effectLst/>
                <a:uLnTx/>
                <a:uFillTx/>
                <a:latin typeface="Montserrat Medium"/>
                <a:ea typeface="Montserrat Medium"/>
                <a:cs typeface="Montserrat Medium"/>
                <a:sym typeface="Montserrat Medium"/>
              </a:rPr>
              <a:t>Accountability belongs to the Development Team as a whole</a:t>
            </a:r>
            <a:endParaRPr kumimoji="0" sz="1800" b="0" i="0" u="none" strike="noStrike" kern="0" cap="none" spc="0" normalizeH="0" baseline="0" noProof="0">
              <a:ln>
                <a:noFill/>
              </a:ln>
              <a:solidFill>
                <a:srgbClr val="000000"/>
              </a:solidFill>
              <a:effectLst/>
              <a:uLnTx/>
              <a:uFillTx/>
              <a:latin typeface="Montserrat Medium"/>
              <a:ea typeface="Montserrat Medium"/>
              <a:cs typeface="Montserrat Medium"/>
              <a:sym typeface="Montserrat Medium"/>
            </a:endParaRPr>
          </a:p>
        </p:txBody>
      </p:sp>
      <p:pic>
        <p:nvPicPr>
          <p:cNvPr id="1262" name="Google Shape;1262;p80"/>
          <p:cNvPicPr preferRelativeResize="0"/>
          <p:nvPr/>
        </p:nvPicPr>
        <p:blipFill>
          <a:blip r:embed="rId3">
            <a:alphaModFix/>
          </a:blip>
          <a:stretch>
            <a:fillRect/>
          </a:stretch>
        </p:blipFill>
        <p:spPr>
          <a:xfrm>
            <a:off x="608125" y="946275"/>
            <a:ext cx="576550" cy="641805"/>
          </a:xfrm>
          <a:prstGeom prst="rect">
            <a:avLst/>
          </a:prstGeom>
          <a:noFill/>
          <a:ln>
            <a:noFill/>
          </a:ln>
        </p:spPr>
      </p:pic>
      <p:pic>
        <p:nvPicPr>
          <p:cNvPr id="1263" name="Google Shape;1263;p80"/>
          <p:cNvPicPr preferRelativeResize="0"/>
          <p:nvPr/>
        </p:nvPicPr>
        <p:blipFill>
          <a:blip r:embed="rId3">
            <a:alphaModFix/>
          </a:blip>
          <a:stretch>
            <a:fillRect/>
          </a:stretch>
        </p:blipFill>
        <p:spPr>
          <a:xfrm>
            <a:off x="608125" y="1661708"/>
            <a:ext cx="576550" cy="641805"/>
          </a:xfrm>
          <a:prstGeom prst="rect">
            <a:avLst/>
          </a:prstGeom>
          <a:noFill/>
          <a:ln>
            <a:noFill/>
          </a:ln>
        </p:spPr>
      </p:pic>
      <p:pic>
        <p:nvPicPr>
          <p:cNvPr id="1264" name="Google Shape;1264;p80"/>
          <p:cNvPicPr preferRelativeResize="0"/>
          <p:nvPr/>
        </p:nvPicPr>
        <p:blipFill>
          <a:blip r:embed="rId3">
            <a:alphaModFix/>
          </a:blip>
          <a:stretch>
            <a:fillRect/>
          </a:stretch>
        </p:blipFill>
        <p:spPr>
          <a:xfrm>
            <a:off x="608125" y="2377166"/>
            <a:ext cx="576550" cy="641805"/>
          </a:xfrm>
          <a:prstGeom prst="rect">
            <a:avLst/>
          </a:prstGeom>
          <a:noFill/>
          <a:ln>
            <a:noFill/>
          </a:ln>
        </p:spPr>
      </p:pic>
      <p:pic>
        <p:nvPicPr>
          <p:cNvPr id="1265" name="Google Shape;1265;p80"/>
          <p:cNvPicPr preferRelativeResize="0"/>
          <p:nvPr/>
        </p:nvPicPr>
        <p:blipFill>
          <a:blip r:embed="rId3">
            <a:alphaModFix/>
          </a:blip>
          <a:stretch>
            <a:fillRect/>
          </a:stretch>
        </p:blipFill>
        <p:spPr>
          <a:xfrm>
            <a:off x="608125" y="3092600"/>
            <a:ext cx="576550" cy="641805"/>
          </a:xfrm>
          <a:prstGeom prst="rect">
            <a:avLst/>
          </a:prstGeom>
          <a:noFill/>
          <a:ln>
            <a:noFill/>
          </a:ln>
        </p:spPr>
      </p:pic>
      <p:pic>
        <p:nvPicPr>
          <p:cNvPr id="1266" name="Google Shape;1266;p80"/>
          <p:cNvPicPr preferRelativeResize="0"/>
          <p:nvPr/>
        </p:nvPicPr>
        <p:blipFill>
          <a:blip r:embed="rId3">
            <a:alphaModFix/>
          </a:blip>
          <a:stretch>
            <a:fillRect/>
          </a:stretch>
        </p:blipFill>
        <p:spPr>
          <a:xfrm>
            <a:off x="608125" y="3808045"/>
            <a:ext cx="576550" cy="6418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6"/>
          <p:cNvSpPr txBox="1">
            <a:spLocks noGrp="1"/>
          </p:cNvSpPr>
          <p:nvPr>
            <p:ph type="ctrTitle"/>
          </p:nvPr>
        </p:nvSpPr>
        <p:spPr>
          <a:xfrm>
            <a:off x="1030325" y="1978199"/>
            <a:ext cx="4676700" cy="1187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err="1">
                <a:solidFill>
                  <a:srgbClr val="741B47"/>
                </a:solidFill>
                <a:latin typeface="Raleway Medium"/>
                <a:ea typeface="Raleway Medium"/>
                <a:cs typeface="Raleway Medium"/>
                <a:sym typeface="Raleway Medium"/>
              </a:rPr>
              <a:t>Epic</a:t>
            </a:r>
            <a:r>
              <a:rPr lang="tr-TR" dirty="0">
                <a:solidFill>
                  <a:srgbClr val="741B47"/>
                </a:solidFill>
                <a:latin typeface="Raleway Medium"/>
                <a:ea typeface="Raleway Medium"/>
                <a:cs typeface="Raleway Medium"/>
                <a:sym typeface="Raleway Medium"/>
              </a:rPr>
              <a:t>, User </a:t>
            </a:r>
            <a:r>
              <a:rPr lang="tr-TR" dirty="0" err="1">
                <a:solidFill>
                  <a:srgbClr val="741B47"/>
                </a:solidFill>
                <a:latin typeface="Raleway Medium"/>
                <a:ea typeface="Raleway Medium"/>
                <a:cs typeface="Raleway Medium"/>
                <a:sym typeface="Raleway Medium"/>
              </a:rPr>
              <a:t>Story</a:t>
            </a:r>
            <a:r>
              <a:rPr lang="tr-TR" dirty="0">
                <a:solidFill>
                  <a:srgbClr val="741B47"/>
                </a:solidFill>
                <a:latin typeface="Raleway Medium"/>
                <a:ea typeface="Raleway Medium"/>
                <a:cs typeface="Raleway Medium"/>
                <a:sym typeface="Raleway Medium"/>
              </a:rPr>
              <a:t> </a:t>
            </a:r>
            <a:r>
              <a:rPr lang="tr-TR" dirty="0" err="1">
                <a:solidFill>
                  <a:srgbClr val="741B47"/>
                </a:solidFill>
                <a:latin typeface="Raleway Medium"/>
                <a:ea typeface="Raleway Medium"/>
                <a:cs typeface="Raleway Medium"/>
                <a:sym typeface="Raleway Medium"/>
              </a:rPr>
              <a:t>and</a:t>
            </a:r>
            <a:r>
              <a:rPr lang="tr-TR" dirty="0">
                <a:solidFill>
                  <a:srgbClr val="741B47"/>
                </a:solidFill>
                <a:latin typeface="Raleway Medium"/>
                <a:ea typeface="Raleway Medium"/>
                <a:cs typeface="Raleway Medium"/>
                <a:sym typeface="Raleway Medium"/>
              </a:rPr>
              <a:t> </a:t>
            </a:r>
            <a:r>
              <a:rPr lang="tr-TR" dirty="0" err="1">
                <a:solidFill>
                  <a:srgbClr val="741B47"/>
                </a:solidFill>
                <a:latin typeface="Raleway Medium"/>
                <a:ea typeface="Raleway Medium"/>
                <a:cs typeface="Raleway Medium"/>
                <a:sym typeface="Raleway Medium"/>
              </a:rPr>
              <a:t>Task</a:t>
            </a:r>
            <a:endParaRPr dirty="0"/>
          </a:p>
        </p:txBody>
      </p:sp>
      <p:sp>
        <p:nvSpPr>
          <p:cNvPr id="812" name="Google Shape;812;p3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dirty="0">
              <a:solidFill>
                <a:schemeClr val="lt1"/>
              </a:solidFill>
              <a:latin typeface="Barlow"/>
              <a:ea typeface="Barlow"/>
              <a:cs typeface="Barlow"/>
              <a:sym typeface="Barlow"/>
            </a:endParaRPr>
          </a:p>
        </p:txBody>
      </p:sp>
      <p:grpSp>
        <p:nvGrpSpPr>
          <p:cNvPr id="813" name="Google Shape;813;p36"/>
          <p:cNvGrpSpPr/>
          <p:nvPr/>
        </p:nvGrpSpPr>
        <p:grpSpPr>
          <a:xfrm>
            <a:off x="5435079" y="912423"/>
            <a:ext cx="3239723" cy="3318665"/>
            <a:chOff x="2270525" y="117216"/>
            <a:chExt cx="4650765" cy="4762722"/>
          </a:xfrm>
        </p:grpSpPr>
        <p:sp>
          <p:nvSpPr>
            <p:cNvPr id="814" name="Google Shape;814;p36"/>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36"/>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36"/>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36"/>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36"/>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36"/>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36"/>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36"/>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36"/>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36"/>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36"/>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36"/>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36"/>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36"/>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36"/>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36"/>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36"/>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36"/>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36"/>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36"/>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36"/>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35" name="Google Shape;835;p36"/>
            <p:cNvGrpSpPr/>
            <p:nvPr/>
          </p:nvGrpSpPr>
          <p:grpSpPr>
            <a:xfrm>
              <a:off x="4031993" y="117216"/>
              <a:ext cx="2889297" cy="3901793"/>
              <a:chOff x="5533368" y="1047716"/>
              <a:chExt cx="2889297" cy="3901793"/>
            </a:xfrm>
          </p:grpSpPr>
          <p:sp>
            <p:nvSpPr>
              <p:cNvPr id="836" name="Google Shape;836;p36"/>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p36"/>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36"/>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36"/>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36"/>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36"/>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36"/>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36"/>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36"/>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36"/>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36"/>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36"/>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36"/>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36"/>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36"/>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36"/>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36"/>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36"/>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36"/>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36"/>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36"/>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p36"/>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p36"/>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36"/>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36"/>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36"/>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36"/>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p36"/>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36"/>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36"/>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 name="Google Shape;866;p36"/>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36"/>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36"/>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36"/>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36"/>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36"/>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2" name="Google Shape;872;p36"/>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p36"/>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p36"/>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p36"/>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76" name="Google Shape;876;p36"/>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36"/>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36"/>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p36"/>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p36"/>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36"/>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36"/>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36"/>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36"/>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36"/>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p36"/>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36"/>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36"/>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36"/>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36"/>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36"/>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36"/>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36"/>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36"/>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36"/>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36"/>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36"/>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36"/>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36"/>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36"/>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36"/>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36"/>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36"/>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36"/>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05" name="Google Shape;905;p36"/>
            <p:cNvGrpSpPr/>
            <p:nvPr/>
          </p:nvGrpSpPr>
          <p:grpSpPr>
            <a:xfrm flipH="1">
              <a:off x="2865276" y="3434799"/>
              <a:ext cx="598186" cy="1340314"/>
              <a:chOff x="4210728" y="4525714"/>
              <a:chExt cx="546438" cy="1224366"/>
            </a:xfrm>
          </p:grpSpPr>
          <p:sp>
            <p:nvSpPr>
              <p:cNvPr id="906" name="Google Shape;906;p36"/>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p36"/>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p36"/>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36"/>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36"/>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36"/>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36"/>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36"/>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36"/>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36"/>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36"/>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36"/>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36"/>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32</a:t>
            </a:fld>
            <a:endParaRPr/>
          </a:p>
        </p:txBody>
      </p:sp>
      <p:sp>
        <p:nvSpPr>
          <p:cNvPr id="924" name="Google Shape;924;p37"/>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Epic, User Story and Task</a:t>
            </a:r>
            <a:endParaRPr sz="4000">
              <a:solidFill>
                <a:srgbClr val="741B47"/>
              </a:solidFill>
              <a:latin typeface="Raleway Medium"/>
              <a:ea typeface="Raleway Medium"/>
              <a:cs typeface="Raleway Medium"/>
              <a:sym typeface="Raleway Medium"/>
            </a:endParaRPr>
          </a:p>
        </p:txBody>
      </p:sp>
      <p:pic>
        <p:nvPicPr>
          <p:cNvPr id="925" name="Google Shape;925;p37"/>
          <p:cNvPicPr preferRelativeResize="0"/>
          <p:nvPr/>
        </p:nvPicPr>
        <p:blipFill>
          <a:blip r:embed="rId3">
            <a:alphaModFix/>
          </a:blip>
          <a:stretch>
            <a:fillRect/>
          </a:stretch>
        </p:blipFill>
        <p:spPr>
          <a:xfrm>
            <a:off x="587100" y="704779"/>
            <a:ext cx="8061925" cy="4154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33</a:t>
            </a:fld>
            <a:endParaRPr/>
          </a:p>
        </p:txBody>
      </p:sp>
      <p:sp>
        <p:nvSpPr>
          <p:cNvPr id="931" name="Google Shape;931;p38"/>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Epic</a:t>
            </a:r>
            <a:endParaRPr sz="4000">
              <a:solidFill>
                <a:srgbClr val="741B47"/>
              </a:solidFill>
              <a:latin typeface="Raleway Medium"/>
              <a:ea typeface="Raleway Medium"/>
              <a:cs typeface="Raleway Medium"/>
              <a:sym typeface="Raleway Medium"/>
            </a:endParaRPr>
          </a:p>
        </p:txBody>
      </p:sp>
      <p:pic>
        <p:nvPicPr>
          <p:cNvPr id="932" name="Google Shape;932;p38"/>
          <p:cNvPicPr preferRelativeResize="0"/>
          <p:nvPr/>
        </p:nvPicPr>
        <p:blipFill>
          <a:blip r:embed="rId3">
            <a:alphaModFix/>
          </a:blip>
          <a:stretch>
            <a:fillRect/>
          </a:stretch>
        </p:blipFill>
        <p:spPr>
          <a:xfrm>
            <a:off x="304800" y="3201101"/>
            <a:ext cx="8344225" cy="1848103"/>
          </a:xfrm>
          <a:prstGeom prst="rect">
            <a:avLst/>
          </a:prstGeom>
          <a:noFill/>
          <a:ln>
            <a:noFill/>
          </a:ln>
        </p:spPr>
      </p:pic>
      <p:pic>
        <p:nvPicPr>
          <p:cNvPr id="933" name="Google Shape;933;p38"/>
          <p:cNvPicPr preferRelativeResize="0"/>
          <p:nvPr/>
        </p:nvPicPr>
        <p:blipFill>
          <a:blip r:embed="rId4">
            <a:alphaModFix/>
          </a:blip>
          <a:stretch>
            <a:fillRect/>
          </a:stretch>
        </p:blipFill>
        <p:spPr>
          <a:xfrm>
            <a:off x="675300" y="900750"/>
            <a:ext cx="2123600" cy="2123600"/>
          </a:xfrm>
          <a:prstGeom prst="rect">
            <a:avLst/>
          </a:prstGeom>
          <a:noFill/>
          <a:ln>
            <a:noFill/>
          </a:ln>
        </p:spPr>
      </p:pic>
      <p:sp>
        <p:nvSpPr>
          <p:cNvPr id="934" name="Google Shape;934;p38"/>
          <p:cNvSpPr txBox="1"/>
          <p:nvPr/>
        </p:nvSpPr>
        <p:spPr>
          <a:xfrm>
            <a:off x="3425600" y="824550"/>
            <a:ext cx="5175300" cy="549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Clr>
                <a:srgbClr val="FF0000"/>
              </a:buClr>
              <a:buSzPts val="1800"/>
              <a:buFont typeface="Montserrat Medium"/>
              <a:buChar char="●"/>
            </a:pPr>
            <a:r>
              <a:rPr lang="tr-TR" sz="1800" dirty="0" err="1">
                <a:latin typeface="Montserrat Medium"/>
                <a:ea typeface="Montserrat Medium"/>
                <a:cs typeface="Montserrat Medium"/>
                <a:sym typeface="Montserrat Medium"/>
              </a:rPr>
              <a:t>Big</a:t>
            </a:r>
            <a:r>
              <a:rPr lang="tr-TR" sz="1800" dirty="0">
                <a:latin typeface="Montserrat Medium"/>
                <a:ea typeface="Montserrat Medium"/>
                <a:cs typeface="Montserrat Medium"/>
                <a:sym typeface="Montserrat Medium"/>
              </a:rPr>
              <a:t> </a:t>
            </a:r>
            <a:r>
              <a:rPr lang="tr-TR" sz="1800" dirty="0" err="1">
                <a:latin typeface="Montserrat Medium"/>
                <a:ea typeface="Montserrat Medium"/>
                <a:cs typeface="Montserrat Medium"/>
                <a:sym typeface="Montserrat Medium"/>
              </a:rPr>
              <a:t>chunk</a:t>
            </a:r>
            <a:r>
              <a:rPr lang="tr-TR" sz="1800" dirty="0">
                <a:latin typeface="Montserrat Medium"/>
                <a:ea typeface="Montserrat Medium"/>
                <a:cs typeface="Montserrat Medium"/>
                <a:sym typeface="Montserrat Medium"/>
              </a:rPr>
              <a:t> of </a:t>
            </a:r>
            <a:r>
              <a:rPr lang="tr-TR" sz="1800" dirty="0" err="1">
                <a:latin typeface="Montserrat Medium"/>
                <a:ea typeface="Montserrat Medium"/>
                <a:cs typeface="Montserrat Medium"/>
                <a:sym typeface="Montserrat Medium"/>
              </a:rPr>
              <a:t>work</a:t>
            </a:r>
            <a:r>
              <a:rPr lang="tr-TR" sz="1800" dirty="0">
                <a:latin typeface="Montserrat Medium"/>
                <a:ea typeface="Montserrat Medium"/>
                <a:cs typeface="Montserrat Medium"/>
                <a:sym typeface="Montserrat Medium"/>
              </a:rPr>
              <a:t>.</a:t>
            </a:r>
            <a:endParaRPr sz="1800" dirty="0">
              <a:latin typeface="Montserrat Medium"/>
              <a:ea typeface="Montserrat Medium"/>
              <a:cs typeface="Montserrat Medium"/>
              <a:sym typeface="Montserrat Medium"/>
            </a:endParaRPr>
          </a:p>
        </p:txBody>
      </p:sp>
      <p:sp>
        <p:nvSpPr>
          <p:cNvPr id="935" name="Google Shape;935;p38"/>
          <p:cNvSpPr txBox="1"/>
          <p:nvPr/>
        </p:nvSpPr>
        <p:spPr>
          <a:xfrm>
            <a:off x="3425600" y="1649950"/>
            <a:ext cx="5175300" cy="549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Few lines of description.</a:t>
            </a:r>
            <a:endParaRPr sz="1800">
              <a:latin typeface="Montserrat Medium"/>
              <a:ea typeface="Montserrat Medium"/>
              <a:cs typeface="Montserrat Medium"/>
              <a:sym typeface="Montserrat Medium"/>
            </a:endParaRPr>
          </a:p>
        </p:txBody>
      </p:sp>
      <p:sp>
        <p:nvSpPr>
          <p:cNvPr id="936" name="Google Shape;936;p38"/>
          <p:cNvSpPr txBox="1"/>
          <p:nvPr/>
        </p:nvSpPr>
        <p:spPr>
          <a:xfrm>
            <a:off x="3425600" y="2475350"/>
            <a:ext cx="5175300" cy="549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More than one sprint to complete.</a:t>
            </a:r>
            <a:endParaRPr sz="1800">
              <a:latin typeface="Montserrat Medium"/>
              <a:ea typeface="Montserrat Medium"/>
              <a:cs typeface="Montserrat Medium"/>
              <a:sym typeface="Montserrat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34</a:t>
            </a:fld>
            <a:endParaRPr/>
          </a:p>
        </p:txBody>
      </p:sp>
      <p:sp>
        <p:nvSpPr>
          <p:cNvPr id="942" name="Google Shape;942;p3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User Story</a:t>
            </a:r>
            <a:endParaRPr sz="4000">
              <a:solidFill>
                <a:srgbClr val="741B47"/>
              </a:solidFill>
              <a:latin typeface="Raleway Medium"/>
              <a:ea typeface="Raleway Medium"/>
              <a:cs typeface="Raleway Medium"/>
              <a:sym typeface="Raleway Medium"/>
            </a:endParaRPr>
          </a:p>
        </p:txBody>
      </p:sp>
      <p:pic>
        <p:nvPicPr>
          <p:cNvPr id="943" name="Google Shape;943;p39"/>
          <p:cNvPicPr preferRelativeResize="0"/>
          <p:nvPr/>
        </p:nvPicPr>
        <p:blipFill>
          <a:blip r:embed="rId3">
            <a:alphaModFix/>
          </a:blip>
          <a:stretch>
            <a:fillRect/>
          </a:stretch>
        </p:blipFill>
        <p:spPr>
          <a:xfrm>
            <a:off x="4767125" y="350913"/>
            <a:ext cx="3461050" cy="2964599"/>
          </a:xfrm>
          <a:prstGeom prst="rect">
            <a:avLst/>
          </a:prstGeom>
          <a:noFill/>
          <a:ln>
            <a:noFill/>
          </a:ln>
        </p:spPr>
      </p:pic>
      <p:pic>
        <p:nvPicPr>
          <p:cNvPr id="944" name="Google Shape;944;p39"/>
          <p:cNvPicPr preferRelativeResize="0"/>
          <p:nvPr/>
        </p:nvPicPr>
        <p:blipFill rotWithShape="1">
          <a:blip r:embed="rId4">
            <a:alphaModFix/>
          </a:blip>
          <a:srcRect/>
          <a:stretch/>
        </p:blipFill>
        <p:spPr>
          <a:xfrm>
            <a:off x="1668338" y="1438250"/>
            <a:ext cx="1099375" cy="1099375"/>
          </a:xfrm>
          <a:prstGeom prst="rect">
            <a:avLst/>
          </a:prstGeom>
          <a:noFill/>
          <a:ln>
            <a:noFill/>
          </a:ln>
        </p:spPr>
      </p:pic>
      <p:pic>
        <p:nvPicPr>
          <p:cNvPr id="945" name="Google Shape;945;p39"/>
          <p:cNvPicPr preferRelativeResize="0"/>
          <p:nvPr/>
        </p:nvPicPr>
        <p:blipFill>
          <a:blip r:embed="rId5">
            <a:alphaModFix/>
          </a:blip>
          <a:stretch>
            <a:fillRect/>
          </a:stretch>
        </p:blipFill>
        <p:spPr>
          <a:xfrm>
            <a:off x="1537713" y="2930825"/>
            <a:ext cx="1219200" cy="1219200"/>
          </a:xfrm>
          <a:prstGeom prst="rect">
            <a:avLst/>
          </a:prstGeom>
          <a:noFill/>
          <a:ln>
            <a:noFill/>
          </a:ln>
        </p:spPr>
      </p:pic>
      <p:pic>
        <p:nvPicPr>
          <p:cNvPr id="946" name="Google Shape;946;p39"/>
          <p:cNvPicPr preferRelativeResize="0"/>
          <p:nvPr/>
        </p:nvPicPr>
        <p:blipFill>
          <a:blip r:embed="rId6">
            <a:alphaModFix/>
          </a:blip>
          <a:stretch>
            <a:fillRect/>
          </a:stretch>
        </p:blipFill>
        <p:spPr>
          <a:xfrm>
            <a:off x="2888025" y="1438250"/>
            <a:ext cx="1219200" cy="1219200"/>
          </a:xfrm>
          <a:prstGeom prst="rect">
            <a:avLst/>
          </a:prstGeom>
          <a:noFill/>
          <a:ln>
            <a:noFill/>
          </a:ln>
        </p:spPr>
      </p:pic>
      <p:pic>
        <p:nvPicPr>
          <p:cNvPr id="947" name="Google Shape;947;p39"/>
          <p:cNvPicPr preferRelativeResize="0"/>
          <p:nvPr/>
        </p:nvPicPr>
        <p:blipFill>
          <a:blip r:embed="rId7">
            <a:alphaModFix/>
          </a:blip>
          <a:stretch>
            <a:fillRect/>
          </a:stretch>
        </p:blipFill>
        <p:spPr>
          <a:xfrm>
            <a:off x="2888025" y="2850188"/>
            <a:ext cx="1219200" cy="1219200"/>
          </a:xfrm>
          <a:prstGeom prst="rect">
            <a:avLst/>
          </a:prstGeom>
          <a:noFill/>
          <a:ln>
            <a:noFill/>
          </a:ln>
        </p:spPr>
      </p:pic>
      <p:sp>
        <p:nvSpPr>
          <p:cNvPr id="948" name="Google Shape;948;p39"/>
          <p:cNvSpPr/>
          <p:nvPr/>
        </p:nvSpPr>
        <p:spPr>
          <a:xfrm>
            <a:off x="921525" y="4262150"/>
            <a:ext cx="24516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900" b="1">
                <a:latin typeface="Montserrat"/>
                <a:ea typeface="Montserrat"/>
                <a:cs typeface="Montserrat"/>
                <a:sym typeface="Montserrat"/>
              </a:rPr>
              <a:t>Users</a:t>
            </a:r>
            <a:endParaRPr sz="1900" b="1">
              <a:latin typeface="Montserrat"/>
              <a:ea typeface="Montserrat"/>
              <a:cs typeface="Montserrat"/>
              <a:sym typeface="Montserrat"/>
            </a:endParaRPr>
          </a:p>
        </p:txBody>
      </p:sp>
      <p:pic>
        <p:nvPicPr>
          <p:cNvPr id="949" name="Google Shape;949;p39"/>
          <p:cNvPicPr preferRelativeResize="0"/>
          <p:nvPr/>
        </p:nvPicPr>
        <p:blipFill>
          <a:blip r:embed="rId3">
            <a:alphaModFix/>
          </a:blip>
          <a:stretch>
            <a:fillRect/>
          </a:stretch>
        </p:blipFill>
        <p:spPr>
          <a:xfrm>
            <a:off x="6500005" y="2552435"/>
            <a:ext cx="1629264" cy="1478139"/>
          </a:xfrm>
          <a:prstGeom prst="rect">
            <a:avLst/>
          </a:prstGeom>
          <a:noFill/>
          <a:ln>
            <a:noFill/>
          </a:ln>
        </p:spPr>
      </p:pic>
      <p:pic>
        <p:nvPicPr>
          <p:cNvPr id="950" name="Google Shape;950;p39"/>
          <p:cNvPicPr preferRelativeResize="0"/>
          <p:nvPr/>
        </p:nvPicPr>
        <p:blipFill>
          <a:blip r:embed="rId3">
            <a:alphaModFix/>
          </a:blip>
          <a:stretch>
            <a:fillRect/>
          </a:stretch>
        </p:blipFill>
        <p:spPr>
          <a:xfrm>
            <a:off x="4856519" y="2552449"/>
            <a:ext cx="1629264" cy="1478139"/>
          </a:xfrm>
          <a:prstGeom prst="rect">
            <a:avLst/>
          </a:prstGeom>
          <a:noFill/>
          <a:ln>
            <a:noFill/>
          </a:ln>
        </p:spPr>
      </p:pic>
      <p:sp>
        <p:nvSpPr>
          <p:cNvPr id="951" name="Google Shape;951;p39"/>
          <p:cNvSpPr/>
          <p:nvPr/>
        </p:nvSpPr>
        <p:spPr>
          <a:xfrm>
            <a:off x="921525" y="884925"/>
            <a:ext cx="24516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900" b="1">
                <a:latin typeface="Montserrat"/>
                <a:ea typeface="Montserrat"/>
                <a:cs typeface="Montserrat"/>
                <a:sym typeface="Montserrat"/>
              </a:rPr>
              <a:t>Customers</a:t>
            </a:r>
            <a:endParaRPr sz="1900" b="1">
              <a:latin typeface="Montserrat"/>
              <a:ea typeface="Montserrat"/>
              <a:cs typeface="Montserrat"/>
              <a:sym typeface="Montserrat"/>
            </a:endParaRPr>
          </a:p>
        </p:txBody>
      </p:sp>
      <p:sp>
        <p:nvSpPr>
          <p:cNvPr id="952" name="Google Shape;952;p39"/>
          <p:cNvSpPr txBox="1"/>
          <p:nvPr/>
        </p:nvSpPr>
        <p:spPr>
          <a:xfrm>
            <a:off x="5578300" y="1333250"/>
            <a:ext cx="1838700" cy="12192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tr-TR" sz="2400">
                <a:solidFill>
                  <a:srgbClr val="FF0000"/>
                </a:solidFill>
                <a:latin typeface="Barlow SemiBold"/>
                <a:ea typeface="Barlow SemiBold"/>
                <a:cs typeface="Barlow SemiBold"/>
                <a:sym typeface="Barlow SemiBold"/>
              </a:rPr>
              <a:t>USER STORY</a:t>
            </a:r>
            <a:endParaRPr sz="2400">
              <a:solidFill>
                <a:srgbClr val="FF0000"/>
              </a:solidFill>
              <a:latin typeface="Barlow SemiBold"/>
              <a:ea typeface="Barlow SemiBold"/>
              <a:cs typeface="Barlow SemiBold"/>
              <a:sym typeface="Barlow SemiBold"/>
            </a:endParaRPr>
          </a:p>
        </p:txBody>
      </p:sp>
      <p:pic>
        <p:nvPicPr>
          <p:cNvPr id="953" name="Google Shape;953;p39"/>
          <p:cNvPicPr preferRelativeResize="0"/>
          <p:nvPr/>
        </p:nvPicPr>
        <p:blipFill>
          <a:blip r:embed="rId3">
            <a:alphaModFix/>
          </a:blip>
          <a:stretch>
            <a:fillRect/>
          </a:stretch>
        </p:blipFill>
        <p:spPr>
          <a:xfrm>
            <a:off x="5934645" y="3690975"/>
            <a:ext cx="1116248" cy="976290"/>
          </a:xfrm>
          <a:prstGeom prst="rect">
            <a:avLst/>
          </a:prstGeom>
          <a:noFill/>
          <a:ln>
            <a:noFill/>
          </a:ln>
        </p:spPr>
      </p:pic>
      <p:pic>
        <p:nvPicPr>
          <p:cNvPr id="954" name="Google Shape;954;p39"/>
          <p:cNvPicPr preferRelativeResize="0"/>
          <p:nvPr/>
        </p:nvPicPr>
        <p:blipFill>
          <a:blip r:embed="rId3">
            <a:alphaModFix/>
          </a:blip>
          <a:stretch>
            <a:fillRect/>
          </a:stretch>
        </p:blipFill>
        <p:spPr>
          <a:xfrm>
            <a:off x="4890650" y="3690984"/>
            <a:ext cx="1116248" cy="976290"/>
          </a:xfrm>
          <a:prstGeom prst="rect">
            <a:avLst/>
          </a:prstGeom>
          <a:noFill/>
          <a:ln>
            <a:noFill/>
          </a:ln>
        </p:spPr>
      </p:pic>
      <p:pic>
        <p:nvPicPr>
          <p:cNvPr id="955" name="Google Shape;955;p39"/>
          <p:cNvPicPr preferRelativeResize="0"/>
          <p:nvPr/>
        </p:nvPicPr>
        <p:blipFill>
          <a:blip r:embed="rId3">
            <a:alphaModFix/>
          </a:blip>
          <a:stretch>
            <a:fillRect/>
          </a:stretch>
        </p:blipFill>
        <p:spPr>
          <a:xfrm>
            <a:off x="6988402" y="3690975"/>
            <a:ext cx="1116248" cy="976290"/>
          </a:xfrm>
          <a:prstGeom prst="rect">
            <a:avLst/>
          </a:prstGeom>
          <a:noFill/>
          <a:ln>
            <a:noFill/>
          </a:ln>
        </p:spPr>
      </p:pic>
      <p:pic>
        <p:nvPicPr>
          <p:cNvPr id="956" name="Google Shape;956;p39"/>
          <p:cNvPicPr preferRelativeResize="0"/>
          <p:nvPr/>
        </p:nvPicPr>
        <p:blipFill>
          <a:blip r:embed="rId8">
            <a:alphaModFix/>
          </a:blip>
          <a:stretch>
            <a:fillRect/>
          </a:stretch>
        </p:blipFill>
        <p:spPr>
          <a:xfrm>
            <a:off x="379900" y="3033775"/>
            <a:ext cx="1116250" cy="1116250"/>
          </a:xfrm>
          <a:prstGeom prst="rect">
            <a:avLst/>
          </a:prstGeom>
          <a:noFill/>
          <a:ln>
            <a:noFill/>
          </a:ln>
        </p:spPr>
      </p:pic>
      <p:pic>
        <p:nvPicPr>
          <p:cNvPr id="957" name="Google Shape;957;p39"/>
          <p:cNvPicPr preferRelativeResize="0"/>
          <p:nvPr/>
        </p:nvPicPr>
        <p:blipFill>
          <a:blip r:embed="rId9">
            <a:alphaModFix/>
          </a:blip>
          <a:stretch>
            <a:fillRect/>
          </a:stretch>
        </p:blipFill>
        <p:spPr>
          <a:xfrm>
            <a:off x="431800" y="1438250"/>
            <a:ext cx="1116250" cy="1116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35</a:t>
            </a:fld>
            <a:endParaRPr/>
          </a:p>
        </p:txBody>
      </p:sp>
      <p:sp>
        <p:nvSpPr>
          <p:cNvPr id="963" name="Google Shape;963;p40"/>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User Story</a:t>
            </a:r>
            <a:endParaRPr sz="4000">
              <a:solidFill>
                <a:srgbClr val="741B47"/>
              </a:solidFill>
              <a:latin typeface="Raleway Medium"/>
              <a:ea typeface="Raleway Medium"/>
              <a:cs typeface="Raleway Medium"/>
              <a:sym typeface="Raleway Medium"/>
            </a:endParaRPr>
          </a:p>
        </p:txBody>
      </p:sp>
      <p:sp>
        <p:nvSpPr>
          <p:cNvPr id="964" name="Google Shape;964;p40"/>
          <p:cNvSpPr txBox="1"/>
          <p:nvPr/>
        </p:nvSpPr>
        <p:spPr>
          <a:xfrm>
            <a:off x="5163975" y="824550"/>
            <a:ext cx="3718200" cy="549000"/>
          </a:xfrm>
          <a:prstGeom prst="rect">
            <a:avLst/>
          </a:prstGeom>
          <a:solidFill>
            <a:srgbClr val="FFD966"/>
          </a:solidFill>
          <a:ln w="28575" cap="flat" cmpd="sng">
            <a:solidFill>
              <a:srgbClr val="EB8D00"/>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User Needs.</a:t>
            </a:r>
            <a:endParaRPr sz="1800">
              <a:latin typeface="Montserrat Medium"/>
              <a:ea typeface="Montserrat Medium"/>
              <a:cs typeface="Montserrat Medium"/>
              <a:sym typeface="Montserrat Medium"/>
            </a:endParaRPr>
          </a:p>
        </p:txBody>
      </p:sp>
      <p:sp>
        <p:nvSpPr>
          <p:cNvPr id="965" name="Google Shape;965;p40"/>
          <p:cNvSpPr txBox="1"/>
          <p:nvPr/>
        </p:nvSpPr>
        <p:spPr>
          <a:xfrm>
            <a:off x="5163975" y="1649950"/>
            <a:ext cx="3718200" cy="549000"/>
          </a:xfrm>
          <a:prstGeom prst="rect">
            <a:avLst/>
          </a:prstGeom>
          <a:solidFill>
            <a:srgbClr val="FFD966"/>
          </a:solidFill>
          <a:ln w="28575" cap="flat" cmpd="sng">
            <a:solidFill>
              <a:srgbClr val="EB8D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a:latin typeface="Montserrat Medium"/>
                <a:ea typeface="Montserrat Medium"/>
                <a:cs typeface="Montserrat Medium"/>
                <a:sym typeface="Montserrat Medium"/>
              </a:rPr>
              <a:t>Few lines of description.</a:t>
            </a:r>
            <a:endParaRPr sz="1800">
              <a:latin typeface="Montserrat Medium"/>
              <a:ea typeface="Montserrat Medium"/>
              <a:cs typeface="Montserrat Medium"/>
              <a:sym typeface="Montserrat Medium"/>
            </a:endParaRPr>
          </a:p>
        </p:txBody>
      </p:sp>
      <p:sp>
        <p:nvSpPr>
          <p:cNvPr id="966" name="Google Shape;966;p40"/>
          <p:cNvSpPr txBox="1"/>
          <p:nvPr/>
        </p:nvSpPr>
        <p:spPr>
          <a:xfrm>
            <a:off x="5163975" y="2475350"/>
            <a:ext cx="3718200" cy="549000"/>
          </a:xfrm>
          <a:prstGeom prst="rect">
            <a:avLst/>
          </a:prstGeom>
          <a:solidFill>
            <a:srgbClr val="FFD966"/>
          </a:solidFill>
          <a:ln w="28575" cap="flat" cmpd="sng">
            <a:solidFill>
              <a:srgbClr val="EB8D00"/>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dirty="0">
                <a:latin typeface="Montserrat Medium"/>
                <a:ea typeface="Montserrat Medium"/>
                <a:cs typeface="Montserrat Medium"/>
                <a:sym typeface="Montserrat Medium"/>
              </a:rPr>
              <a:t>Deliver </a:t>
            </a:r>
            <a:r>
              <a:rPr lang="tr-TR" sz="1800" dirty="0" err="1">
                <a:latin typeface="Montserrat Medium"/>
                <a:ea typeface="Montserrat Medium"/>
                <a:cs typeface="Montserrat Medium"/>
                <a:sym typeface="Montserrat Medium"/>
              </a:rPr>
              <a:t>during</a:t>
            </a:r>
            <a:r>
              <a:rPr lang="tr-TR" sz="1800" dirty="0">
                <a:latin typeface="Montserrat Medium"/>
                <a:ea typeface="Montserrat Medium"/>
                <a:cs typeface="Montserrat Medium"/>
                <a:sym typeface="Montserrat Medium"/>
              </a:rPr>
              <a:t> a sprint.</a:t>
            </a:r>
            <a:endParaRPr sz="1800" dirty="0">
              <a:latin typeface="Montserrat Medium"/>
              <a:ea typeface="Montserrat Medium"/>
              <a:cs typeface="Montserrat Medium"/>
              <a:sym typeface="Montserrat Medium"/>
            </a:endParaRPr>
          </a:p>
        </p:txBody>
      </p:sp>
      <p:pic>
        <p:nvPicPr>
          <p:cNvPr id="967" name="Google Shape;967;p40"/>
          <p:cNvPicPr preferRelativeResize="0"/>
          <p:nvPr/>
        </p:nvPicPr>
        <p:blipFill>
          <a:blip r:embed="rId3">
            <a:alphaModFix/>
          </a:blip>
          <a:stretch>
            <a:fillRect/>
          </a:stretch>
        </p:blipFill>
        <p:spPr>
          <a:xfrm>
            <a:off x="129775" y="3114150"/>
            <a:ext cx="8722526" cy="1799025"/>
          </a:xfrm>
          <a:prstGeom prst="rect">
            <a:avLst/>
          </a:prstGeom>
          <a:noFill/>
          <a:ln>
            <a:noFill/>
          </a:ln>
        </p:spPr>
      </p:pic>
      <p:pic>
        <p:nvPicPr>
          <p:cNvPr id="968" name="Google Shape;968;p40"/>
          <p:cNvPicPr preferRelativeResize="0"/>
          <p:nvPr/>
        </p:nvPicPr>
        <p:blipFill rotWithShape="1">
          <a:blip r:embed="rId4">
            <a:alphaModFix/>
          </a:blip>
          <a:srcRect l="18478" r="15383"/>
          <a:stretch/>
        </p:blipFill>
        <p:spPr>
          <a:xfrm>
            <a:off x="2254212" y="845100"/>
            <a:ext cx="2451575" cy="2224150"/>
          </a:xfrm>
          <a:prstGeom prst="rect">
            <a:avLst/>
          </a:prstGeom>
          <a:noFill/>
          <a:ln>
            <a:noFill/>
          </a:ln>
        </p:spPr>
      </p:pic>
      <p:pic>
        <p:nvPicPr>
          <p:cNvPr id="969" name="Google Shape;969;p40"/>
          <p:cNvPicPr preferRelativeResize="0"/>
          <p:nvPr/>
        </p:nvPicPr>
        <p:blipFill>
          <a:blip r:embed="rId5">
            <a:alphaModFix/>
          </a:blip>
          <a:stretch>
            <a:fillRect/>
          </a:stretch>
        </p:blipFill>
        <p:spPr>
          <a:xfrm>
            <a:off x="247925" y="1225325"/>
            <a:ext cx="1799025" cy="1799025"/>
          </a:xfrm>
          <a:prstGeom prst="rect">
            <a:avLst/>
          </a:prstGeom>
          <a:noFill/>
          <a:ln>
            <a:noFill/>
          </a:ln>
        </p:spPr>
      </p:pic>
      <p:cxnSp>
        <p:nvCxnSpPr>
          <p:cNvPr id="970" name="Google Shape;970;p40"/>
          <p:cNvCxnSpPr/>
          <p:nvPr/>
        </p:nvCxnSpPr>
        <p:spPr>
          <a:xfrm>
            <a:off x="520100" y="3994700"/>
            <a:ext cx="509100" cy="0"/>
          </a:xfrm>
          <a:prstGeom prst="straightConnector1">
            <a:avLst/>
          </a:prstGeom>
          <a:noFill/>
          <a:ln w="9525" cap="flat" cmpd="sng">
            <a:solidFill>
              <a:srgbClr val="FF0000"/>
            </a:solidFill>
            <a:prstDash val="solid"/>
            <a:round/>
            <a:headEnd type="none" w="med" len="med"/>
            <a:tailEnd type="none" w="med" len="med"/>
          </a:ln>
        </p:spPr>
      </p:cxnSp>
      <p:cxnSp>
        <p:nvCxnSpPr>
          <p:cNvPr id="971" name="Google Shape;971;p40"/>
          <p:cNvCxnSpPr/>
          <p:nvPr/>
        </p:nvCxnSpPr>
        <p:spPr>
          <a:xfrm>
            <a:off x="2709000" y="3994700"/>
            <a:ext cx="918000" cy="13200"/>
          </a:xfrm>
          <a:prstGeom prst="straightConnector1">
            <a:avLst/>
          </a:prstGeom>
          <a:noFill/>
          <a:ln w="9525" cap="flat" cmpd="sng">
            <a:solidFill>
              <a:srgbClr val="FF0000"/>
            </a:solidFill>
            <a:prstDash val="solid"/>
            <a:round/>
            <a:headEnd type="none" w="med" len="med"/>
            <a:tailEnd type="none" w="med" len="med"/>
          </a:ln>
        </p:spPr>
      </p:cxnSp>
      <p:cxnSp>
        <p:nvCxnSpPr>
          <p:cNvPr id="972" name="Google Shape;972;p40"/>
          <p:cNvCxnSpPr/>
          <p:nvPr/>
        </p:nvCxnSpPr>
        <p:spPr>
          <a:xfrm>
            <a:off x="5837850" y="3988100"/>
            <a:ext cx="778800" cy="198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978" name="Google Shape;978;p4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Task</a:t>
            </a:r>
            <a:endParaRPr sz="4000">
              <a:solidFill>
                <a:srgbClr val="741B47"/>
              </a:solidFill>
              <a:latin typeface="Raleway Medium"/>
              <a:ea typeface="Raleway Medium"/>
              <a:cs typeface="Raleway Medium"/>
              <a:sym typeface="Raleway Medium"/>
            </a:endParaRPr>
          </a:p>
        </p:txBody>
      </p:sp>
      <p:sp>
        <p:nvSpPr>
          <p:cNvPr id="979" name="Google Shape;979;p41"/>
          <p:cNvSpPr txBox="1"/>
          <p:nvPr/>
        </p:nvSpPr>
        <p:spPr>
          <a:xfrm>
            <a:off x="3603950" y="824550"/>
            <a:ext cx="5125800" cy="549000"/>
          </a:xfrm>
          <a:prstGeom prst="rect">
            <a:avLst/>
          </a:prstGeom>
          <a:solidFill>
            <a:srgbClr val="B6D7A8"/>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Clr>
                <a:srgbClr val="FF0000"/>
              </a:buClr>
              <a:buSzPts val="1800"/>
              <a:buFont typeface="Montserrat Medium"/>
              <a:buChar char="●"/>
            </a:pPr>
            <a:r>
              <a:rPr lang="tr-TR" sz="1800" dirty="0" err="1">
                <a:latin typeface="Montserrat Medium"/>
                <a:ea typeface="Montserrat Medium"/>
                <a:cs typeface="Montserrat Medium"/>
                <a:sym typeface="Montserrat Medium"/>
              </a:rPr>
              <a:t>Represents</a:t>
            </a:r>
            <a:r>
              <a:rPr lang="tr-TR" sz="1800" dirty="0">
                <a:latin typeface="Montserrat Medium"/>
                <a:ea typeface="Montserrat Medium"/>
                <a:cs typeface="Montserrat Medium"/>
                <a:sym typeface="Montserrat Medium"/>
              </a:rPr>
              <a:t> a </a:t>
            </a:r>
            <a:r>
              <a:rPr lang="tr-TR" sz="1800" dirty="0" err="1">
                <a:latin typeface="Montserrat Medium"/>
                <a:ea typeface="Montserrat Medium"/>
                <a:cs typeface="Montserrat Medium"/>
                <a:sym typeface="Montserrat Medium"/>
              </a:rPr>
              <a:t>technical</a:t>
            </a:r>
            <a:r>
              <a:rPr lang="tr-TR" sz="1800" dirty="0">
                <a:latin typeface="Montserrat Medium"/>
                <a:ea typeface="Montserrat Medium"/>
                <a:cs typeface="Montserrat Medium"/>
                <a:sym typeface="Montserrat Medium"/>
              </a:rPr>
              <a:t> </a:t>
            </a:r>
            <a:r>
              <a:rPr lang="tr-TR" sz="1800" dirty="0" err="1">
                <a:latin typeface="Montserrat Medium"/>
                <a:ea typeface="Montserrat Medium"/>
                <a:cs typeface="Montserrat Medium"/>
                <a:sym typeface="Montserrat Medium"/>
              </a:rPr>
              <a:t>activity</a:t>
            </a:r>
            <a:endParaRPr sz="1800" dirty="0">
              <a:latin typeface="Montserrat Medium"/>
              <a:ea typeface="Montserrat Medium"/>
              <a:cs typeface="Montserrat Medium"/>
              <a:sym typeface="Montserrat Medium"/>
            </a:endParaRPr>
          </a:p>
        </p:txBody>
      </p:sp>
      <p:sp>
        <p:nvSpPr>
          <p:cNvPr id="980" name="Google Shape;980;p41"/>
          <p:cNvSpPr txBox="1"/>
          <p:nvPr/>
        </p:nvSpPr>
        <p:spPr>
          <a:xfrm>
            <a:off x="3603950" y="1649950"/>
            <a:ext cx="5125800" cy="549000"/>
          </a:xfrm>
          <a:prstGeom prst="rect">
            <a:avLst/>
          </a:prstGeom>
          <a:solidFill>
            <a:srgbClr val="B6D7A8"/>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dirty="0" err="1">
                <a:latin typeface="Montserrat Medium"/>
                <a:ea typeface="Montserrat Medium"/>
                <a:cs typeface="Montserrat Medium"/>
                <a:sym typeface="Montserrat Medium"/>
              </a:rPr>
              <a:t>Description</a:t>
            </a:r>
            <a:r>
              <a:rPr lang="tr-TR" sz="1800" dirty="0">
                <a:latin typeface="Montserrat Medium"/>
                <a:ea typeface="Montserrat Medium"/>
                <a:cs typeface="Montserrat Medium"/>
                <a:sym typeface="Montserrat Medium"/>
              </a:rPr>
              <a:t> of </a:t>
            </a:r>
            <a:r>
              <a:rPr lang="tr-TR" sz="1800" dirty="0" err="1">
                <a:latin typeface="Montserrat Medium"/>
                <a:ea typeface="Montserrat Medium"/>
                <a:cs typeface="Montserrat Medium"/>
                <a:sym typeface="Montserrat Medium"/>
              </a:rPr>
              <a:t>individual</a:t>
            </a:r>
            <a:r>
              <a:rPr lang="tr-TR" sz="1800" dirty="0">
                <a:latin typeface="Montserrat Medium"/>
                <a:ea typeface="Montserrat Medium"/>
                <a:cs typeface="Montserrat Medium"/>
                <a:sym typeface="Montserrat Medium"/>
              </a:rPr>
              <a:t> </a:t>
            </a:r>
            <a:r>
              <a:rPr lang="tr-TR" sz="1800" dirty="0" err="1">
                <a:latin typeface="Montserrat Medium"/>
                <a:ea typeface="Montserrat Medium"/>
                <a:cs typeface="Montserrat Medium"/>
                <a:sym typeface="Montserrat Medium"/>
              </a:rPr>
              <a:t>work</a:t>
            </a:r>
            <a:r>
              <a:rPr lang="tr-TR" sz="1800" dirty="0">
                <a:latin typeface="Montserrat Medium"/>
                <a:ea typeface="Montserrat Medium"/>
                <a:cs typeface="Montserrat Medium"/>
                <a:sym typeface="Montserrat Medium"/>
              </a:rPr>
              <a:t> </a:t>
            </a:r>
            <a:r>
              <a:rPr lang="tr-TR" sz="1800" dirty="0" err="1">
                <a:latin typeface="Montserrat Medium"/>
                <a:ea typeface="Montserrat Medium"/>
                <a:cs typeface="Montserrat Medium"/>
                <a:sym typeface="Montserrat Medium"/>
              </a:rPr>
              <a:t>item</a:t>
            </a:r>
            <a:endParaRPr sz="1800" dirty="0">
              <a:latin typeface="Montserrat Medium"/>
              <a:ea typeface="Montserrat Medium"/>
              <a:cs typeface="Montserrat Medium"/>
              <a:sym typeface="Montserrat Medium"/>
            </a:endParaRPr>
          </a:p>
        </p:txBody>
      </p:sp>
      <p:sp>
        <p:nvSpPr>
          <p:cNvPr id="981" name="Google Shape;981;p41"/>
          <p:cNvSpPr txBox="1"/>
          <p:nvPr/>
        </p:nvSpPr>
        <p:spPr>
          <a:xfrm>
            <a:off x="3603950" y="2475350"/>
            <a:ext cx="5125800" cy="549000"/>
          </a:xfrm>
          <a:prstGeom prst="rect">
            <a:avLst/>
          </a:prstGeom>
          <a:solidFill>
            <a:srgbClr val="B6D7A8"/>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0000"/>
              </a:buClr>
              <a:buSzPts val="1800"/>
              <a:buFont typeface="Montserrat Medium"/>
              <a:buChar char="●"/>
            </a:pPr>
            <a:r>
              <a:rPr lang="tr-TR" sz="1800" dirty="0" err="1">
                <a:latin typeface="Montserrat Medium"/>
                <a:ea typeface="Montserrat Medium"/>
                <a:cs typeface="Montserrat Medium"/>
                <a:sym typeface="Montserrat Medium"/>
              </a:rPr>
              <a:t>Created</a:t>
            </a:r>
            <a:r>
              <a:rPr lang="tr-TR" sz="1800" dirty="0">
                <a:latin typeface="Montserrat Medium"/>
                <a:ea typeface="Montserrat Medium"/>
                <a:cs typeface="Montserrat Medium"/>
                <a:sym typeface="Montserrat Medium"/>
              </a:rPr>
              <a:t> </a:t>
            </a:r>
            <a:r>
              <a:rPr lang="tr-TR" sz="1800" dirty="0" err="1">
                <a:latin typeface="Montserrat Medium"/>
                <a:ea typeface="Montserrat Medium"/>
                <a:cs typeface="Montserrat Medium"/>
                <a:sym typeface="Montserrat Medium"/>
              </a:rPr>
              <a:t>by</a:t>
            </a:r>
            <a:r>
              <a:rPr lang="tr-TR" sz="1800" dirty="0">
                <a:latin typeface="Montserrat Medium"/>
                <a:ea typeface="Montserrat Medium"/>
                <a:cs typeface="Montserrat Medium"/>
                <a:sym typeface="Montserrat Medium"/>
              </a:rPr>
              <a:t> </a:t>
            </a:r>
            <a:r>
              <a:rPr lang="tr-TR" sz="1800" dirty="0" err="1">
                <a:latin typeface="Montserrat Medium"/>
                <a:ea typeface="Montserrat Medium"/>
                <a:cs typeface="Montserrat Medium"/>
                <a:sym typeface="Montserrat Medium"/>
              </a:rPr>
              <a:t>anyone</a:t>
            </a:r>
            <a:endParaRPr sz="1800" dirty="0">
              <a:latin typeface="Montserrat Medium"/>
              <a:ea typeface="Montserrat Medium"/>
              <a:cs typeface="Montserrat Medium"/>
              <a:sym typeface="Montserrat Medium"/>
            </a:endParaRPr>
          </a:p>
        </p:txBody>
      </p:sp>
      <p:pic>
        <p:nvPicPr>
          <p:cNvPr id="982" name="Google Shape;982;p41"/>
          <p:cNvPicPr preferRelativeResize="0"/>
          <p:nvPr/>
        </p:nvPicPr>
        <p:blipFill>
          <a:blip r:embed="rId3">
            <a:alphaModFix/>
          </a:blip>
          <a:stretch>
            <a:fillRect/>
          </a:stretch>
        </p:blipFill>
        <p:spPr>
          <a:xfrm>
            <a:off x="907800" y="907500"/>
            <a:ext cx="2033900" cy="2033900"/>
          </a:xfrm>
          <a:prstGeom prst="rect">
            <a:avLst/>
          </a:prstGeom>
          <a:noFill/>
          <a:ln>
            <a:noFill/>
          </a:ln>
        </p:spPr>
      </p:pic>
      <p:sp>
        <p:nvSpPr>
          <p:cNvPr id="983" name="Google Shape;983;p41"/>
          <p:cNvSpPr txBox="1"/>
          <p:nvPr/>
        </p:nvSpPr>
        <p:spPr>
          <a:xfrm>
            <a:off x="645050" y="3538950"/>
            <a:ext cx="6454500" cy="12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950" b="1" i="1" dirty="0" err="1">
                <a:solidFill>
                  <a:srgbClr val="373A3C"/>
                </a:solidFill>
              </a:rPr>
              <a:t>Examples</a:t>
            </a:r>
            <a:r>
              <a:rPr lang="tr-TR" sz="1950" b="1" i="1" dirty="0">
                <a:solidFill>
                  <a:srgbClr val="373A3C"/>
                </a:solidFill>
              </a:rPr>
              <a:t> of </a:t>
            </a:r>
            <a:r>
              <a:rPr lang="tr-TR" sz="1950" b="1" i="1" dirty="0" err="1">
                <a:solidFill>
                  <a:srgbClr val="373A3C"/>
                </a:solidFill>
              </a:rPr>
              <a:t>Tasks</a:t>
            </a:r>
            <a:r>
              <a:rPr lang="tr-TR" sz="1950" b="1" i="1" dirty="0">
                <a:solidFill>
                  <a:srgbClr val="373A3C"/>
                </a:solidFill>
              </a:rPr>
              <a:t>:</a:t>
            </a:r>
            <a:endParaRPr sz="1950" b="1" i="1" dirty="0">
              <a:solidFill>
                <a:srgbClr val="373A3C"/>
              </a:solidFill>
            </a:endParaRPr>
          </a:p>
          <a:p>
            <a:pPr marL="457200" lvl="0" indent="-352425" algn="l" rtl="0">
              <a:spcBef>
                <a:spcPts val="0"/>
              </a:spcBef>
              <a:spcAft>
                <a:spcPts val="0"/>
              </a:spcAft>
              <a:buClr>
                <a:srgbClr val="373A3C"/>
              </a:buClr>
              <a:buSzPts val="1950"/>
              <a:buFont typeface="Montserrat"/>
              <a:buChar char="●"/>
            </a:pPr>
            <a:r>
              <a:rPr lang="tr-TR" sz="1950" dirty="0" err="1">
                <a:solidFill>
                  <a:srgbClr val="373A3C"/>
                </a:solidFill>
                <a:latin typeface="Montserrat"/>
                <a:ea typeface="Montserrat"/>
                <a:cs typeface="Montserrat"/>
                <a:sym typeface="Montserrat"/>
              </a:rPr>
              <a:t>Redesign</a:t>
            </a:r>
            <a:r>
              <a:rPr lang="tr-TR" sz="1950" dirty="0">
                <a:solidFill>
                  <a:srgbClr val="373A3C"/>
                </a:solidFill>
                <a:latin typeface="Montserrat"/>
                <a:ea typeface="Montserrat"/>
                <a:cs typeface="Montserrat"/>
                <a:sym typeface="Montserrat"/>
              </a:rPr>
              <a:t> a </a:t>
            </a:r>
            <a:r>
              <a:rPr lang="tr-TR" sz="1950" dirty="0" err="1">
                <a:solidFill>
                  <a:srgbClr val="373A3C"/>
                </a:solidFill>
                <a:latin typeface="Montserrat"/>
                <a:ea typeface="Montserrat"/>
                <a:cs typeface="Montserrat"/>
                <a:sym typeface="Montserrat"/>
              </a:rPr>
              <a:t>single</a:t>
            </a:r>
            <a:r>
              <a:rPr lang="tr-TR" sz="1950" dirty="0">
                <a:solidFill>
                  <a:srgbClr val="373A3C"/>
                </a:solidFill>
                <a:latin typeface="Montserrat"/>
                <a:ea typeface="Montserrat"/>
                <a:cs typeface="Montserrat"/>
                <a:sym typeface="Montserrat"/>
              </a:rPr>
              <a:t> web </a:t>
            </a:r>
            <a:r>
              <a:rPr lang="tr-TR" sz="1950" dirty="0" err="1">
                <a:solidFill>
                  <a:srgbClr val="373A3C"/>
                </a:solidFill>
                <a:latin typeface="Montserrat"/>
                <a:ea typeface="Montserrat"/>
                <a:cs typeface="Montserrat"/>
                <a:sym typeface="Montserrat"/>
              </a:rPr>
              <a:t>page</a:t>
            </a:r>
            <a:endParaRPr sz="1950" dirty="0">
              <a:solidFill>
                <a:srgbClr val="373A3C"/>
              </a:solidFill>
              <a:latin typeface="Montserrat"/>
              <a:ea typeface="Montserrat"/>
              <a:cs typeface="Montserrat"/>
              <a:sym typeface="Montserrat"/>
            </a:endParaRPr>
          </a:p>
          <a:p>
            <a:pPr marL="457200" lvl="0" indent="-352425" algn="l" rtl="0">
              <a:spcBef>
                <a:spcPts val="0"/>
              </a:spcBef>
              <a:spcAft>
                <a:spcPts val="0"/>
              </a:spcAft>
              <a:buClr>
                <a:srgbClr val="373A3C"/>
              </a:buClr>
              <a:buSzPts val="1950"/>
              <a:buFont typeface="Montserrat"/>
              <a:buChar char="●"/>
            </a:pPr>
            <a:r>
              <a:rPr lang="tr-TR" sz="1950" dirty="0" err="1">
                <a:solidFill>
                  <a:srgbClr val="373A3C"/>
                </a:solidFill>
                <a:latin typeface="Montserrat"/>
                <a:ea typeface="Montserrat"/>
                <a:cs typeface="Montserrat"/>
                <a:sym typeface="Montserrat"/>
              </a:rPr>
              <a:t>Create</a:t>
            </a:r>
            <a:r>
              <a:rPr lang="tr-TR" sz="1950" dirty="0">
                <a:solidFill>
                  <a:srgbClr val="373A3C"/>
                </a:solidFill>
                <a:latin typeface="Montserrat"/>
                <a:ea typeface="Montserrat"/>
                <a:cs typeface="Montserrat"/>
                <a:sym typeface="Montserrat"/>
              </a:rPr>
              <a:t> a </a:t>
            </a:r>
            <a:r>
              <a:rPr lang="tr-TR" sz="1950" dirty="0" err="1">
                <a:solidFill>
                  <a:srgbClr val="373A3C"/>
                </a:solidFill>
                <a:latin typeface="Montserrat"/>
                <a:ea typeface="Montserrat"/>
                <a:cs typeface="Montserrat"/>
                <a:sym typeface="Montserrat"/>
              </a:rPr>
              <a:t>new</a:t>
            </a:r>
            <a:r>
              <a:rPr lang="tr-TR" sz="1950" dirty="0">
                <a:solidFill>
                  <a:srgbClr val="373A3C"/>
                </a:solidFill>
                <a:latin typeface="Montserrat"/>
                <a:ea typeface="Montserrat"/>
                <a:cs typeface="Montserrat"/>
                <a:sym typeface="Montserrat"/>
              </a:rPr>
              <a:t> logo</a:t>
            </a:r>
            <a:endParaRPr sz="1950" dirty="0">
              <a:solidFill>
                <a:srgbClr val="373A3C"/>
              </a:solidFill>
              <a:latin typeface="Montserrat"/>
              <a:ea typeface="Montserrat"/>
              <a:cs typeface="Montserrat"/>
              <a:sym typeface="Montserrat"/>
            </a:endParaRPr>
          </a:p>
          <a:p>
            <a:pPr marL="457200" lvl="0" indent="-352425" algn="l" rtl="0">
              <a:spcBef>
                <a:spcPts val="0"/>
              </a:spcBef>
              <a:spcAft>
                <a:spcPts val="0"/>
              </a:spcAft>
              <a:buClr>
                <a:srgbClr val="373A3C"/>
              </a:buClr>
              <a:buSzPts val="1950"/>
              <a:buFont typeface="Montserrat"/>
              <a:buChar char="●"/>
            </a:pPr>
            <a:r>
              <a:rPr lang="tr-TR" sz="1950" dirty="0" err="1">
                <a:solidFill>
                  <a:srgbClr val="373A3C"/>
                </a:solidFill>
                <a:latin typeface="Montserrat"/>
                <a:ea typeface="Montserrat"/>
                <a:cs typeface="Montserrat"/>
                <a:sym typeface="Montserrat"/>
              </a:rPr>
              <a:t>Perform</a:t>
            </a:r>
            <a:r>
              <a:rPr lang="tr-TR" sz="1950" dirty="0">
                <a:solidFill>
                  <a:srgbClr val="373A3C"/>
                </a:solidFill>
                <a:latin typeface="Montserrat"/>
                <a:ea typeface="Montserrat"/>
                <a:cs typeface="Montserrat"/>
                <a:sym typeface="Montserrat"/>
              </a:rPr>
              <a:t> </a:t>
            </a:r>
            <a:r>
              <a:rPr lang="tr-TR" sz="1950" dirty="0" err="1">
                <a:solidFill>
                  <a:srgbClr val="373A3C"/>
                </a:solidFill>
                <a:latin typeface="Montserrat"/>
                <a:ea typeface="Montserrat"/>
                <a:cs typeface="Montserrat"/>
                <a:sym typeface="Montserrat"/>
              </a:rPr>
              <a:t>usability</a:t>
            </a:r>
            <a:r>
              <a:rPr lang="tr-TR" sz="1950" dirty="0">
                <a:solidFill>
                  <a:srgbClr val="373A3C"/>
                </a:solidFill>
                <a:latin typeface="Montserrat"/>
                <a:ea typeface="Montserrat"/>
                <a:cs typeface="Montserrat"/>
                <a:sym typeface="Montserrat"/>
              </a:rPr>
              <a:t> </a:t>
            </a:r>
            <a:r>
              <a:rPr lang="tr-TR" sz="1950" dirty="0" err="1">
                <a:solidFill>
                  <a:srgbClr val="373A3C"/>
                </a:solidFill>
                <a:latin typeface="Montserrat"/>
                <a:ea typeface="Montserrat"/>
                <a:cs typeface="Montserrat"/>
                <a:sym typeface="Montserrat"/>
              </a:rPr>
              <a:t>testing</a:t>
            </a:r>
            <a:endParaRPr sz="1900" dirty="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989" name="Google Shape;989;p42"/>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Epic, User Story and Task</a:t>
            </a:r>
            <a:endParaRPr sz="4000">
              <a:solidFill>
                <a:srgbClr val="741B47"/>
              </a:solidFill>
              <a:latin typeface="Raleway Medium"/>
              <a:ea typeface="Raleway Medium"/>
              <a:cs typeface="Raleway Medium"/>
              <a:sym typeface="Raleway Medium"/>
            </a:endParaRPr>
          </a:p>
        </p:txBody>
      </p:sp>
      <p:pic>
        <p:nvPicPr>
          <p:cNvPr id="990" name="Google Shape;990;p42" descr="differences between Epic, Story, and Task In Agile"/>
          <p:cNvPicPr preferRelativeResize="0"/>
          <p:nvPr/>
        </p:nvPicPr>
        <p:blipFill rotWithShape="1">
          <a:blip r:embed="rId3">
            <a:alphaModFix/>
          </a:blip>
          <a:srcRect t="9338" r="5749"/>
          <a:stretch/>
        </p:blipFill>
        <p:spPr>
          <a:xfrm>
            <a:off x="498626" y="800200"/>
            <a:ext cx="8146751" cy="4070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38</a:t>
            </a:fld>
            <a:endParaRPr/>
          </a:p>
        </p:txBody>
      </p:sp>
      <p:sp>
        <p:nvSpPr>
          <p:cNvPr id="1009" name="Google Shape;1009;p44"/>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Estimation</a:t>
            </a:r>
            <a:endParaRPr sz="4000">
              <a:solidFill>
                <a:srgbClr val="741B47"/>
              </a:solidFill>
              <a:latin typeface="Raleway Medium"/>
              <a:ea typeface="Raleway Medium"/>
              <a:cs typeface="Raleway Medium"/>
              <a:sym typeface="Raleway Medium"/>
            </a:endParaRPr>
          </a:p>
        </p:txBody>
      </p:sp>
      <p:sp>
        <p:nvSpPr>
          <p:cNvPr id="1010" name="Google Shape;1010;p44"/>
          <p:cNvSpPr txBox="1"/>
          <p:nvPr/>
        </p:nvSpPr>
        <p:spPr>
          <a:xfrm>
            <a:off x="352825" y="1762325"/>
            <a:ext cx="24708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highlight>
                  <a:srgbClr val="B6D7A8"/>
                </a:highlight>
                <a:latin typeface="Montserrat"/>
                <a:ea typeface="Montserrat"/>
                <a:cs typeface="Montserrat"/>
                <a:sym typeface="Montserrat"/>
              </a:rPr>
              <a:t>T-Shirt Sizing</a:t>
            </a:r>
            <a:endParaRPr sz="2400" b="1">
              <a:highlight>
                <a:srgbClr val="B6D7A8"/>
              </a:highlight>
              <a:latin typeface="Montserrat"/>
              <a:ea typeface="Montserrat"/>
              <a:cs typeface="Montserrat"/>
              <a:sym typeface="Montserrat"/>
            </a:endParaRPr>
          </a:p>
        </p:txBody>
      </p:sp>
      <p:pic>
        <p:nvPicPr>
          <p:cNvPr id="1011" name="Google Shape;1011;p44"/>
          <p:cNvPicPr preferRelativeResize="0"/>
          <p:nvPr/>
        </p:nvPicPr>
        <p:blipFill>
          <a:blip r:embed="rId3">
            <a:alphaModFix/>
          </a:blip>
          <a:stretch>
            <a:fillRect/>
          </a:stretch>
        </p:blipFill>
        <p:spPr>
          <a:xfrm>
            <a:off x="7668275" y="1030575"/>
            <a:ext cx="1415550" cy="1415550"/>
          </a:xfrm>
          <a:prstGeom prst="rect">
            <a:avLst/>
          </a:prstGeom>
          <a:noFill/>
          <a:ln>
            <a:noFill/>
          </a:ln>
        </p:spPr>
      </p:pic>
      <p:pic>
        <p:nvPicPr>
          <p:cNvPr id="1012" name="Google Shape;1012;p44"/>
          <p:cNvPicPr preferRelativeResize="0"/>
          <p:nvPr/>
        </p:nvPicPr>
        <p:blipFill>
          <a:blip r:embed="rId3">
            <a:alphaModFix/>
          </a:blip>
          <a:stretch>
            <a:fillRect/>
          </a:stretch>
        </p:blipFill>
        <p:spPr>
          <a:xfrm>
            <a:off x="6266607" y="1166128"/>
            <a:ext cx="1280017" cy="1280000"/>
          </a:xfrm>
          <a:prstGeom prst="rect">
            <a:avLst/>
          </a:prstGeom>
          <a:noFill/>
          <a:ln>
            <a:noFill/>
          </a:ln>
        </p:spPr>
      </p:pic>
      <p:pic>
        <p:nvPicPr>
          <p:cNvPr id="1013" name="Google Shape;1013;p44"/>
          <p:cNvPicPr preferRelativeResize="0"/>
          <p:nvPr/>
        </p:nvPicPr>
        <p:blipFill>
          <a:blip r:embed="rId3">
            <a:alphaModFix/>
          </a:blip>
          <a:stretch>
            <a:fillRect/>
          </a:stretch>
        </p:blipFill>
        <p:spPr>
          <a:xfrm>
            <a:off x="5122326" y="1366152"/>
            <a:ext cx="1022625" cy="1022573"/>
          </a:xfrm>
          <a:prstGeom prst="rect">
            <a:avLst/>
          </a:prstGeom>
          <a:noFill/>
          <a:ln>
            <a:noFill/>
          </a:ln>
        </p:spPr>
      </p:pic>
      <p:pic>
        <p:nvPicPr>
          <p:cNvPr id="1014" name="Google Shape;1014;p44"/>
          <p:cNvPicPr preferRelativeResize="0"/>
          <p:nvPr/>
        </p:nvPicPr>
        <p:blipFill>
          <a:blip r:embed="rId3">
            <a:alphaModFix/>
          </a:blip>
          <a:stretch>
            <a:fillRect/>
          </a:stretch>
        </p:blipFill>
        <p:spPr>
          <a:xfrm>
            <a:off x="4273585" y="1628550"/>
            <a:ext cx="760200" cy="760175"/>
          </a:xfrm>
          <a:prstGeom prst="rect">
            <a:avLst/>
          </a:prstGeom>
          <a:noFill/>
          <a:ln>
            <a:noFill/>
          </a:ln>
        </p:spPr>
      </p:pic>
      <p:pic>
        <p:nvPicPr>
          <p:cNvPr id="1015" name="Google Shape;1015;p44"/>
          <p:cNvPicPr preferRelativeResize="0"/>
          <p:nvPr/>
        </p:nvPicPr>
        <p:blipFill>
          <a:blip r:embed="rId3">
            <a:alphaModFix/>
          </a:blip>
          <a:stretch>
            <a:fillRect/>
          </a:stretch>
        </p:blipFill>
        <p:spPr>
          <a:xfrm>
            <a:off x="3343969" y="1762325"/>
            <a:ext cx="626420" cy="626400"/>
          </a:xfrm>
          <a:prstGeom prst="rect">
            <a:avLst/>
          </a:prstGeom>
          <a:noFill/>
          <a:ln>
            <a:noFill/>
          </a:ln>
        </p:spPr>
      </p:pic>
      <p:cxnSp>
        <p:nvCxnSpPr>
          <p:cNvPr id="1016" name="Google Shape;1016;p44"/>
          <p:cNvCxnSpPr/>
          <p:nvPr/>
        </p:nvCxnSpPr>
        <p:spPr>
          <a:xfrm rot="10800000" flipH="1">
            <a:off x="447850" y="2724550"/>
            <a:ext cx="8332800" cy="27300"/>
          </a:xfrm>
          <a:prstGeom prst="straightConnector1">
            <a:avLst/>
          </a:prstGeom>
          <a:noFill/>
          <a:ln w="38100" cap="flat" cmpd="sng">
            <a:solidFill>
              <a:schemeClr val="dk2"/>
            </a:solidFill>
            <a:prstDash val="lgDash"/>
            <a:round/>
            <a:headEnd type="none" w="med" len="med"/>
            <a:tailEnd type="none" w="med" len="med"/>
          </a:ln>
        </p:spPr>
      </p:cxnSp>
      <p:sp>
        <p:nvSpPr>
          <p:cNvPr id="1017" name="Google Shape;1017;p44"/>
          <p:cNvSpPr txBox="1"/>
          <p:nvPr/>
        </p:nvSpPr>
        <p:spPr>
          <a:xfrm>
            <a:off x="352825" y="3448275"/>
            <a:ext cx="24708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b="1">
                <a:highlight>
                  <a:srgbClr val="B6D7A8"/>
                </a:highlight>
                <a:latin typeface="Montserrat"/>
                <a:ea typeface="Montserrat"/>
                <a:cs typeface="Montserrat"/>
                <a:sym typeface="Montserrat"/>
              </a:rPr>
              <a:t>Story Points</a:t>
            </a:r>
            <a:endParaRPr sz="2400" b="1">
              <a:highlight>
                <a:srgbClr val="B6D7A8"/>
              </a:highlight>
              <a:latin typeface="Montserrat"/>
              <a:ea typeface="Montserrat"/>
              <a:cs typeface="Montserrat"/>
              <a:sym typeface="Montserrat"/>
            </a:endParaRPr>
          </a:p>
        </p:txBody>
      </p:sp>
      <p:sp>
        <p:nvSpPr>
          <p:cNvPr id="1018" name="Google Shape;1018;p44"/>
          <p:cNvSpPr txBox="1"/>
          <p:nvPr/>
        </p:nvSpPr>
        <p:spPr>
          <a:xfrm>
            <a:off x="3635925" y="3334175"/>
            <a:ext cx="4763700" cy="7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4000">
                <a:latin typeface="Montserrat ExtraBold"/>
                <a:ea typeface="Montserrat ExtraBold"/>
                <a:cs typeface="Montserrat ExtraBold"/>
                <a:sym typeface="Montserrat ExtraBold"/>
              </a:rPr>
              <a:t>1, 2, 3, 5, 8, 13, 21</a:t>
            </a:r>
            <a:endParaRPr sz="4000">
              <a:latin typeface="Montserrat ExtraBold"/>
              <a:ea typeface="Montserrat ExtraBold"/>
              <a:cs typeface="Montserrat ExtraBold"/>
              <a:sym typeface="Montserrat Extra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39</a:t>
            </a:fld>
            <a:endParaRPr/>
          </a:p>
        </p:txBody>
      </p:sp>
      <p:sp>
        <p:nvSpPr>
          <p:cNvPr id="1024" name="Google Shape;1024;p45"/>
          <p:cNvSpPr txBox="1"/>
          <p:nvPr/>
        </p:nvSpPr>
        <p:spPr>
          <a:xfrm>
            <a:off x="538891" y="165563"/>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Estimation</a:t>
            </a:r>
            <a:endParaRPr sz="4000">
              <a:solidFill>
                <a:srgbClr val="741B47"/>
              </a:solidFill>
              <a:latin typeface="Raleway Medium"/>
              <a:ea typeface="Raleway Medium"/>
              <a:cs typeface="Raleway Medium"/>
              <a:sym typeface="Raleway Medium"/>
            </a:endParaRPr>
          </a:p>
        </p:txBody>
      </p:sp>
      <p:pic>
        <p:nvPicPr>
          <p:cNvPr id="1025" name="Google Shape;1025;p45"/>
          <p:cNvPicPr preferRelativeResize="0"/>
          <p:nvPr/>
        </p:nvPicPr>
        <p:blipFill>
          <a:blip r:embed="rId3">
            <a:alphaModFix/>
          </a:blip>
          <a:stretch>
            <a:fillRect/>
          </a:stretch>
        </p:blipFill>
        <p:spPr>
          <a:xfrm>
            <a:off x="370786" y="791963"/>
            <a:ext cx="8484456" cy="4185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pic>
        <p:nvPicPr>
          <p:cNvPr id="414" name="Google Shape;414;p27"/>
          <p:cNvPicPr preferRelativeResize="0"/>
          <p:nvPr/>
        </p:nvPicPr>
        <p:blipFill>
          <a:blip r:embed="rId3">
            <a:alphaModFix/>
          </a:blip>
          <a:stretch>
            <a:fillRect/>
          </a:stretch>
        </p:blipFill>
        <p:spPr>
          <a:xfrm>
            <a:off x="1346200" y="152400"/>
            <a:ext cx="6451600"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43"/>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txBox="1">
            <a:spLocks noGrp="1"/>
          </p:cNvSpPr>
          <p:nvPr>
            <p:ph type="title"/>
          </p:nvPr>
        </p:nvSpPr>
        <p:spPr>
          <a:xfrm>
            <a:off x="664725" y="1903750"/>
            <a:ext cx="5074500" cy="140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100" dirty="0" err="1">
                <a:solidFill>
                  <a:srgbClr val="0A3534"/>
                </a:solidFill>
                <a:latin typeface="Proxima Nova Semibold"/>
                <a:ea typeface="Proxima Nova Semibold"/>
                <a:cs typeface="Proxima Nova Semibold"/>
                <a:sym typeface="Proxima Nova Semibold"/>
              </a:rPr>
              <a:t>Which</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project</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management</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tool</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are</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you</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familiar</a:t>
            </a:r>
            <a:r>
              <a:rPr lang="tr-TR" sz="3100" dirty="0">
                <a:solidFill>
                  <a:srgbClr val="0A3534"/>
                </a:solidFill>
                <a:latin typeface="Proxima Nova Semibold"/>
                <a:ea typeface="Proxima Nova Semibold"/>
                <a:cs typeface="Proxima Nova Semibold"/>
                <a:sym typeface="Proxima Nova Semibold"/>
              </a:rPr>
              <a:t> </a:t>
            </a:r>
            <a:r>
              <a:rPr lang="tr-TR" sz="3100" dirty="0" err="1">
                <a:solidFill>
                  <a:srgbClr val="0A3534"/>
                </a:solidFill>
                <a:latin typeface="Proxima Nova Semibold"/>
                <a:ea typeface="Proxima Nova Semibold"/>
                <a:cs typeface="Proxima Nova Semibold"/>
                <a:sym typeface="Proxima Nova Semibold"/>
              </a:rPr>
              <a:t>with</a:t>
            </a:r>
            <a:r>
              <a:rPr lang="tr-TR" sz="3100" dirty="0">
                <a:solidFill>
                  <a:srgbClr val="0A3534"/>
                </a:solidFill>
                <a:latin typeface="Proxima Nova Semibold"/>
                <a:ea typeface="Proxima Nova Semibold"/>
                <a:cs typeface="Proxima Nova Semibold"/>
                <a:sym typeface="Proxima Nova Semibold"/>
              </a:rPr>
              <a:t>?</a:t>
            </a:r>
            <a:endParaRPr sz="3100" dirty="0">
              <a:solidFill>
                <a:srgbClr val="0A3534"/>
              </a:solidFill>
              <a:latin typeface="Proxima Nova Semibold"/>
              <a:ea typeface="Proxima Nova Semibold"/>
              <a:cs typeface="Proxima Nova Semibold"/>
              <a:sym typeface="Proxima Nova Semibold"/>
            </a:endParaRPr>
          </a:p>
        </p:txBody>
      </p:sp>
      <p:pic>
        <p:nvPicPr>
          <p:cNvPr id="997" name="Google Shape;997;p43"/>
          <p:cNvPicPr preferRelativeResize="0"/>
          <p:nvPr/>
        </p:nvPicPr>
        <p:blipFill>
          <a:blip r:embed="rId3">
            <a:alphaModFix/>
          </a:blip>
          <a:stretch>
            <a:fillRect/>
          </a:stretch>
        </p:blipFill>
        <p:spPr>
          <a:xfrm>
            <a:off x="6074350" y="1428150"/>
            <a:ext cx="2208250" cy="857252"/>
          </a:xfrm>
          <a:prstGeom prst="rect">
            <a:avLst/>
          </a:prstGeom>
          <a:noFill/>
          <a:ln>
            <a:noFill/>
          </a:ln>
        </p:spPr>
      </p:pic>
      <p:pic>
        <p:nvPicPr>
          <p:cNvPr id="998" name="Google Shape;998;p43"/>
          <p:cNvPicPr preferRelativeResize="0"/>
          <p:nvPr/>
        </p:nvPicPr>
        <p:blipFill>
          <a:blip r:embed="rId4">
            <a:alphaModFix/>
          </a:blip>
          <a:stretch>
            <a:fillRect/>
          </a:stretch>
        </p:blipFill>
        <p:spPr>
          <a:xfrm>
            <a:off x="6074350" y="2495651"/>
            <a:ext cx="2326820" cy="714375"/>
          </a:xfrm>
          <a:prstGeom prst="rect">
            <a:avLst/>
          </a:prstGeom>
          <a:noFill/>
          <a:ln>
            <a:noFill/>
          </a:ln>
        </p:spPr>
      </p:pic>
      <p:pic>
        <p:nvPicPr>
          <p:cNvPr id="999" name="Google Shape;999;p43"/>
          <p:cNvPicPr preferRelativeResize="0"/>
          <p:nvPr/>
        </p:nvPicPr>
        <p:blipFill>
          <a:blip r:embed="rId5">
            <a:alphaModFix/>
          </a:blip>
          <a:stretch>
            <a:fillRect/>
          </a:stretch>
        </p:blipFill>
        <p:spPr>
          <a:xfrm>
            <a:off x="6163585" y="3210025"/>
            <a:ext cx="2029812" cy="1520400"/>
          </a:xfrm>
          <a:prstGeom prst="rect">
            <a:avLst/>
          </a:prstGeom>
          <a:noFill/>
          <a:ln>
            <a:noFill/>
          </a:ln>
        </p:spPr>
      </p:pic>
      <p:pic>
        <p:nvPicPr>
          <p:cNvPr id="1000" name="Google Shape;1000;p43"/>
          <p:cNvPicPr preferRelativeResize="0"/>
          <p:nvPr/>
        </p:nvPicPr>
        <p:blipFill>
          <a:blip r:embed="rId6">
            <a:alphaModFix/>
          </a:blip>
          <a:stretch>
            <a:fillRect/>
          </a:stretch>
        </p:blipFill>
        <p:spPr>
          <a:xfrm>
            <a:off x="5739371" y="416770"/>
            <a:ext cx="2878230" cy="1106749"/>
          </a:xfrm>
          <a:prstGeom prst="rect">
            <a:avLst/>
          </a:prstGeom>
          <a:noFill/>
          <a:ln>
            <a:noFill/>
          </a:ln>
        </p:spPr>
      </p:pic>
      <p:pic>
        <p:nvPicPr>
          <p:cNvPr id="1001" name="Google Shape;1001;p43"/>
          <p:cNvPicPr preferRelativeResize="0"/>
          <p:nvPr/>
        </p:nvPicPr>
        <p:blipFill>
          <a:blip r:embed="rId7">
            <a:alphaModFix/>
          </a:blip>
          <a:stretch>
            <a:fillRect/>
          </a:stretch>
        </p:blipFill>
        <p:spPr>
          <a:xfrm>
            <a:off x="2442850" y="847000"/>
            <a:ext cx="1219200" cy="1219200"/>
          </a:xfrm>
          <a:prstGeom prst="rect">
            <a:avLst/>
          </a:prstGeom>
          <a:noFill/>
          <a:ln>
            <a:noFill/>
          </a:ln>
        </p:spPr>
      </p:pic>
      <p:pic>
        <p:nvPicPr>
          <p:cNvPr id="1002" name="Google Shape;1002;p43">
            <a:hlinkClick r:id="rId8"/>
          </p:cNvPr>
          <p:cNvPicPr preferRelativeResize="0"/>
          <p:nvPr/>
        </p:nvPicPr>
        <p:blipFill>
          <a:blip r:embed="rId9">
            <a:alphaModFix/>
          </a:blip>
          <a:stretch>
            <a:fillRect/>
          </a:stretch>
        </p:blipFill>
        <p:spPr>
          <a:xfrm>
            <a:off x="0" y="4429125"/>
            <a:ext cx="9144000" cy="714375"/>
          </a:xfrm>
          <a:prstGeom prst="rect">
            <a:avLst/>
          </a:prstGeom>
          <a:noFill/>
          <a:ln>
            <a:noFill/>
          </a:ln>
        </p:spPr>
      </p:pic>
      <p:sp>
        <p:nvSpPr>
          <p:cNvPr id="1003" name="Google Shape;1003;p43">
            <a:hlinkClick r:id="rId10"/>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473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47"/>
          <p:cNvSpPr txBox="1">
            <a:spLocks noGrp="1"/>
          </p:cNvSpPr>
          <p:nvPr>
            <p:ph type="ctrTitle"/>
          </p:nvPr>
        </p:nvSpPr>
        <p:spPr>
          <a:xfrm>
            <a:off x="1003700" y="2194850"/>
            <a:ext cx="4676700" cy="669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a:solidFill>
                  <a:srgbClr val="741B47"/>
                </a:solidFill>
                <a:latin typeface="Raleway Medium"/>
                <a:ea typeface="Raleway Medium"/>
                <a:cs typeface="Raleway Medium"/>
                <a:sym typeface="Raleway Medium"/>
              </a:rPr>
              <a:t>Scrum </a:t>
            </a:r>
            <a:r>
              <a:rPr lang="tr-TR" dirty="0" err="1">
                <a:solidFill>
                  <a:srgbClr val="741B47"/>
                </a:solidFill>
                <a:latin typeface="Raleway Medium"/>
                <a:ea typeface="Raleway Medium"/>
                <a:cs typeface="Raleway Medium"/>
                <a:sym typeface="Raleway Medium"/>
              </a:rPr>
              <a:t>Artifacts</a:t>
            </a:r>
            <a:endParaRPr dirty="0">
              <a:solidFill>
                <a:srgbClr val="741B47"/>
              </a:solidFill>
              <a:latin typeface="Raleway Medium"/>
              <a:ea typeface="Raleway Medium"/>
              <a:cs typeface="Raleway Medium"/>
              <a:sym typeface="Raleway Medium"/>
            </a:endParaRPr>
          </a:p>
        </p:txBody>
      </p:sp>
      <p:sp>
        <p:nvSpPr>
          <p:cNvPr id="1041" name="Google Shape;1041;p4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dirty="0">
              <a:solidFill>
                <a:schemeClr val="lt1"/>
              </a:solidFill>
              <a:latin typeface="Barlow"/>
              <a:ea typeface="Barlow"/>
              <a:cs typeface="Barlow"/>
              <a:sym typeface="Barlow"/>
            </a:endParaRPr>
          </a:p>
        </p:txBody>
      </p:sp>
      <p:grpSp>
        <p:nvGrpSpPr>
          <p:cNvPr id="1042" name="Google Shape;1042;p47"/>
          <p:cNvGrpSpPr/>
          <p:nvPr/>
        </p:nvGrpSpPr>
        <p:grpSpPr>
          <a:xfrm>
            <a:off x="5435079" y="912423"/>
            <a:ext cx="3239723" cy="3318665"/>
            <a:chOff x="2270525" y="117216"/>
            <a:chExt cx="4650765" cy="4762722"/>
          </a:xfrm>
        </p:grpSpPr>
        <p:sp>
          <p:nvSpPr>
            <p:cNvPr id="1043" name="Google Shape;1043;p47"/>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4" name="Google Shape;1044;p47"/>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5" name="Google Shape;1045;p47"/>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47"/>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7" name="Google Shape;1047;p47"/>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8" name="Google Shape;1048;p47"/>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p47"/>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0" name="Google Shape;1050;p47"/>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1" name="Google Shape;1051;p47"/>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47"/>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p47"/>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4" name="Google Shape;1054;p47"/>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p47"/>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6" name="Google Shape;1056;p47"/>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7" name="Google Shape;1057;p47"/>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8" name="Google Shape;1058;p47"/>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p47"/>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47"/>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47"/>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2" name="Google Shape;1062;p47"/>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p47"/>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64" name="Google Shape;1064;p47"/>
            <p:cNvGrpSpPr/>
            <p:nvPr/>
          </p:nvGrpSpPr>
          <p:grpSpPr>
            <a:xfrm>
              <a:off x="4031993" y="117216"/>
              <a:ext cx="2889297" cy="3901793"/>
              <a:chOff x="5533368" y="1047716"/>
              <a:chExt cx="2889297" cy="3901793"/>
            </a:xfrm>
          </p:grpSpPr>
          <p:sp>
            <p:nvSpPr>
              <p:cNvPr id="1065" name="Google Shape;1065;p47"/>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6" name="Google Shape;1066;p47"/>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p47"/>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p47"/>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p47"/>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47"/>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1" name="Google Shape;1071;p47"/>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2" name="Google Shape;1072;p47"/>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p47"/>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4" name="Google Shape;1074;p47"/>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5" name="Google Shape;1075;p47"/>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47"/>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7" name="Google Shape;1077;p47"/>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8" name="Google Shape;1078;p47"/>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9" name="Google Shape;1079;p47"/>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0" name="Google Shape;1080;p47"/>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1" name="Google Shape;1081;p47"/>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47"/>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47"/>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47"/>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5" name="Google Shape;1085;p47"/>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p47"/>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47"/>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47"/>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47"/>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47"/>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47"/>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p47"/>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p47"/>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4" name="Google Shape;1094;p47"/>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p47"/>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6" name="Google Shape;1096;p47"/>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p47"/>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8" name="Google Shape;1098;p47"/>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9" name="Google Shape;1099;p47"/>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0" name="Google Shape;1100;p47"/>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p47"/>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2" name="Google Shape;1102;p47"/>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3" name="Google Shape;1103;p47"/>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4" name="Google Shape;1104;p47"/>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05" name="Google Shape;1105;p47"/>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6" name="Google Shape;1106;p47"/>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7" name="Google Shape;1107;p47"/>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8" name="Google Shape;1108;p47"/>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9" name="Google Shape;1109;p47"/>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0" name="Google Shape;1110;p47"/>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1" name="Google Shape;1111;p47"/>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2" name="Google Shape;1112;p47"/>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3" name="Google Shape;1113;p47"/>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4" name="Google Shape;1114;p47"/>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5" name="Google Shape;1115;p47"/>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6" name="Google Shape;1116;p47"/>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7" name="Google Shape;1117;p47"/>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8" name="Google Shape;1118;p47"/>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9" name="Google Shape;1119;p47"/>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0" name="Google Shape;1120;p47"/>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1" name="Google Shape;1121;p47"/>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2" name="Google Shape;1122;p47"/>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3" name="Google Shape;1123;p47"/>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4" name="Google Shape;1124;p47"/>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5" name="Google Shape;1125;p47"/>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6" name="Google Shape;1126;p47"/>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7" name="Google Shape;1127;p47"/>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8" name="Google Shape;1128;p47"/>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9" name="Google Shape;1129;p47"/>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0" name="Google Shape;1130;p47"/>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1" name="Google Shape;1131;p47"/>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2" name="Google Shape;1132;p47"/>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3" name="Google Shape;1133;p47"/>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34" name="Google Shape;1134;p47"/>
            <p:cNvGrpSpPr/>
            <p:nvPr/>
          </p:nvGrpSpPr>
          <p:grpSpPr>
            <a:xfrm flipH="1">
              <a:off x="2865276" y="3434799"/>
              <a:ext cx="598186" cy="1340314"/>
              <a:chOff x="4210728" y="4525714"/>
              <a:chExt cx="546438" cy="1224366"/>
            </a:xfrm>
          </p:grpSpPr>
          <p:sp>
            <p:nvSpPr>
              <p:cNvPr id="1135" name="Google Shape;1135;p47"/>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6" name="Google Shape;1136;p47"/>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7" name="Google Shape;1137;p47"/>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8" name="Google Shape;1138;p47"/>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9" name="Google Shape;1139;p47"/>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0" name="Google Shape;1140;p47"/>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1" name="Google Shape;1141;p47"/>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2" name="Google Shape;1142;p47"/>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3" name="Google Shape;1143;p47"/>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4" name="Google Shape;1144;p47"/>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5" name="Google Shape;1145;p47"/>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6" name="Google Shape;1146;p47"/>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7" name="Google Shape;1147;p47"/>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42</a:t>
            </a:fld>
            <a:endParaRPr/>
          </a:p>
        </p:txBody>
      </p:sp>
      <p:sp>
        <p:nvSpPr>
          <p:cNvPr id="1098" name="Google Shape;1098;p6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dirty="0">
                <a:solidFill>
                  <a:srgbClr val="741B47"/>
                </a:solidFill>
                <a:latin typeface="Raleway Medium"/>
                <a:ea typeface="Raleway Medium"/>
                <a:cs typeface="Raleway Medium"/>
                <a:sym typeface="Raleway Medium"/>
              </a:rPr>
              <a:t>Scrum </a:t>
            </a:r>
            <a:r>
              <a:rPr lang="tr-TR" sz="4000" dirty="0" err="1">
                <a:solidFill>
                  <a:srgbClr val="741B47"/>
                </a:solidFill>
                <a:latin typeface="Raleway Medium"/>
                <a:ea typeface="Raleway Medium"/>
                <a:cs typeface="Raleway Medium"/>
                <a:sym typeface="Raleway Medium"/>
              </a:rPr>
              <a:t>Practices</a:t>
            </a:r>
            <a:endParaRPr sz="4000" b="0" i="0" u="none" strike="noStrike" cap="none" dirty="0">
              <a:solidFill>
                <a:srgbClr val="741B47"/>
              </a:solidFill>
              <a:latin typeface="Raleway Medium"/>
              <a:ea typeface="Raleway Medium"/>
              <a:cs typeface="Raleway Medium"/>
              <a:sym typeface="Raleway Medium"/>
            </a:endParaRPr>
          </a:p>
        </p:txBody>
      </p:sp>
      <p:pic>
        <p:nvPicPr>
          <p:cNvPr id="1099" name="Google Shape;1099;p69"/>
          <p:cNvPicPr preferRelativeResize="0"/>
          <p:nvPr/>
        </p:nvPicPr>
        <p:blipFill>
          <a:blip r:embed="rId3">
            <a:alphaModFix/>
          </a:blip>
          <a:stretch>
            <a:fillRect/>
          </a:stretch>
        </p:blipFill>
        <p:spPr>
          <a:xfrm>
            <a:off x="190425" y="691625"/>
            <a:ext cx="6577800" cy="4311551"/>
          </a:xfrm>
          <a:prstGeom prst="rect">
            <a:avLst/>
          </a:prstGeom>
          <a:noFill/>
          <a:ln>
            <a:noFill/>
          </a:ln>
        </p:spPr>
      </p:pic>
      <p:pic>
        <p:nvPicPr>
          <p:cNvPr id="1100" name="Google Shape;1100;p69"/>
          <p:cNvPicPr preferRelativeResize="0"/>
          <p:nvPr/>
        </p:nvPicPr>
        <p:blipFill>
          <a:blip r:embed="rId4">
            <a:alphaModFix/>
          </a:blip>
          <a:stretch>
            <a:fillRect/>
          </a:stretch>
        </p:blipFill>
        <p:spPr>
          <a:xfrm>
            <a:off x="7189100" y="624275"/>
            <a:ext cx="1260000" cy="1260000"/>
          </a:xfrm>
          <a:prstGeom prst="rect">
            <a:avLst/>
          </a:prstGeom>
          <a:noFill/>
          <a:ln>
            <a:noFill/>
          </a:ln>
        </p:spPr>
      </p:pic>
      <p:pic>
        <p:nvPicPr>
          <p:cNvPr id="1101" name="Google Shape;1101;p69"/>
          <p:cNvPicPr preferRelativeResize="0"/>
          <p:nvPr/>
        </p:nvPicPr>
        <p:blipFill>
          <a:blip r:embed="rId5">
            <a:alphaModFix/>
          </a:blip>
          <a:stretch>
            <a:fillRect/>
          </a:stretch>
        </p:blipFill>
        <p:spPr>
          <a:xfrm>
            <a:off x="7189088" y="2183713"/>
            <a:ext cx="1260000" cy="1260000"/>
          </a:xfrm>
          <a:prstGeom prst="rect">
            <a:avLst/>
          </a:prstGeom>
          <a:noFill/>
          <a:ln>
            <a:noFill/>
          </a:ln>
        </p:spPr>
      </p:pic>
      <p:pic>
        <p:nvPicPr>
          <p:cNvPr id="1102" name="Google Shape;1102;p69"/>
          <p:cNvPicPr preferRelativeResize="0"/>
          <p:nvPr/>
        </p:nvPicPr>
        <p:blipFill>
          <a:blip r:embed="rId6">
            <a:alphaModFix/>
          </a:blip>
          <a:stretch>
            <a:fillRect/>
          </a:stretch>
        </p:blipFill>
        <p:spPr>
          <a:xfrm>
            <a:off x="7229100" y="3743175"/>
            <a:ext cx="1260000" cy="1260000"/>
          </a:xfrm>
          <a:prstGeom prst="rect">
            <a:avLst/>
          </a:prstGeom>
          <a:noFill/>
          <a:ln>
            <a:noFill/>
          </a:ln>
        </p:spPr>
      </p:pic>
      <p:sp>
        <p:nvSpPr>
          <p:cNvPr id="1103" name="Google Shape;1103;p69"/>
          <p:cNvSpPr/>
          <p:nvPr/>
        </p:nvSpPr>
        <p:spPr>
          <a:xfrm>
            <a:off x="3956550" y="3843500"/>
            <a:ext cx="2543400" cy="1159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622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43</a:t>
            </a:fld>
            <a:endParaRPr/>
          </a:p>
        </p:txBody>
      </p:sp>
      <p:sp>
        <p:nvSpPr>
          <p:cNvPr id="1161" name="Google Shape;1161;p4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dirty="0">
                <a:solidFill>
                  <a:srgbClr val="741B47"/>
                </a:solidFill>
                <a:latin typeface="Raleway Medium"/>
                <a:ea typeface="Raleway Medium"/>
                <a:cs typeface="Raleway Medium"/>
                <a:sym typeface="Raleway Medium"/>
              </a:rPr>
              <a:t>Main Scrum </a:t>
            </a:r>
            <a:r>
              <a:rPr lang="tr-TR" sz="4000" b="0" i="0" u="none" strike="noStrike" cap="none" dirty="0" err="1">
                <a:solidFill>
                  <a:srgbClr val="741B47"/>
                </a:solidFill>
                <a:latin typeface="Raleway Medium"/>
                <a:ea typeface="Raleway Medium"/>
                <a:cs typeface="Raleway Medium"/>
                <a:sym typeface="Raleway Medium"/>
              </a:rPr>
              <a:t>Artifacts</a:t>
            </a:r>
            <a:endParaRPr sz="4000" b="0" i="0" u="none" strike="noStrike" cap="none" dirty="0">
              <a:solidFill>
                <a:srgbClr val="741B47"/>
              </a:solidFill>
              <a:latin typeface="Raleway Medium"/>
              <a:ea typeface="Raleway Medium"/>
              <a:cs typeface="Raleway Medium"/>
              <a:sym typeface="Raleway Medium"/>
            </a:endParaRPr>
          </a:p>
        </p:txBody>
      </p:sp>
      <p:pic>
        <p:nvPicPr>
          <p:cNvPr id="1162" name="Google Shape;1162;p49"/>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163" name="Google Shape;1163;p49"/>
          <p:cNvSpPr/>
          <p:nvPr/>
        </p:nvSpPr>
        <p:spPr>
          <a:xfrm>
            <a:off x="6525491" y="2639292"/>
            <a:ext cx="1683300" cy="1129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4" name="Google Shape;1164;p49"/>
          <p:cNvSpPr/>
          <p:nvPr/>
        </p:nvSpPr>
        <p:spPr>
          <a:xfrm>
            <a:off x="2417618" y="3027219"/>
            <a:ext cx="907500" cy="1780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5" name="Google Shape;1165;p49"/>
          <p:cNvSpPr/>
          <p:nvPr/>
        </p:nvSpPr>
        <p:spPr>
          <a:xfrm>
            <a:off x="3934691" y="3026584"/>
            <a:ext cx="1066800" cy="1780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6" name="Google Shape;1166;p49"/>
          <p:cNvSpPr/>
          <p:nvPr/>
        </p:nvSpPr>
        <p:spPr>
          <a:xfrm>
            <a:off x="2660072" y="2646213"/>
            <a:ext cx="332400" cy="332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7" name="Google Shape;1167;p49"/>
          <p:cNvSpPr txBox="1"/>
          <p:nvPr/>
        </p:nvSpPr>
        <p:spPr>
          <a:xfrm>
            <a:off x="2687782" y="2666608"/>
            <a:ext cx="28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1400" b="0" i="0" u="none" strike="noStrike" cap="none">
                <a:solidFill>
                  <a:srgbClr val="000000"/>
                </a:solidFill>
                <a:latin typeface="Arial"/>
                <a:ea typeface="Arial"/>
                <a:cs typeface="Arial"/>
                <a:sym typeface="Arial"/>
              </a:rPr>
              <a:t>1</a:t>
            </a:r>
            <a:endParaRPr/>
          </a:p>
        </p:txBody>
      </p:sp>
      <p:sp>
        <p:nvSpPr>
          <p:cNvPr id="1168" name="Google Shape;1168;p49"/>
          <p:cNvSpPr/>
          <p:nvPr/>
        </p:nvSpPr>
        <p:spPr>
          <a:xfrm>
            <a:off x="4104408" y="2658171"/>
            <a:ext cx="332400" cy="332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9" name="Google Shape;1169;p49"/>
          <p:cNvSpPr txBox="1"/>
          <p:nvPr/>
        </p:nvSpPr>
        <p:spPr>
          <a:xfrm>
            <a:off x="4121726" y="2667000"/>
            <a:ext cx="28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170" name="Google Shape;1170;p49"/>
          <p:cNvSpPr txBox="1"/>
          <p:nvPr/>
        </p:nvSpPr>
        <p:spPr>
          <a:xfrm>
            <a:off x="7225145" y="2262239"/>
            <a:ext cx="28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tr-TR"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171" name="Google Shape;1171;p49"/>
          <p:cNvSpPr/>
          <p:nvPr/>
        </p:nvSpPr>
        <p:spPr>
          <a:xfrm>
            <a:off x="7200900" y="2244405"/>
            <a:ext cx="332400" cy="332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44</a:t>
            </a:fld>
            <a:endParaRPr/>
          </a:p>
        </p:txBody>
      </p:sp>
      <p:sp>
        <p:nvSpPr>
          <p:cNvPr id="1169" name="Google Shape;1169;p4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Product Backlog</a:t>
            </a:r>
            <a:endParaRPr sz="4000" b="0" i="0" u="none" strike="noStrike" cap="none">
              <a:solidFill>
                <a:srgbClr val="741B47"/>
              </a:solidFill>
              <a:latin typeface="Raleway Medium"/>
              <a:ea typeface="Raleway Medium"/>
              <a:cs typeface="Raleway Medium"/>
              <a:sym typeface="Raleway Medium"/>
            </a:endParaRPr>
          </a:p>
        </p:txBody>
      </p:sp>
      <p:pic>
        <p:nvPicPr>
          <p:cNvPr id="1170" name="Google Shape;1170;p49"/>
          <p:cNvPicPr preferRelativeResize="0"/>
          <p:nvPr/>
        </p:nvPicPr>
        <p:blipFill rotWithShape="1">
          <a:blip r:embed="rId3">
            <a:alphaModFix/>
          </a:blip>
          <a:srcRect t="1877" b="3281"/>
          <a:stretch/>
        </p:blipFill>
        <p:spPr>
          <a:xfrm>
            <a:off x="0" y="740575"/>
            <a:ext cx="4947399" cy="4329101"/>
          </a:xfrm>
          <a:prstGeom prst="rect">
            <a:avLst/>
          </a:prstGeom>
          <a:noFill/>
          <a:ln>
            <a:noFill/>
          </a:ln>
        </p:spPr>
      </p:pic>
      <p:sp>
        <p:nvSpPr>
          <p:cNvPr id="1171" name="Google Shape;1171;p49"/>
          <p:cNvSpPr txBox="1"/>
          <p:nvPr/>
        </p:nvSpPr>
        <p:spPr>
          <a:xfrm>
            <a:off x="4947400" y="11293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Ordered list of everything</a:t>
            </a:r>
            <a:endParaRPr sz="1700">
              <a:latin typeface="Montserrat Medium"/>
              <a:ea typeface="Montserrat Medium"/>
              <a:cs typeface="Montserrat Medium"/>
              <a:sym typeface="Montserrat Medium"/>
            </a:endParaRPr>
          </a:p>
        </p:txBody>
      </p:sp>
      <p:sp>
        <p:nvSpPr>
          <p:cNvPr id="1172" name="Google Shape;1172;p49"/>
          <p:cNvSpPr txBox="1"/>
          <p:nvPr/>
        </p:nvSpPr>
        <p:spPr>
          <a:xfrm>
            <a:off x="4947400" y="18785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List of prioritized items</a:t>
            </a:r>
            <a:endParaRPr sz="1700">
              <a:latin typeface="Montserrat Medium"/>
              <a:ea typeface="Montserrat Medium"/>
              <a:cs typeface="Montserrat Medium"/>
              <a:sym typeface="Montserrat Medium"/>
            </a:endParaRPr>
          </a:p>
        </p:txBody>
      </p:sp>
      <p:sp>
        <p:nvSpPr>
          <p:cNvPr id="1173" name="Google Shape;1173;p49"/>
          <p:cNvSpPr txBox="1"/>
          <p:nvPr/>
        </p:nvSpPr>
        <p:spPr>
          <a:xfrm>
            <a:off x="4947400" y="26277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Product Owner is responsible</a:t>
            </a:r>
            <a:endParaRPr sz="1700">
              <a:latin typeface="Montserrat Medium"/>
              <a:ea typeface="Montserrat Medium"/>
              <a:cs typeface="Montserrat Medium"/>
              <a:sym typeface="Montserrat Medium"/>
            </a:endParaRPr>
          </a:p>
        </p:txBody>
      </p:sp>
      <p:sp>
        <p:nvSpPr>
          <p:cNvPr id="1174" name="Google Shape;1174;p49"/>
          <p:cNvSpPr txBox="1"/>
          <p:nvPr/>
        </p:nvSpPr>
        <p:spPr>
          <a:xfrm>
            <a:off x="4947400" y="33769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Dynamic</a:t>
            </a:r>
            <a:endParaRPr sz="1700">
              <a:latin typeface="Montserrat Medium"/>
              <a:ea typeface="Montserrat Medium"/>
              <a:cs typeface="Montserrat Medium"/>
              <a:sym typeface="Montserrat Medium"/>
            </a:endParaRPr>
          </a:p>
        </p:txBody>
      </p:sp>
      <p:sp>
        <p:nvSpPr>
          <p:cNvPr id="1175" name="Google Shape;1175;p49"/>
          <p:cNvSpPr txBox="1"/>
          <p:nvPr/>
        </p:nvSpPr>
        <p:spPr>
          <a:xfrm>
            <a:off x="4947400" y="4126150"/>
            <a:ext cx="4012800" cy="5490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Should be refined regularly</a:t>
            </a:r>
            <a:endParaRPr sz="1700">
              <a:latin typeface="Montserrat Medium"/>
              <a:ea typeface="Montserrat Medium"/>
              <a:cs typeface="Montserrat Medium"/>
              <a:sym typeface="Montserrat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45</a:t>
            </a:fld>
            <a:endParaRPr/>
          </a:p>
        </p:txBody>
      </p:sp>
      <p:sp>
        <p:nvSpPr>
          <p:cNvPr id="1181" name="Google Shape;1181;p50"/>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Backlog</a:t>
            </a:r>
            <a:endParaRPr sz="4000" b="0" i="0" u="none" strike="noStrike" cap="none">
              <a:solidFill>
                <a:srgbClr val="741B47"/>
              </a:solidFill>
              <a:latin typeface="Raleway Medium"/>
              <a:ea typeface="Raleway Medium"/>
              <a:cs typeface="Raleway Medium"/>
              <a:sym typeface="Raleway Medium"/>
            </a:endParaRPr>
          </a:p>
        </p:txBody>
      </p:sp>
      <p:sp>
        <p:nvSpPr>
          <p:cNvPr id="1182" name="Google Shape;1182;p50"/>
          <p:cNvSpPr txBox="1"/>
          <p:nvPr/>
        </p:nvSpPr>
        <p:spPr>
          <a:xfrm>
            <a:off x="307800" y="3563050"/>
            <a:ext cx="8528400" cy="12135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set of Product </a:t>
            </a:r>
            <a:r>
              <a:rPr lang="tr-TR" sz="1700" dirty="0" err="1">
                <a:latin typeface="Montserrat Medium"/>
                <a:ea typeface="Montserrat Medium"/>
                <a:cs typeface="Montserrat Medium"/>
                <a:sym typeface="Montserrat Medium"/>
              </a:rPr>
              <a:t>Backlog</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items</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selected</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for</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Sprint</a:t>
            </a:r>
            <a:endParaRPr sz="1700" dirty="0">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dirty="0">
                <a:latin typeface="Montserrat Medium"/>
                <a:ea typeface="Montserrat Medium"/>
                <a:cs typeface="Montserrat Medium"/>
                <a:sym typeface="Montserrat Medium"/>
              </a:rPr>
              <a:t>A plan </a:t>
            </a:r>
            <a:r>
              <a:rPr lang="tr-TR" sz="1700" dirty="0" err="1">
                <a:latin typeface="Montserrat Medium"/>
                <a:ea typeface="Montserrat Medium"/>
                <a:cs typeface="Montserrat Medium"/>
                <a:sym typeface="Montserrat Medium"/>
              </a:rPr>
              <a:t>for</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delivering</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product</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Increment</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and</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realizing</a:t>
            </a:r>
            <a:r>
              <a:rPr lang="tr-TR" sz="1700" dirty="0">
                <a:latin typeface="Montserrat Medium"/>
                <a:ea typeface="Montserrat Medium"/>
                <a:cs typeface="Montserrat Medium"/>
                <a:sym typeface="Montserrat Medium"/>
              </a:rPr>
              <a:t> Sprint </a:t>
            </a:r>
            <a:r>
              <a:rPr lang="tr-TR" sz="1700" dirty="0" err="1">
                <a:latin typeface="Montserrat Medium"/>
                <a:ea typeface="Montserrat Medium"/>
                <a:cs typeface="Montserrat Medium"/>
                <a:sym typeface="Montserrat Medium"/>
              </a:rPr>
              <a:t>Goal</a:t>
            </a:r>
            <a:endParaRPr sz="1700" dirty="0">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dirty="0" err="1">
                <a:latin typeface="Montserrat Medium"/>
                <a:ea typeface="Montserrat Medium"/>
                <a:cs typeface="Montserrat Medium"/>
                <a:sym typeface="Montserrat Medium"/>
              </a:rPr>
              <a:t>Highly</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visible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real</a:t>
            </a:r>
            <a:r>
              <a:rPr lang="tr-TR" sz="1700" dirty="0">
                <a:latin typeface="Montserrat Medium"/>
                <a:ea typeface="Montserrat Medium"/>
                <a:cs typeface="Montserrat Medium"/>
                <a:sym typeface="Montserrat Medium"/>
              </a:rPr>
              <a:t>-time </a:t>
            </a:r>
            <a:r>
              <a:rPr lang="tr-TR" sz="1700" dirty="0" err="1">
                <a:latin typeface="Montserrat Medium"/>
                <a:ea typeface="Montserrat Medium"/>
                <a:cs typeface="Montserrat Medium"/>
                <a:sym typeface="Montserrat Medium"/>
              </a:rPr>
              <a:t>picture</a:t>
            </a:r>
            <a:r>
              <a:rPr lang="tr-TR" sz="1700" dirty="0">
                <a:latin typeface="Montserrat Medium"/>
                <a:ea typeface="Montserrat Medium"/>
                <a:cs typeface="Montserrat Medium"/>
                <a:sym typeface="Montserrat Medium"/>
              </a:rPr>
              <a:t> of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work</a:t>
            </a:r>
            <a:endParaRPr sz="1700" dirty="0">
              <a:latin typeface="Montserrat Medium"/>
              <a:ea typeface="Montserrat Medium"/>
              <a:cs typeface="Montserrat Medium"/>
              <a:sym typeface="Montserrat Medium"/>
            </a:endParaRPr>
          </a:p>
        </p:txBody>
      </p:sp>
      <p:pic>
        <p:nvPicPr>
          <p:cNvPr id="1183" name="Google Shape;1183;p50"/>
          <p:cNvPicPr preferRelativeResize="0"/>
          <p:nvPr/>
        </p:nvPicPr>
        <p:blipFill rotWithShape="1">
          <a:blip r:embed="rId3">
            <a:alphaModFix/>
          </a:blip>
          <a:srcRect b="5651"/>
          <a:stretch/>
        </p:blipFill>
        <p:spPr>
          <a:xfrm>
            <a:off x="1334200" y="699825"/>
            <a:ext cx="6677800" cy="2737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pic>
        <p:nvPicPr>
          <p:cNvPr id="1188" name="Google Shape;1188;p51"/>
          <p:cNvPicPr preferRelativeResize="0"/>
          <p:nvPr/>
        </p:nvPicPr>
        <p:blipFill>
          <a:blip r:embed="rId3">
            <a:alphaModFix/>
          </a:blip>
          <a:stretch>
            <a:fillRect/>
          </a:stretch>
        </p:blipFill>
        <p:spPr>
          <a:xfrm>
            <a:off x="1227648" y="609123"/>
            <a:ext cx="6688701" cy="2673825"/>
          </a:xfrm>
          <a:prstGeom prst="rect">
            <a:avLst/>
          </a:prstGeom>
          <a:noFill/>
          <a:ln>
            <a:noFill/>
          </a:ln>
        </p:spPr>
      </p:pic>
      <p:sp>
        <p:nvSpPr>
          <p:cNvPr id="1189" name="Google Shape;1189;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46</a:t>
            </a:fld>
            <a:endParaRPr/>
          </a:p>
        </p:txBody>
      </p:sp>
      <p:sp>
        <p:nvSpPr>
          <p:cNvPr id="1190" name="Google Shape;1190;p5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Product Increment</a:t>
            </a:r>
            <a:endParaRPr sz="4000" b="0" i="0" u="none" strike="noStrike" cap="none">
              <a:solidFill>
                <a:srgbClr val="741B47"/>
              </a:solidFill>
              <a:latin typeface="Raleway Medium"/>
              <a:ea typeface="Raleway Medium"/>
              <a:cs typeface="Raleway Medium"/>
              <a:sym typeface="Raleway Medium"/>
            </a:endParaRPr>
          </a:p>
        </p:txBody>
      </p:sp>
      <p:sp>
        <p:nvSpPr>
          <p:cNvPr id="1191" name="Google Shape;1191;p51"/>
          <p:cNvSpPr txBox="1"/>
          <p:nvPr/>
        </p:nvSpPr>
        <p:spPr>
          <a:xfrm>
            <a:off x="307800" y="3384150"/>
            <a:ext cx="8528400" cy="1392600"/>
          </a:xfrm>
          <a:prstGeom prst="rect">
            <a:avLst/>
          </a:prstGeom>
          <a:solidFill>
            <a:srgbClr val="A4C2F4"/>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4C1130"/>
              </a:buClr>
              <a:buSzPts val="1700"/>
              <a:buFont typeface="Montserrat Medium"/>
              <a:buChar char="●"/>
            </a:pP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sum</a:t>
            </a:r>
            <a:r>
              <a:rPr lang="tr-TR" sz="1700" dirty="0">
                <a:latin typeface="Montserrat Medium"/>
                <a:ea typeface="Montserrat Medium"/>
                <a:cs typeface="Montserrat Medium"/>
                <a:sym typeface="Montserrat Medium"/>
              </a:rPr>
              <a:t> of </a:t>
            </a:r>
            <a:r>
              <a:rPr lang="tr-TR" sz="1700" dirty="0" err="1">
                <a:latin typeface="Montserrat Medium"/>
                <a:ea typeface="Montserrat Medium"/>
                <a:cs typeface="Montserrat Medium"/>
                <a:sym typeface="Montserrat Medium"/>
              </a:rPr>
              <a:t>all</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Product </a:t>
            </a:r>
            <a:r>
              <a:rPr lang="tr-TR" sz="1700" dirty="0" err="1">
                <a:latin typeface="Montserrat Medium"/>
                <a:ea typeface="Montserrat Medium"/>
                <a:cs typeface="Montserrat Medium"/>
                <a:sym typeface="Montserrat Medium"/>
              </a:rPr>
              <a:t>Backlog</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items</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completed</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during</a:t>
            </a:r>
            <a:r>
              <a:rPr lang="tr-TR" sz="1700" dirty="0">
                <a:latin typeface="Montserrat Medium"/>
                <a:ea typeface="Montserrat Medium"/>
                <a:cs typeface="Montserrat Medium"/>
                <a:sym typeface="Montserrat Medium"/>
              </a:rPr>
              <a:t> a Sprint </a:t>
            </a:r>
            <a:r>
              <a:rPr lang="tr-TR" sz="1700" dirty="0" err="1">
                <a:latin typeface="Montserrat Medium"/>
                <a:ea typeface="Montserrat Medium"/>
                <a:cs typeface="Montserrat Medium"/>
                <a:sym typeface="Montserrat Medium"/>
              </a:rPr>
              <a:t>and</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value</a:t>
            </a:r>
            <a:r>
              <a:rPr lang="tr-TR" sz="1700" dirty="0">
                <a:latin typeface="Montserrat Medium"/>
                <a:ea typeface="Montserrat Medium"/>
                <a:cs typeface="Montserrat Medium"/>
                <a:sym typeface="Montserrat Medium"/>
              </a:rPr>
              <a:t> of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increments</a:t>
            </a:r>
            <a:r>
              <a:rPr lang="tr-TR" sz="1700" dirty="0">
                <a:latin typeface="Montserrat Medium"/>
                <a:ea typeface="Montserrat Medium"/>
                <a:cs typeface="Montserrat Medium"/>
                <a:sym typeface="Montserrat Medium"/>
              </a:rPr>
              <a:t> of </a:t>
            </a:r>
            <a:r>
              <a:rPr lang="tr-TR" sz="1700" dirty="0" err="1">
                <a:latin typeface="Montserrat Medium"/>
                <a:ea typeface="Montserrat Medium"/>
                <a:cs typeface="Montserrat Medium"/>
                <a:sym typeface="Montserrat Medium"/>
              </a:rPr>
              <a:t>all</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previous</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Sprints</a:t>
            </a:r>
            <a:r>
              <a:rPr lang="tr-TR" sz="1700" dirty="0">
                <a:latin typeface="Montserrat Medium"/>
                <a:ea typeface="Montserrat Medium"/>
                <a:cs typeface="Montserrat Medium"/>
                <a:sym typeface="Montserrat Medium"/>
              </a:rPr>
              <a:t>.</a:t>
            </a:r>
            <a:endParaRPr sz="1700" dirty="0">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dirty="0">
                <a:latin typeface="Montserrat Medium"/>
                <a:ea typeface="Montserrat Medium"/>
                <a:cs typeface="Montserrat Medium"/>
                <a:sym typeface="Montserrat Medium"/>
              </a:rPr>
              <a:t>At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end</a:t>
            </a:r>
            <a:r>
              <a:rPr lang="tr-TR" sz="1700" dirty="0">
                <a:latin typeface="Montserrat Medium"/>
                <a:ea typeface="Montserrat Medium"/>
                <a:cs typeface="Montserrat Medium"/>
                <a:sym typeface="Montserrat Medium"/>
              </a:rPr>
              <a:t> of a Sprint,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new</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Increment</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must</a:t>
            </a:r>
            <a:r>
              <a:rPr lang="tr-TR" sz="1700" dirty="0">
                <a:latin typeface="Montserrat Medium"/>
                <a:ea typeface="Montserrat Medium"/>
                <a:cs typeface="Montserrat Medium"/>
                <a:sym typeface="Montserrat Medium"/>
              </a:rPr>
              <a:t> be “Done”.</a:t>
            </a:r>
            <a:endParaRPr sz="1700" dirty="0">
              <a:latin typeface="Montserrat Medium"/>
              <a:ea typeface="Montserrat Medium"/>
              <a:cs typeface="Montserrat Medium"/>
              <a:sym typeface="Montserrat Medium"/>
            </a:endParaRPr>
          </a:p>
          <a:p>
            <a:pPr marL="457200" marR="0" lvl="0" indent="-336550" algn="l" rtl="0">
              <a:lnSpc>
                <a:spcPct val="100000"/>
              </a:lnSpc>
              <a:spcBef>
                <a:spcPts val="0"/>
              </a:spcBef>
              <a:spcAft>
                <a:spcPts val="0"/>
              </a:spcAft>
              <a:buClr>
                <a:srgbClr val="4C1130"/>
              </a:buClr>
              <a:buSzPts val="1700"/>
              <a:buFont typeface="Montserrat Medium"/>
              <a:buChar char="●"/>
            </a:pP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increment</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must</a:t>
            </a:r>
            <a:r>
              <a:rPr lang="tr-TR" sz="1700" dirty="0">
                <a:latin typeface="Montserrat Medium"/>
                <a:ea typeface="Montserrat Medium"/>
                <a:cs typeface="Montserrat Medium"/>
                <a:sym typeface="Montserrat Medium"/>
              </a:rPr>
              <a:t> be in </a:t>
            </a:r>
            <a:r>
              <a:rPr lang="tr-TR" sz="1700" dirty="0" err="1">
                <a:latin typeface="Montserrat Medium"/>
                <a:ea typeface="Montserrat Medium"/>
                <a:cs typeface="Montserrat Medium"/>
                <a:sym typeface="Montserrat Medium"/>
              </a:rPr>
              <a:t>useable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condition</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regardless</a:t>
            </a:r>
            <a:r>
              <a:rPr lang="tr-TR" sz="1700" dirty="0">
                <a:latin typeface="Montserrat Medium"/>
                <a:ea typeface="Montserrat Medium"/>
                <a:cs typeface="Montserrat Medium"/>
                <a:sym typeface="Montserrat Medium"/>
              </a:rPr>
              <a:t> of </a:t>
            </a:r>
            <a:r>
              <a:rPr lang="tr-TR" sz="1700" dirty="0" err="1">
                <a:latin typeface="Montserrat Medium"/>
                <a:ea typeface="Montserrat Medium"/>
                <a:cs typeface="Montserrat Medium"/>
                <a:sym typeface="Montserrat Medium"/>
              </a:rPr>
              <a:t>whether</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Product </a:t>
            </a:r>
            <a:r>
              <a:rPr lang="tr-TR" sz="1700" dirty="0" err="1">
                <a:latin typeface="Montserrat Medium"/>
                <a:ea typeface="Montserrat Medium"/>
                <a:cs typeface="Montserrat Medium"/>
                <a:sym typeface="Montserrat Medium"/>
              </a:rPr>
              <a:t>Owner</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decides</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to</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release</a:t>
            </a:r>
            <a:r>
              <a:rPr lang="tr-TR" sz="1700" dirty="0">
                <a:latin typeface="Montserrat Medium"/>
                <a:ea typeface="Montserrat Medium"/>
                <a:cs typeface="Montserrat Medium"/>
                <a:sym typeface="Montserrat Medium"/>
              </a:rPr>
              <a:t> it.</a:t>
            </a:r>
            <a:endParaRPr sz="1700" dirty="0">
              <a:latin typeface="Montserrat Medium"/>
              <a:ea typeface="Montserrat Medium"/>
              <a:cs typeface="Montserrat Medium"/>
              <a:sym typeface="Montserrat Medium"/>
            </a:endParaRPr>
          </a:p>
        </p:txBody>
      </p:sp>
      <p:sp>
        <p:nvSpPr>
          <p:cNvPr id="1192" name="Google Shape;1192;p51"/>
          <p:cNvSpPr/>
          <p:nvPr/>
        </p:nvSpPr>
        <p:spPr>
          <a:xfrm>
            <a:off x="6518375" y="929525"/>
            <a:ext cx="1659000" cy="23493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pic>
        <p:nvPicPr>
          <p:cNvPr id="1205" name="Google Shape;1205;p53"/>
          <p:cNvPicPr preferRelativeResize="0"/>
          <p:nvPr/>
        </p:nvPicPr>
        <p:blipFill>
          <a:blip r:embed="rId3">
            <a:alphaModFix/>
          </a:blip>
          <a:stretch>
            <a:fillRect/>
          </a:stretch>
        </p:blipFill>
        <p:spPr>
          <a:xfrm>
            <a:off x="1227648" y="456723"/>
            <a:ext cx="6688701" cy="2673825"/>
          </a:xfrm>
          <a:prstGeom prst="rect">
            <a:avLst/>
          </a:prstGeom>
          <a:noFill/>
          <a:ln>
            <a:noFill/>
          </a:ln>
        </p:spPr>
      </p:pic>
      <p:sp>
        <p:nvSpPr>
          <p:cNvPr id="1206" name="Google Shape;1206;p5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47</a:t>
            </a:fld>
            <a:endParaRPr/>
          </a:p>
        </p:txBody>
      </p:sp>
      <p:sp>
        <p:nvSpPr>
          <p:cNvPr id="1207" name="Google Shape;1207;p53"/>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Product Increment</a:t>
            </a:r>
            <a:endParaRPr sz="4000" b="0" i="0" u="none" strike="noStrike" cap="none">
              <a:solidFill>
                <a:srgbClr val="741B47"/>
              </a:solidFill>
              <a:latin typeface="Raleway Medium"/>
              <a:ea typeface="Raleway Medium"/>
              <a:cs typeface="Raleway Medium"/>
              <a:sym typeface="Raleway Medium"/>
            </a:endParaRPr>
          </a:p>
        </p:txBody>
      </p:sp>
      <p:sp>
        <p:nvSpPr>
          <p:cNvPr id="1208" name="Google Shape;1208;p53"/>
          <p:cNvSpPr/>
          <p:nvPr/>
        </p:nvSpPr>
        <p:spPr>
          <a:xfrm>
            <a:off x="6518375" y="777125"/>
            <a:ext cx="1659000" cy="23493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9" name="Google Shape;1209;p53"/>
          <p:cNvPicPr preferRelativeResize="0"/>
          <p:nvPr/>
        </p:nvPicPr>
        <p:blipFill>
          <a:blip r:embed="rId4">
            <a:alphaModFix/>
          </a:blip>
          <a:stretch>
            <a:fillRect/>
          </a:stretch>
        </p:blipFill>
        <p:spPr>
          <a:xfrm>
            <a:off x="1714375" y="3240675"/>
            <a:ext cx="5983275" cy="1864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196"/>
        <p:cNvGrpSpPr/>
        <p:nvPr/>
      </p:nvGrpSpPr>
      <p:grpSpPr>
        <a:xfrm>
          <a:off x="0" y="0"/>
          <a:ext cx="0" cy="0"/>
          <a:chOff x="0" y="0"/>
          <a:chExt cx="0" cy="0"/>
        </a:xfrm>
      </p:grpSpPr>
      <p:sp>
        <p:nvSpPr>
          <p:cNvPr id="1197" name="Google Shape;1197;p5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8" name="Google Shape;1198;p52"/>
          <p:cNvPicPr preferRelativeResize="0"/>
          <p:nvPr/>
        </p:nvPicPr>
        <p:blipFill>
          <a:blip r:embed="rId3">
            <a:alphaModFix/>
          </a:blip>
          <a:stretch>
            <a:fillRect/>
          </a:stretch>
        </p:blipFill>
        <p:spPr>
          <a:xfrm>
            <a:off x="2442850" y="847000"/>
            <a:ext cx="1219200" cy="1219200"/>
          </a:xfrm>
          <a:prstGeom prst="rect">
            <a:avLst/>
          </a:prstGeom>
          <a:noFill/>
          <a:ln>
            <a:noFill/>
          </a:ln>
        </p:spPr>
      </p:pic>
      <p:pic>
        <p:nvPicPr>
          <p:cNvPr id="1199" name="Google Shape;1199;p52"/>
          <p:cNvPicPr preferRelativeResize="0"/>
          <p:nvPr/>
        </p:nvPicPr>
        <p:blipFill>
          <a:blip r:embed="rId4">
            <a:alphaModFix/>
          </a:blip>
          <a:stretch>
            <a:fillRect/>
          </a:stretch>
        </p:blipFill>
        <p:spPr>
          <a:xfrm>
            <a:off x="3972025" y="1314200"/>
            <a:ext cx="4874025" cy="3416225"/>
          </a:xfrm>
          <a:prstGeom prst="rect">
            <a:avLst/>
          </a:prstGeom>
          <a:noFill/>
          <a:ln>
            <a:noFill/>
          </a:ln>
        </p:spPr>
      </p:pic>
      <p:sp>
        <p:nvSpPr>
          <p:cNvPr id="1200" name="Google Shape;1200;p52"/>
          <p:cNvSpPr txBox="1">
            <a:spLocks noGrp="1"/>
          </p:cNvSpPr>
          <p:nvPr>
            <p:ph type="title"/>
          </p:nvPr>
        </p:nvSpPr>
        <p:spPr>
          <a:xfrm>
            <a:off x="664725" y="1903750"/>
            <a:ext cx="44580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100" dirty="0" err="1">
                <a:solidFill>
                  <a:srgbClr val="4A86E8"/>
                </a:solidFill>
                <a:latin typeface="Proxima Nova Semibold"/>
                <a:ea typeface="Proxima Nova Semibold"/>
                <a:cs typeface="Proxima Nova Semibold"/>
                <a:sym typeface="Proxima Nova Semibold"/>
              </a:rPr>
              <a:t>Who</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prioritizes</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the</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product</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backlog</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items</a:t>
            </a:r>
            <a:r>
              <a:rPr lang="tr-TR" sz="3100" dirty="0">
                <a:solidFill>
                  <a:srgbClr val="4A86E8"/>
                </a:solidFill>
                <a:latin typeface="Proxima Nova Semibold"/>
                <a:ea typeface="Proxima Nova Semibold"/>
                <a:cs typeface="Proxima Nova Semibold"/>
                <a:sym typeface="Proxima Nova Semibold"/>
              </a:rPr>
              <a:t>?</a:t>
            </a:r>
            <a:endParaRPr sz="3100" dirty="0">
              <a:solidFill>
                <a:srgbClr val="4A86E8"/>
              </a:solidFill>
              <a:latin typeface="Proxima Nova Semibold"/>
              <a:ea typeface="Proxima Nova Semibold"/>
              <a:cs typeface="Proxima Nova Semibold"/>
              <a:sym typeface="Proxima Nova Semibold"/>
            </a:endParaRPr>
          </a:p>
        </p:txBody>
      </p:sp>
      <p:pic>
        <p:nvPicPr>
          <p:cNvPr id="1201" name="Google Shape;1201;p52">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202" name="Google Shape;1202;p52">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3"/>
          <p:cNvSpPr txBox="1">
            <a:spLocks noGrp="1"/>
          </p:cNvSpPr>
          <p:nvPr>
            <p:ph type="ctrTitle"/>
          </p:nvPr>
        </p:nvSpPr>
        <p:spPr>
          <a:xfrm>
            <a:off x="1003700" y="1885950"/>
            <a:ext cx="4676700" cy="1206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a:solidFill>
                  <a:srgbClr val="741B47"/>
                </a:solidFill>
                <a:latin typeface="Raleway Medium"/>
                <a:ea typeface="Raleway Medium"/>
                <a:cs typeface="Raleway Medium"/>
                <a:sym typeface="Raleway Medium"/>
              </a:rPr>
              <a:t>Scrum </a:t>
            </a:r>
            <a:r>
              <a:rPr lang="tr-TR" dirty="0" err="1">
                <a:solidFill>
                  <a:srgbClr val="741B47"/>
                </a:solidFill>
                <a:latin typeface="Raleway Medium"/>
                <a:ea typeface="Raleway Medium"/>
                <a:cs typeface="Raleway Medium"/>
                <a:sym typeface="Raleway Medium"/>
              </a:rPr>
              <a:t>Ceremonies</a:t>
            </a:r>
            <a:endParaRPr dirty="0">
              <a:solidFill>
                <a:srgbClr val="741B47"/>
              </a:solidFill>
              <a:latin typeface="Raleway Medium"/>
              <a:ea typeface="Raleway Medium"/>
              <a:cs typeface="Raleway Medium"/>
              <a:sym typeface="Raleway Medium"/>
            </a:endParaRPr>
          </a:p>
        </p:txBody>
      </p:sp>
      <p:sp>
        <p:nvSpPr>
          <p:cNvPr id="1208" name="Google Shape;1208;p5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dirty="0">
              <a:solidFill>
                <a:schemeClr val="lt1"/>
              </a:solidFill>
              <a:latin typeface="Barlow"/>
              <a:ea typeface="Barlow"/>
              <a:cs typeface="Barlow"/>
              <a:sym typeface="Barlow"/>
            </a:endParaRPr>
          </a:p>
        </p:txBody>
      </p:sp>
      <p:grpSp>
        <p:nvGrpSpPr>
          <p:cNvPr id="1209" name="Google Shape;1209;p53"/>
          <p:cNvGrpSpPr/>
          <p:nvPr/>
        </p:nvGrpSpPr>
        <p:grpSpPr>
          <a:xfrm>
            <a:off x="5435079" y="912423"/>
            <a:ext cx="3239723" cy="3318665"/>
            <a:chOff x="2270525" y="117216"/>
            <a:chExt cx="4650765" cy="4762722"/>
          </a:xfrm>
        </p:grpSpPr>
        <p:sp>
          <p:nvSpPr>
            <p:cNvPr id="1210" name="Google Shape;1210;p5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1" name="Google Shape;1211;p5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2" name="Google Shape;1212;p5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3" name="Google Shape;1213;p5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4" name="Google Shape;1214;p5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5" name="Google Shape;1215;p5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6" name="Google Shape;1216;p5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7" name="Google Shape;1217;p5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8" name="Google Shape;1218;p5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9" name="Google Shape;1219;p5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0" name="Google Shape;1220;p5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1" name="Google Shape;1221;p5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2" name="Google Shape;1222;p5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3" name="Google Shape;1223;p5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4" name="Google Shape;1224;p5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5" name="Google Shape;1225;p5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6" name="Google Shape;1226;p5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7" name="Google Shape;1227;p5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8" name="Google Shape;1228;p5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9" name="Google Shape;1229;p5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0" name="Google Shape;1230;p5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31" name="Google Shape;1231;p53"/>
            <p:cNvGrpSpPr/>
            <p:nvPr/>
          </p:nvGrpSpPr>
          <p:grpSpPr>
            <a:xfrm>
              <a:off x="4031993" y="117216"/>
              <a:ext cx="2889297" cy="3901793"/>
              <a:chOff x="5533368" y="1047716"/>
              <a:chExt cx="2889297" cy="3901793"/>
            </a:xfrm>
          </p:grpSpPr>
          <p:sp>
            <p:nvSpPr>
              <p:cNvPr id="1232" name="Google Shape;1232;p5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3" name="Google Shape;1233;p5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4" name="Google Shape;1234;p5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5" name="Google Shape;1235;p5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6" name="Google Shape;1236;p5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7" name="Google Shape;1237;p5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8" name="Google Shape;1238;p5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9" name="Google Shape;1239;p5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0" name="Google Shape;1240;p5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1" name="Google Shape;1241;p5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2" name="Google Shape;1242;p5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3" name="Google Shape;1243;p5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4" name="Google Shape;1244;p5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5" name="Google Shape;1245;p5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6" name="Google Shape;1246;p5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7" name="Google Shape;1247;p5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8" name="Google Shape;1248;p5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9" name="Google Shape;1249;p5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0" name="Google Shape;1250;p5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1" name="Google Shape;1251;p5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2" name="Google Shape;1252;p5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p5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5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5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5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7" name="Google Shape;1257;p5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8" name="Google Shape;1258;p5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9" name="Google Shape;1259;p5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0" name="Google Shape;1260;p5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p5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2" name="Google Shape;1262;p5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3" name="Google Shape;1263;p5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p5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p5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6" name="Google Shape;1266;p5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7" name="Google Shape;1267;p5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8" name="Google Shape;1268;p5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9" name="Google Shape;1269;p5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0" name="Google Shape;1270;p5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1" name="Google Shape;1271;p5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72" name="Google Shape;1272;p5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3" name="Google Shape;1273;p5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4" name="Google Shape;1274;p5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5" name="Google Shape;1275;p5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6" name="Google Shape;1276;p5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7" name="Google Shape;1277;p5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8" name="Google Shape;1278;p5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9" name="Google Shape;1279;p5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0" name="Google Shape;1280;p5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1" name="Google Shape;1281;p5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2" name="Google Shape;1282;p5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3" name="Google Shape;1283;p5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4" name="Google Shape;1284;p5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5" name="Google Shape;1285;p5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6" name="Google Shape;1286;p5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7" name="Google Shape;1287;p5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8" name="Google Shape;1288;p5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9" name="Google Shape;1289;p5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0" name="Google Shape;1290;p5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1" name="Google Shape;1291;p5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2" name="Google Shape;1292;p5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3" name="Google Shape;1293;p5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4" name="Google Shape;1294;p5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5" name="Google Shape;1295;p5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6" name="Google Shape;1296;p5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7" name="Google Shape;1297;p5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8" name="Google Shape;1298;p5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9" name="Google Shape;1299;p5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0" name="Google Shape;1300;p5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01" name="Google Shape;1301;p53"/>
            <p:cNvGrpSpPr/>
            <p:nvPr/>
          </p:nvGrpSpPr>
          <p:grpSpPr>
            <a:xfrm flipH="1">
              <a:off x="2865276" y="3434799"/>
              <a:ext cx="598186" cy="1340314"/>
              <a:chOff x="4210728" y="4525714"/>
              <a:chExt cx="546438" cy="1224366"/>
            </a:xfrm>
          </p:grpSpPr>
          <p:sp>
            <p:nvSpPr>
              <p:cNvPr id="1302" name="Google Shape;1302;p5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3" name="Google Shape;1303;p5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4" name="Google Shape;1304;p5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5" name="Google Shape;1305;p5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6" name="Google Shape;1306;p5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7" name="Google Shape;1307;p5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8" name="Google Shape;1308;p5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9" name="Google Shape;1309;p5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0" name="Google Shape;1310;p5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1" name="Google Shape;1311;p5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2" name="Google Shape;1312;p5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3" name="Google Shape;1313;p5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4" name="Google Shape;1314;p5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0"/>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Clr>
                <a:srgbClr val="000000"/>
              </a:buClr>
              <a:buSzPts val="1200"/>
              <a:buFont typeface="Arial"/>
              <a:buNone/>
            </a:pPr>
            <a:fld id="{00000000-1234-1234-1234-123412341234}" type="slidenum">
              <a:rPr lang="tr-TR" smtClean="0"/>
              <a:pPr marL="0" lvl="0" indent="0" algn="r" rtl="0">
                <a:spcBef>
                  <a:spcPts val="0"/>
                </a:spcBef>
                <a:spcAft>
                  <a:spcPts val="0"/>
                </a:spcAft>
                <a:buClr>
                  <a:srgbClr val="000000"/>
                </a:buClr>
                <a:buSzPts val="1200"/>
                <a:buFont typeface="Arial"/>
                <a:buNone/>
              </a:pPr>
              <a:t>5</a:t>
            </a:fld>
            <a:endParaRPr/>
          </a:p>
        </p:txBody>
      </p:sp>
      <p:pic>
        <p:nvPicPr>
          <p:cNvPr id="477" name="Google Shape;477;p40"/>
          <p:cNvPicPr preferRelativeResize="0"/>
          <p:nvPr/>
        </p:nvPicPr>
        <p:blipFill rotWithShape="1">
          <a:blip r:embed="rId3">
            <a:alphaModFix/>
          </a:blip>
          <a:srcRect t="21837" b="3480"/>
          <a:stretch/>
        </p:blipFill>
        <p:spPr>
          <a:xfrm>
            <a:off x="598187" y="718575"/>
            <a:ext cx="7947625" cy="4187450"/>
          </a:xfrm>
          <a:prstGeom prst="rect">
            <a:avLst/>
          </a:prstGeom>
          <a:noFill/>
          <a:ln>
            <a:noFill/>
          </a:ln>
        </p:spPr>
      </p:pic>
      <p:sp>
        <p:nvSpPr>
          <p:cNvPr id="478" name="Google Shape;478;p40"/>
          <p:cNvSpPr txBox="1"/>
          <p:nvPr/>
        </p:nvSpPr>
        <p:spPr>
          <a:xfrm>
            <a:off x="431800" y="173800"/>
            <a:ext cx="8070600" cy="626400"/>
          </a:xfrm>
          <a:prstGeom prst="rect">
            <a:avLst/>
          </a:prstGeom>
          <a:noFill/>
          <a:ln>
            <a:noFill/>
          </a:ln>
        </p:spPr>
        <p:txBody>
          <a:bodyPr spcFirstLastPara="1" wrap="square" lIns="0" tIns="0" rIns="0" bIns="0" anchor="t" anchorCtr="0">
            <a:noAutofit/>
          </a:bodyPr>
          <a:lstStyle/>
          <a:p>
            <a:pPr marL="0" lvl="0" indent="0">
              <a:lnSpc>
                <a:spcPct val="80000"/>
              </a:lnSpc>
              <a:buClr>
                <a:schemeClr val="accent2"/>
              </a:buClr>
              <a:buSzPts val="4800"/>
              <a:buFont typeface="Arial"/>
              <a:buNone/>
            </a:pPr>
            <a:r>
              <a:rPr lang="tr-TR" sz="4000" dirty="0" err="1">
                <a:solidFill>
                  <a:srgbClr val="0B5394"/>
                </a:solidFill>
                <a:latin typeface="Raleway SemiBold"/>
                <a:sym typeface="Raleway Medium"/>
              </a:rPr>
              <a:t>The</a:t>
            </a:r>
            <a:r>
              <a:rPr lang="tr-TR" sz="4000" dirty="0">
                <a:solidFill>
                  <a:srgbClr val="0B5394"/>
                </a:solidFill>
                <a:latin typeface="Raleway SemiBold"/>
                <a:sym typeface="Raleway Medium"/>
              </a:rPr>
              <a:t> </a:t>
            </a:r>
            <a:r>
              <a:rPr lang="tr-TR" sz="4000" dirty="0" err="1">
                <a:solidFill>
                  <a:srgbClr val="0B5394"/>
                </a:solidFill>
                <a:latin typeface="Raleway SemiBold"/>
                <a:sym typeface="Raleway Medium"/>
              </a:rPr>
              <a:t>Four</a:t>
            </a:r>
            <a:r>
              <a:rPr lang="tr-TR" sz="4000" dirty="0">
                <a:solidFill>
                  <a:srgbClr val="0B5394"/>
                </a:solidFill>
                <a:latin typeface="Raleway SemiBold"/>
                <a:sym typeface="Raleway Medium"/>
              </a:rPr>
              <a:t> </a:t>
            </a:r>
            <a:r>
              <a:rPr lang="tr-TR" sz="4000" dirty="0" err="1">
                <a:solidFill>
                  <a:srgbClr val="0B5394"/>
                </a:solidFill>
                <a:latin typeface="Raleway SemiBold"/>
                <a:sym typeface="Raleway Medium"/>
              </a:rPr>
              <a:t>Values</a:t>
            </a:r>
            <a:r>
              <a:rPr lang="tr-TR" sz="4000" dirty="0">
                <a:solidFill>
                  <a:srgbClr val="0B5394"/>
                </a:solidFill>
                <a:latin typeface="Raleway SemiBold"/>
                <a:sym typeface="Raleway Medium"/>
              </a:rPr>
              <a:t> of </a:t>
            </a:r>
            <a:r>
              <a:rPr lang="tr-TR" sz="4000" dirty="0" err="1">
                <a:solidFill>
                  <a:srgbClr val="0B5394"/>
                </a:solidFill>
                <a:latin typeface="Raleway SemiBold"/>
                <a:sym typeface="Raleway Medium"/>
              </a:rPr>
              <a:t>the</a:t>
            </a:r>
            <a:r>
              <a:rPr lang="tr-TR" sz="4000" dirty="0">
                <a:solidFill>
                  <a:srgbClr val="0B5394"/>
                </a:solidFill>
                <a:latin typeface="Raleway SemiBold"/>
                <a:sym typeface="Raleway Medium"/>
              </a:rPr>
              <a:t> Manifesto</a:t>
            </a:r>
            <a:endParaRPr sz="4000" dirty="0">
              <a:solidFill>
                <a:srgbClr val="0B5394"/>
              </a:solidFill>
              <a:latin typeface="Raleway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50</a:t>
            </a:fld>
            <a:endParaRPr/>
          </a:p>
        </p:txBody>
      </p:sp>
      <p:sp>
        <p:nvSpPr>
          <p:cNvPr id="1087" name="Google Shape;1087;p6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dirty="0">
                <a:solidFill>
                  <a:srgbClr val="741B47"/>
                </a:solidFill>
                <a:latin typeface="Raleway Medium"/>
                <a:ea typeface="Raleway Medium"/>
                <a:cs typeface="Raleway Medium"/>
                <a:sym typeface="Raleway Medium"/>
              </a:rPr>
              <a:t>Scrum </a:t>
            </a:r>
            <a:r>
              <a:rPr lang="tr-TR" sz="4000" dirty="0" err="1">
                <a:solidFill>
                  <a:srgbClr val="741B47"/>
                </a:solidFill>
                <a:latin typeface="Raleway Medium"/>
                <a:ea typeface="Raleway Medium"/>
                <a:cs typeface="Raleway Medium"/>
                <a:sym typeface="Raleway Medium"/>
              </a:rPr>
              <a:t>Practices</a:t>
            </a:r>
            <a:endParaRPr sz="4000" b="0" i="0" u="none" strike="noStrike" cap="none" dirty="0">
              <a:solidFill>
                <a:srgbClr val="741B47"/>
              </a:solidFill>
              <a:latin typeface="Raleway Medium"/>
              <a:ea typeface="Raleway Medium"/>
              <a:cs typeface="Raleway Medium"/>
              <a:sym typeface="Raleway Medium"/>
            </a:endParaRPr>
          </a:p>
        </p:txBody>
      </p:sp>
      <p:pic>
        <p:nvPicPr>
          <p:cNvPr id="1088" name="Google Shape;1088;p68"/>
          <p:cNvPicPr preferRelativeResize="0"/>
          <p:nvPr/>
        </p:nvPicPr>
        <p:blipFill>
          <a:blip r:embed="rId3">
            <a:alphaModFix/>
          </a:blip>
          <a:stretch>
            <a:fillRect/>
          </a:stretch>
        </p:blipFill>
        <p:spPr>
          <a:xfrm>
            <a:off x="190425" y="691625"/>
            <a:ext cx="6577800" cy="4311551"/>
          </a:xfrm>
          <a:prstGeom prst="rect">
            <a:avLst/>
          </a:prstGeom>
          <a:noFill/>
          <a:ln>
            <a:noFill/>
          </a:ln>
        </p:spPr>
      </p:pic>
      <p:pic>
        <p:nvPicPr>
          <p:cNvPr id="1089" name="Google Shape;1089;p68"/>
          <p:cNvPicPr preferRelativeResize="0"/>
          <p:nvPr/>
        </p:nvPicPr>
        <p:blipFill>
          <a:blip r:embed="rId4">
            <a:alphaModFix/>
          </a:blip>
          <a:stretch>
            <a:fillRect/>
          </a:stretch>
        </p:blipFill>
        <p:spPr>
          <a:xfrm>
            <a:off x="7189100" y="624275"/>
            <a:ext cx="1260000" cy="1260000"/>
          </a:xfrm>
          <a:prstGeom prst="rect">
            <a:avLst/>
          </a:prstGeom>
          <a:noFill/>
          <a:ln>
            <a:noFill/>
          </a:ln>
        </p:spPr>
      </p:pic>
      <p:pic>
        <p:nvPicPr>
          <p:cNvPr id="1090" name="Google Shape;1090;p68"/>
          <p:cNvPicPr preferRelativeResize="0"/>
          <p:nvPr/>
        </p:nvPicPr>
        <p:blipFill>
          <a:blip r:embed="rId5">
            <a:alphaModFix/>
          </a:blip>
          <a:stretch>
            <a:fillRect/>
          </a:stretch>
        </p:blipFill>
        <p:spPr>
          <a:xfrm>
            <a:off x="7189088" y="2183713"/>
            <a:ext cx="1260000" cy="1260000"/>
          </a:xfrm>
          <a:prstGeom prst="rect">
            <a:avLst/>
          </a:prstGeom>
          <a:noFill/>
          <a:ln>
            <a:noFill/>
          </a:ln>
        </p:spPr>
      </p:pic>
      <p:pic>
        <p:nvPicPr>
          <p:cNvPr id="1091" name="Google Shape;1091;p68"/>
          <p:cNvPicPr preferRelativeResize="0"/>
          <p:nvPr/>
        </p:nvPicPr>
        <p:blipFill>
          <a:blip r:embed="rId6">
            <a:alphaModFix/>
          </a:blip>
          <a:stretch>
            <a:fillRect/>
          </a:stretch>
        </p:blipFill>
        <p:spPr>
          <a:xfrm>
            <a:off x="7229100" y="3743175"/>
            <a:ext cx="1260000" cy="1260000"/>
          </a:xfrm>
          <a:prstGeom prst="rect">
            <a:avLst/>
          </a:prstGeom>
          <a:noFill/>
          <a:ln>
            <a:noFill/>
          </a:ln>
        </p:spPr>
      </p:pic>
      <p:sp>
        <p:nvSpPr>
          <p:cNvPr id="1092" name="Google Shape;1092;p68"/>
          <p:cNvSpPr/>
          <p:nvPr/>
        </p:nvSpPr>
        <p:spPr>
          <a:xfrm>
            <a:off x="3975375" y="1808700"/>
            <a:ext cx="2543400" cy="1934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105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51</a:t>
            </a:fld>
            <a:endParaRPr/>
          </a:p>
        </p:txBody>
      </p:sp>
      <p:sp>
        <p:nvSpPr>
          <p:cNvPr id="1320" name="Google Shape;1320;p54"/>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dirty="0">
                <a:solidFill>
                  <a:srgbClr val="741B47"/>
                </a:solidFill>
                <a:latin typeface="Raleway Medium"/>
                <a:ea typeface="Raleway Medium"/>
                <a:cs typeface="Raleway Medium"/>
                <a:sym typeface="Raleway Medium"/>
              </a:rPr>
              <a:t>Scrum </a:t>
            </a:r>
            <a:r>
              <a:rPr lang="tr-TR" sz="4000" dirty="0" err="1">
                <a:solidFill>
                  <a:srgbClr val="741B47"/>
                </a:solidFill>
                <a:latin typeface="Raleway Medium"/>
                <a:ea typeface="Raleway Medium"/>
                <a:cs typeface="Raleway Medium"/>
                <a:sym typeface="Raleway Medium"/>
              </a:rPr>
              <a:t>Meetings</a:t>
            </a:r>
            <a:endParaRPr sz="4000" b="0" i="0" u="none" strike="noStrike" cap="none" dirty="0">
              <a:solidFill>
                <a:srgbClr val="741B47"/>
              </a:solidFill>
              <a:latin typeface="Raleway Medium"/>
              <a:ea typeface="Raleway Medium"/>
              <a:cs typeface="Raleway Medium"/>
              <a:sym typeface="Raleway Medium"/>
            </a:endParaRPr>
          </a:p>
        </p:txBody>
      </p:sp>
      <p:sp>
        <p:nvSpPr>
          <p:cNvPr id="1321" name="Google Shape;1321;p54"/>
          <p:cNvSpPr/>
          <p:nvPr/>
        </p:nvSpPr>
        <p:spPr>
          <a:xfrm>
            <a:off x="1235463" y="811525"/>
            <a:ext cx="3275100" cy="1908900"/>
          </a:xfrm>
          <a:prstGeom prst="rect">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TR" sz="1800" dirty="0">
                <a:solidFill>
                  <a:srgbClr val="FFFFFF"/>
                </a:solidFill>
                <a:latin typeface="Montserrat SemiBold"/>
                <a:ea typeface="Montserrat SemiBold"/>
                <a:cs typeface="Montserrat SemiBold"/>
                <a:sym typeface="Montserrat SemiBold"/>
              </a:rPr>
              <a:t>Sprint Planning</a:t>
            </a:r>
            <a:endParaRPr sz="1800" dirty="0">
              <a:solidFill>
                <a:srgbClr val="FFFFFF"/>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sz="1800" dirty="0">
              <a:solidFill>
                <a:srgbClr val="FFFFFF"/>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tr-TR" sz="1800" dirty="0" err="1">
                <a:solidFill>
                  <a:srgbClr val="FFFFFF"/>
                </a:solidFill>
                <a:latin typeface="Montserrat SemiBold"/>
                <a:ea typeface="Montserrat SemiBold"/>
                <a:cs typeface="Montserrat SemiBold"/>
                <a:sym typeface="Montserrat SemiBold"/>
              </a:rPr>
              <a:t>Determine</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what</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work</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will</a:t>
            </a:r>
            <a:r>
              <a:rPr lang="tr-TR" sz="1800" dirty="0">
                <a:solidFill>
                  <a:srgbClr val="FFFFFF"/>
                </a:solidFill>
                <a:latin typeface="Montserrat SemiBold"/>
                <a:ea typeface="Montserrat SemiBold"/>
                <a:cs typeface="Montserrat SemiBold"/>
                <a:sym typeface="Montserrat SemiBold"/>
              </a:rPr>
              <a:t> be </a:t>
            </a:r>
            <a:r>
              <a:rPr lang="tr-TR" sz="1800" dirty="0" err="1">
                <a:solidFill>
                  <a:srgbClr val="FFFFFF"/>
                </a:solidFill>
                <a:latin typeface="Montserrat SemiBold"/>
                <a:ea typeface="Montserrat SemiBold"/>
                <a:cs typeface="Montserrat SemiBold"/>
                <a:sym typeface="Montserrat SemiBold"/>
              </a:rPr>
              <a:t>completed</a:t>
            </a:r>
            <a:r>
              <a:rPr lang="tr-TR" sz="1800" dirty="0">
                <a:solidFill>
                  <a:srgbClr val="FFFFFF"/>
                </a:solidFill>
                <a:latin typeface="Montserrat SemiBold"/>
                <a:ea typeface="Montserrat SemiBold"/>
                <a:cs typeface="Montserrat SemiBold"/>
                <a:sym typeface="Montserrat SemiBold"/>
              </a:rPr>
              <a:t> in </a:t>
            </a:r>
            <a:r>
              <a:rPr lang="tr-TR" sz="1800" dirty="0" err="1">
                <a:solidFill>
                  <a:srgbClr val="FFFFFF"/>
                </a:solidFill>
                <a:latin typeface="Montserrat SemiBold"/>
                <a:ea typeface="Montserrat SemiBold"/>
                <a:cs typeface="Montserrat SemiBold"/>
                <a:sym typeface="Montserrat SemiBold"/>
              </a:rPr>
              <a:t>the</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upcoming</a:t>
            </a:r>
            <a:r>
              <a:rPr lang="tr-TR" sz="1800" dirty="0">
                <a:solidFill>
                  <a:srgbClr val="FFFFFF"/>
                </a:solidFill>
                <a:latin typeface="Montserrat SemiBold"/>
                <a:ea typeface="Montserrat SemiBold"/>
                <a:cs typeface="Montserrat SemiBold"/>
                <a:sym typeface="Montserrat SemiBold"/>
              </a:rPr>
              <a:t> sprint </a:t>
            </a:r>
            <a:r>
              <a:rPr lang="tr-TR" sz="1800" dirty="0" err="1">
                <a:solidFill>
                  <a:srgbClr val="FFFFFF"/>
                </a:solidFill>
                <a:latin typeface="Montserrat SemiBold"/>
                <a:ea typeface="Montserrat SemiBold"/>
                <a:cs typeface="Montserrat SemiBold"/>
                <a:sym typeface="Montserrat SemiBold"/>
              </a:rPr>
              <a:t>based</a:t>
            </a:r>
            <a:r>
              <a:rPr lang="tr-TR" sz="1800" dirty="0">
                <a:solidFill>
                  <a:srgbClr val="FFFFFF"/>
                </a:solidFill>
                <a:latin typeface="Montserrat SemiBold"/>
                <a:ea typeface="Montserrat SemiBold"/>
                <a:cs typeface="Montserrat SemiBold"/>
                <a:sym typeface="Montserrat SemiBold"/>
              </a:rPr>
              <a:t> on </a:t>
            </a:r>
            <a:r>
              <a:rPr lang="tr-TR" sz="1800" dirty="0" err="1">
                <a:solidFill>
                  <a:srgbClr val="FFFFFF"/>
                </a:solidFill>
                <a:latin typeface="Montserrat SemiBold"/>
                <a:ea typeface="Montserrat SemiBold"/>
                <a:cs typeface="Montserrat SemiBold"/>
                <a:sym typeface="Montserrat SemiBold"/>
              </a:rPr>
              <a:t>the</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backlog</a:t>
            </a:r>
            <a:r>
              <a:rPr lang="tr-TR" sz="1800" dirty="0">
                <a:solidFill>
                  <a:srgbClr val="FFFFFF"/>
                </a:solidFill>
                <a:latin typeface="Montserrat SemiBold"/>
                <a:ea typeface="Montserrat SemiBold"/>
                <a:cs typeface="Montserrat SemiBold"/>
                <a:sym typeface="Montserrat SemiBold"/>
              </a:rPr>
              <a:t>.</a:t>
            </a:r>
            <a:endParaRPr sz="1800" dirty="0">
              <a:solidFill>
                <a:srgbClr val="FFFFFF"/>
              </a:solidFill>
              <a:latin typeface="Montserrat SemiBold"/>
              <a:ea typeface="Montserrat SemiBold"/>
              <a:cs typeface="Montserrat SemiBold"/>
              <a:sym typeface="Montserrat SemiBold"/>
            </a:endParaRPr>
          </a:p>
        </p:txBody>
      </p:sp>
      <p:sp>
        <p:nvSpPr>
          <p:cNvPr id="1322" name="Google Shape;1322;p54"/>
          <p:cNvSpPr/>
          <p:nvPr/>
        </p:nvSpPr>
        <p:spPr>
          <a:xfrm>
            <a:off x="4633441" y="811525"/>
            <a:ext cx="3275100" cy="19089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tr-TR" sz="1800" dirty="0">
                <a:latin typeface="Montserrat SemiBold"/>
                <a:ea typeface="Montserrat SemiBold"/>
                <a:cs typeface="Montserrat SemiBold"/>
                <a:sym typeface="Montserrat SemiBold"/>
              </a:rPr>
              <a:t>Daily </a:t>
            </a:r>
            <a:r>
              <a:rPr lang="tr-TR" sz="1800" dirty="0" err="1">
                <a:latin typeface="Montserrat SemiBold"/>
                <a:ea typeface="Montserrat SemiBold"/>
                <a:cs typeface="Montserrat SemiBold"/>
                <a:sym typeface="Montserrat SemiBold"/>
              </a:rPr>
              <a:t>Standup</a:t>
            </a:r>
            <a:endParaRPr sz="1800" dirty="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endParaRPr sz="1800" dirty="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dirty="0">
                <a:latin typeface="Montserrat SemiBold"/>
                <a:ea typeface="Montserrat SemiBold"/>
                <a:cs typeface="Montserrat SemiBold"/>
                <a:sym typeface="Montserrat SemiBold"/>
              </a:rPr>
              <a:t>A 15-minute </a:t>
            </a:r>
            <a:r>
              <a:rPr lang="tr-TR" sz="1800" dirty="0" err="1">
                <a:latin typeface="Montserrat SemiBold"/>
                <a:ea typeface="Montserrat SemiBold"/>
                <a:cs typeface="Montserrat SemiBold"/>
                <a:sym typeface="Montserrat SemiBold"/>
              </a:rPr>
              <a:t>meeting</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for</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team</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to</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share</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what</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they</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did</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yesterday</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what</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they’ll</a:t>
            </a:r>
            <a:r>
              <a:rPr lang="tr-TR" sz="1800" dirty="0">
                <a:latin typeface="Montserrat SemiBold"/>
                <a:ea typeface="Montserrat SemiBold"/>
                <a:cs typeface="Montserrat SemiBold"/>
                <a:sym typeface="Montserrat SemiBold"/>
              </a:rPr>
              <a:t> do </a:t>
            </a:r>
            <a:r>
              <a:rPr lang="tr-TR" sz="1800" dirty="0" err="1">
                <a:latin typeface="Montserrat SemiBold"/>
                <a:ea typeface="Montserrat SemiBold"/>
                <a:cs typeface="Montserrat SemiBold"/>
                <a:sym typeface="Montserrat SemiBold"/>
              </a:rPr>
              <a:t>today</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and</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blockers</a:t>
            </a:r>
            <a:r>
              <a:rPr lang="tr-TR" sz="1800" dirty="0">
                <a:latin typeface="Montserrat SemiBold"/>
                <a:ea typeface="Montserrat SemiBold"/>
                <a:cs typeface="Montserrat SemiBold"/>
                <a:sym typeface="Montserrat SemiBold"/>
              </a:rPr>
              <a:t>.</a:t>
            </a:r>
            <a:endParaRPr sz="1600" dirty="0"/>
          </a:p>
        </p:txBody>
      </p:sp>
      <p:sp>
        <p:nvSpPr>
          <p:cNvPr id="1323" name="Google Shape;1323;p54"/>
          <p:cNvSpPr/>
          <p:nvPr/>
        </p:nvSpPr>
        <p:spPr>
          <a:xfrm>
            <a:off x="1235463" y="2868925"/>
            <a:ext cx="3275100" cy="19089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tr-TR" sz="1800" dirty="0">
                <a:latin typeface="Montserrat SemiBold"/>
                <a:ea typeface="Montserrat SemiBold"/>
                <a:cs typeface="Montserrat SemiBold"/>
                <a:sym typeface="Montserrat SemiBold"/>
              </a:rPr>
              <a:t>Sprint </a:t>
            </a:r>
            <a:r>
              <a:rPr lang="tr-TR" sz="1800" dirty="0" err="1">
                <a:latin typeface="Montserrat SemiBold"/>
                <a:ea typeface="Montserrat SemiBold"/>
                <a:cs typeface="Montserrat SemiBold"/>
                <a:sym typeface="Montserrat SemiBold"/>
              </a:rPr>
              <a:t>Review</a:t>
            </a:r>
            <a:r>
              <a:rPr lang="tr-TR" sz="1800" dirty="0">
                <a:latin typeface="Montserrat SemiBold"/>
                <a:ea typeface="Montserrat SemiBold"/>
                <a:cs typeface="Montserrat SemiBold"/>
                <a:sym typeface="Montserrat SemiBold"/>
              </a:rPr>
              <a:t> </a:t>
            </a:r>
            <a:endParaRPr sz="1800" dirty="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endParaRPr sz="1800" dirty="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dirty="0" err="1">
                <a:latin typeface="Montserrat SemiBold"/>
                <a:ea typeface="Montserrat SemiBold"/>
                <a:cs typeface="Montserrat SemiBold"/>
                <a:sym typeface="Montserrat SemiBold"/>
              </a:rPr>
              <a:t>Share</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work</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completed</a:t>
            </a:r>
            <a:r>
              <a:rPr lang="tr-TR" sz="1800" dirty="0">
                <a:latin typeface="Montserrat SemiBold"/>
                <a:ea typeface="Montserrat SemiBold"/>
                <a:cs typeface="Montserrat SemiBold"/>
                <a:sym typeface="Montserrat SemiBold"/>
              </a:rPr>
              <a:t> in</a:t>
            </a:r>
            <a:endParaRPr sz="1800" dirty="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dirty="0" err="1">
                <a:latin typeface="Montserrat SemiBold"/>
                <a:ea typeface="Montserrat SemiBold"/>
                <a:cs typeface="Montserrat SemiBold"/>
                <a:sym typeface="Montserrat SemiBold"/>
              </a:rPr>
              <a:t>the</a:t>
            </a:r>
            <a:r>
              <a:rPr lang="tr-TR" sz="1800" dirty="0">
                <a:latin typeface="Montserrat SemiBold"/>
                <a:ea typeface="Montserrat SemiBold"/>
                <a:cs typeface="Montserrat SemiBold"/>
                <a:sym typeface="Montserrat SemiBold"/>
              </a:rPr>
              <a:t> sprint </a:t>
            </a:r>
            <a:r>
              <a:rPr lang="tr-TR" sz="1800" dirty="0" err="1">
                <a:latin typeface="Montserrat SemiBold"/>
                <a:ea typeface="Montserrat SemiBold"/>
                <a:cs typeface="Montserrat SemiBold"/>
                <a:sym typeface="Montserrat SemiBold"/>
              </a:rPr>
              <a:t>and</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get</a:t>
            </a:r>
            <a:r>
              <a:rPr lang="tr-TR" sz="1800" dirty="0">
                <a:latin typeface="Montserrat SemiBold"/>
                <a:ea typeface="Montserrat SemiBold"/>
                <a:cs typeface="Montserrat SemiBold"/>
                <a:sym typeface="Montserrat SemiBold"/>
              </a:rPr>
              <a:t> </a:t>
            </a:r>
            <a:endParaRPr sz="1800" dirty="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dirty="0" err="1">
                <a:latin typeface="Montserrat SemiBold"/>
                <a:ea typeface="Montserrat SemiBold"/>
                <a:cs typeface="Montserrat SemiBold"/>
                <a:sym typeface="Montserrat SemiBold"/>
              </a:rPr>
              <a:t>feedback</a:t>
            </a:r>
            <a:r>
              <a:rPr lang="tr-TR" sz="1800" dirty="0">
                <a:latin typeface="Montserrat SemiBold"/>
                <a:ea typeface="Montserrat SemiBold"/>
                <a:cs typeface="Montserrat SemiBold"/>
                <a:sym typeface="Montserrat SemiBold"/>
              </a:rPr>
              <a:t> </a:t>
            </a:r>
            <a:r>
              <a:rPr lang="tr-TR" sz="1800" dirty="0" err="1">
                <a:latin typeface="Montserrat SemiBold"/>
                <a:ea typeface="Montserrat SemiBold"/>
                <a:cs typeface="Montserrat SemiBold"/>
                <a:sym typeface="Montserrat SemiBold"/>
              </a:rPr>
              <a:t>from</a:t>
            </a:r>
            <a:r>
              <a:rPr lang="tr-TR" sz="1800" dirty="0">
                <a:latin typeface="Montserrat SemiBold"/>
                <a:ea typeface="Montserrat SemiBold"/>
                <a:cs typeface="Montserrat SemiBold"/>
                <a:sym typeface="Montserrat SemiBold"/>
              </a:rPr>
              <a:t> </a:t>
            </a:r>
            <a:endParaRPr sz="1800" dirty="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dirty="0" err="1">
                <a:latin typeface="Montserrat SemiBold"/>
                <a:ea typeface="Montserrat SemiBold"/>
                <a:cs typeface="Montserrat SemiBold"/>
                <a:sym typeface="Montserrat SemiBold"/>
              </a:rPr>
              <a:t>stakeholders</a:t>
            </a:r>
            <a:r>
              <a:rPr lang="tr-TR" sz="1800" dirty="0">
                <a:latin typeface="Montserrat SemiBold"/>
                <a:ea typeface="Montserrat SemiBold"/>
                <a:cs typeface="Montserrat SemiBold"/>
                <a:sym typeface="Montserrat SemiBold"/>
              </a:rPr>
              <a:t>.</a:t>
            </a:r>
            <a:endParaRPr sz="1600" dirty="0"/>
          </a:p>
        </p:txBody>
      </p:sp>
      <p:sp>
        <p:nvSpPr>
          <p:cNvPr id="1324" name="Google Shape;1324;p54"/>
          <p:cNvSpPr/>
          <p:nvPr/>
        </p:nvSpPr>
        <p:spPr>
          <a:xfrm>
            <a:off x="4633441" y="2868925"/>
            <a:ext cx="3275100" cy="19089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tr-TR" sz="1800" dirty="0" err="1">
                <a:solidFill>
                  <a:srgbClr val="FFFFFF"/>
                </a:solidFill>
                <a:latin typeface="Montserrat SemiBold"/>
                <a:ea typeface="Montserrat SemiBold"/>
                <a:cs typeface="Montserrat SemiBold"/>
                <a:sym typeface="Montserrat SemiBold"/>
              </a:rPr>
              <a:t>Retrospective</a:t>
            </a:r>
            <a:endParaRPr sz="1800" dirty="0">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endParaRPr sz="1800" dirty="0">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dirty="0" err="1">
                <a:solidFill>
                  <a:srgbClr val="FFFFFF"/>
                </a:solidFill>
                <a:latin typeface="Montserrat SemiBold"/>
                <a:ea typeface="Montserrat SemiBold"/>
                <a:cs typeface="Montserrat SemiBold"/>
                <a:sym typeface="Montserrat SemiBold"/>
              </a:rPr>
              <a:t>Reflect</a:t>
            </a:r>
            <a:r>
              <a:rPr lang="tr-TR" sz="1800" dirty="0">
                <a:solidFill>
                  <a:srgbClr val="FFFFFF"/>
                </a:solidFill>
                <a:latin typeface="Montserrat SemiBold"/>
                <a:ea typeface="Montserrat SemiBold"/>
                <a:cs typeface="Montserrat SemiBold"/>
                <a:sym typeface="Montserrat SemiBold"/>
              </a:rPr>
              <a:t> on </a:t>
            </a:r>
            <a:r>
              <a:rPr lang="tr-TR" sz="1800" dirty="0" err="1">
                <a:solidFill>
                  <a:srgbClr val="FFFFFF"/>
                </a:solidFill>
                <a:latin typeface="Montserrat SemiBold"/>
                <a:ea typeface="Montserrat SemiBold"/>
                <a:cs typeface="Montserrat SemiBold"/>
                <a:sym typeface="Montserrat SemiBold"/>
              </a:rPr>
              <a:t>what</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did</a:t>
            </a:r>
            <a:r>
              <a:rPr lang="tr-TR" sz="1800" dirty="0">
                <a:solidFill>
                  <a:srgbClr val="FFFFFF"/>
                </a:solidFill>
                <a:latin typeface="Montserrat SemiBold"/>
                <a:ea typeface="Montserrat SemiBold"/>
                <a:cs typeface="Montserrat SemiBold"/>
                <a:sym typeface="Montserrat SemiBold"/>
              </a:rPr>
              <a:t>/</a:t>
            </a:r>
            <a:endParaRPr sz="1800" dirty="0">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dirty="0" err="1">
                <a:solidFill>
                  <a:srgbClr val="FFFFFF"/>
                </a:solidFill>
                <a:latin typeface="Montserrat SemiBold"/>
                <a:ea typeface="Montserrat SemiBold"/>
                <a:cs typeface="Montserrat SemiBold"/>
                <a:sym typeface="Montserrat SemiBold"/>
              </a:rPr>
              <a:t>did</a:t>
            </a:r>
            <a:r>
              <a:rPr lang="tr-TR" sz="1800" dirty="0">
                <a:solidFill>
                  <a:srgbClr val="FFFFFF"/>
                </a:solidFill>
                <a:latin typeface="Montserrat SemiBold"/>
                <a:ea typeface="Montserrat SemiBold"/>
                <a:cs typeface="Montserrat SemiBold"/>
                <a:sym typeface="Montserrat SemiBold"/>
              </a:rPr>
              <a:t> not </a:t>
            </a:r>
            <a:r>
              <a:rPr lang="tr-TR" sz="1800" dirty="0" err="1">
                <a:solidFill>
                  <a:srgbClr val="FFFFFF"/>
                </a:solidFill>
                <a:latin typeface="Montserrat SemiBold"/>
                <a:ea typeface="Montserrat SemiBold"/>
                <a:cs typeface="Montserrat SemiBold"/>
                <a:sym typeface="Montserrat SemiBold"/>
              </a:rPr>
              <a:t>go</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well</a:t>
            </a:r>
            <a:r>
              <a:rPr lang="tr-TR" sz="1800" dirty="0">
                <a:solidFill>
                  <a:srgbClr val="FFFFFF"/>
                </a:solidFill>
                <a:latin typeface="Montserrat SemiBold"/>
                <a:ea typeface="Montserrat SemiBold"/>
                <a:cs typeface="Montserrat SemiBold"/>
                <a:sym typeface="Montserrat SemiBold"/>
              </a:rPr>
              <a:t> in </a:t>
            </a:r>
            <a:r>
              <a:rPr lang="tr-TR" sz="1800" dirty="0" err="1">
                <a:solidFill>
                  <a:srgbClr val="FFFFFF"/>
                </a:solidFill>
                <a:latin typeface="Montserrat SemiBold"/>
                <a:ea typeface="Montserrat SemiBold"/>
                <a:cs typeface="Montserrat SemiBold"/>
                <a:sym typeface="Montserrat SemiBold"/>
              </a:rPr>
              <a:t>the</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previous</a:t>
            </a:r>
            <a:r>
              <a:rPr lang="tr-TR" sz="1800" dirty="0">
                <a:solidFill>
                  <a:srgbClr val="FFFFFF"/>
                </a:solidFill>
                <a:latin typeface="Montserrat SemiBold"/>
                <a:ea typeface="Montserrat SemiBold"/>
                <a:cs typeface="Montserrat SemiBold"/>
                <a:sym typeface="Montserrat SemiBold"/>
              </a:rPr>
              <a:t> sprint </a:t>
            </a:r>
            <a:r>
              <a:rPr lang="tr-TR" sz="1800" dirty="0" err="1">
                <a:solidFill>
                  <a:srgbClr val="FFFFFF"/>
                </a:solidFill>
                <a:latin typeface="Montserrat SemiBold"/>
                <a:ea typeface="Montserrat SemiBold"/>
                <a:cs typeface="Montserrat SemiBold"/>
                <a:sym typeface="Montserrat SemiBold"/>
              </a:rPr>
              <a:t>and</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identify</a:t>
            </a:r>
            <a:r>
              <a:rPr lang="tr-TR" sz="1800" dirty="0">
                <a:solidFill>
                  <a:srgbClr val="FFFFFF"/>
                </a:solidFill>
                <a:latin typeface="Montserrat SemiBold"/>
                <a:ea typeface="Montserrat SemiBold"/>
                <a:cs typeface="Montserrat SemiBold"/>
                <a:sym typeface="Montserrat SemiBold"/>
              </a:rPr>
              <a:t> </a:t>
            </a:r>
            <a:r>
              <a:rPr lang="tr-TR" sz="1800" dirty="0" err="1">
                <a:solidFill>
                  <a:srgbClr val="FFFFFF"/>
                </a:solidFill>
                <a:latin typeface="Montserrat SemiBold"/>
                <a:ea typeface="Montserrat SemiBold"/>
                <a:cs typeface="Montserrat SemiBold"/>
                <a:sym typeface="Montserrat SemiBold"/>
              </a:rPr>
              <a:t>improvements</a:t>
            </a:r>
            <a:r>
              <a:rPr lang="tr-TR" sz="1800" dirty="0">
                <a:solidFill>
                  <a:srgbClr val="FFFFFF"/>
                </a:solidFill>
                <a:latin typeface="Montserrat SemiBold"/>
                <a:ea typeface="Montserrat SemiBold"/>
                <a:cs typeface="Montserrat SemiBold"/>
                <a:sym typeface="Montserrat SemiBold"/>
              </a:rPr>
              <a:t>.</a:t>
            </a:r>
            <a:endParaRPr sz="1600" dirty="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52</a:t>
            </a:fld>
            <a:endParaRPr/>
          </a:p>
        </p:txBody>
      </p:sp>
      <p:sp>
        <p:nvSpPr>
          <p:cNvPr id="1330" name="Google Shape;1330;p55"/>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Planning</a:t>
            </a:r>
            <a:endParaRPr sz="4000" b="0" i="0" u="none" strike="noStrike" cap="none">
              <a:solidFill>
                <a:srgbClr val="741B47"/>
              </a:solidFill>
              <a:latin typeface="Raleway Medium"/>
              <a:ea typeface="Raleway Medium"/>
              <a:cs typeface="Raleway Medium"/>
              <a:sym typeface="Raleway Medium"/>
            </a:endParaRPr>
          </a:p>
        </p:txBody>
      </p:sp>
      <p:pic>
        <p:nvPicPr>
          <p:cNvPr id="1331" name="Google Shape;1331;p55"/>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332" name="Google Shape;1332;p55"/>
          <p:cNvSpPr/>
          <p:nvPr/>
        </p:nvSpPr>
        <p:spPr>
          <a:xfrm>
            <a:off x="3177243" y="2554244"/>
            <a:ext cx="907500" cy="17802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53</a:t>
            </a:fld>
            <a:endParaRPr/>
          </a:p>
        </p:txBody>
      </p:sp>
      <p:sp>
        <p:nvSpPr>
          <p:cNvPr id="1338" name="Google Shape;1338;p56"/>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Planning</a:t>
            </a:r>
            <a:endParaRPr sz="4000" b="0" i="0" u="none" strike="noStrike" cap="none">
              <a:solidFill>
                <a:srgbClr val="741B47"/>
              </a:solidFill>
              <a:latin typeface="Raleway Medium"/>
              <a:ea typeface="Raleway Medium"/>
              <a:cs typeface="Raleway Medium"/>
              <a:sym typeface="Raleway Medium"/>
            </a:endParaRPr>
          </a:p>
        </p:txBody>
      </p:sp>
      <p:sp>
        <p:nvSpPr>
          <p:cNvPr id="1339" name="Google Shape;1339;p56"/>
          <p:cNvSpPr/>
          <p:nvPr/>
        </p:nvSpPr>
        <p:spPr>
          <a:xfrm>
            <a:off x="1235500" y="811525"/>
            <a:ext cx="6673200" cy="844800"/>
          </a:xfrm>
          <a:prstGeom prst="rect">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FFFFFF"/>
                </a:solidFill>
                <a:latin typeface="Montserrat SemiBold"/>
                <a:ea typeface="Montserrat SemiBold"/>
                <a:cs typeface="Montserrat SemiBold"/>
                <a:sym typeface="Montserrat SemiBold"/>
              </a:rPr>
              <a:t>Determine what work will be completed in the upcoming sprint based on the backlog.</a:t>
            </a:r>
            <a:endParaRPr sz="1800">
              <a:solidFill>
                <a:srgbClr val="FFFFFF"/>
              </a:solidFill>
              <a:latin typeface="Montserrat SemiBold"/>
              <a:ea typeface="Montserrat SemiBold"/>
              <a:cs typeface="Montserrat SemiBold"/>
              <a:sym typeface="Montserrat SemiBold"/>
            </a:endParaRPr>
          </a:p>
        </p:txBody>
      </p:sp>
      <p:pic>
        <p:nvPicPr>
          <p:cNvPr id="1340" name="Google Shape;1340;p56"/>
          <p:cNvPicPr preferRelativeResize="0"/>
          <p:nvPr/>
        </p:nvPicPr>
        <p:blipFill>
          <a:blip r:embed="rId3">
            <a:alphaModFix/>
          </a:blip>
          <a:stretch>
            <a:fillRect/>
          </a:stretch>
        </p:blipFill>
        <p:spPr>
          <a:xfrm>
            <a:off x="5052075" y="1788700"/>
            <a:ext cx="3808075" cy="3042375"/>
          </a:xfrm>
          <a:prstGeom prst="rect">
            <a:avLst/>
          </a:prstGeom>
          <a:noFill/>
          <a:ln>
            <a:noFill/>
          </a:ln>
        </p:spPr>
      </p:pic>
      <p:sp>
        <p:nvSpPr>
          <p:cNvPr id="1341" name="Google Shape;1341;p56"/>
          <p:cNvSpPr txBox="1"/>
          <p:nvPr/>
        </p:nvSpPr>
        <p:spPr>
          <a:xfrm>
            <a:off x="342900" y="1861300"/>
            <a:ext cx="4572000" cy="7200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dirty="0" err="1">
                <a:latin typeface="Montserrat Medium"/>
                <a:ea typeface="Montserrat Medium"/>
                <a:cs typeface="Montserrat Medium"/>
                <a:sym typeface="Montserrat Medium"/>
              </a:rPr>
              <a:t>Ensure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all</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user</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stories</a:t>
            </a:r>
            <a:r>
              <a:rPr lang="tr-TR" sz="1700" dirty="0">
                <a:latin typeface="Montserrat Medium"/>
                <a:ea typeface="Montserrat Medium"/>
                <a:cs typeface="Montserrat Medium"/>
                <a:sym typeface="Montserrat Medium"/>
              </a:rPr>
              <a:t> in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backlog</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are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ready</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for</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development</a:t>
            </a:r>
            <a:r>
              <a:rPr lang="tr-TR" sz="1700" dirty="0">
                <a:latin typeface="Montserrat Medium"/>
                <a:ea typeface="Montserrat Medium"/>
                <a:cs typeface="Montserrat Medium"/>
                <a:sym typeface="Montserrat Medium"/>
              </a:rPr>
              <a:t>.</a:t>
            </a:r>
            <a:endParaRPr sz="1700" dirty="0">
              <a:latin typeface="Montserrat Medium"/>
              <a:ea typeface="Montserrat Medium"/>
              <a:cs typeface="Montserrat Medium"/>
              <a:sym typeface="Montserrat Medium"/>
            </a:endParaRPr>
          </a:p>
        </p:txBody>
      </p:sp>
      <p:sp>
        <p:nvSpPr>
          <p:cNvPr id="1342" name="Google Shape;1342;p56"/>
          <p:cNvSpPr txBox="1"/>
          <p:nvPr/>
        </p:nvSpPr>
        <p:spPr>
          <a:xfrm>
            <a:off x="342900" y="2857700"/>
            <a:ext cx="4572000" cy="7200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dirty="0" err="1">
                <a:latin typeface="Montserrat Medium"/>
                <a:ea typeface="Montserrat Medium"/>
                <a:cs typeface="Montserrat Medium"/>
                <a:sym typeface="Montserrat Medium"/>
              </a:rPr>
              <a:t>Assign</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points</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to</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user</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stories</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to</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indicate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level</a:t>
            </a:r>
            <a:r>
              <a:rPr lang="tr-TR" sz="1700" dirty="0">
                <a:latin typeface="Montserrat Medium"/>
                <a:ea typeface="Montserrat Medium"/>
                <a:cs typeface="Montserrat Medium"/>
                <a:sym typeface="Montserrat Medium"/>
              </a:rPr>
              <a:t> of </a:t>
            </a:r>
            <a:r>
              <a:rPr lang="tr-TR" sz="1700" dirty="0" err="1">
                <a:latin typeface="Montserrat Medium"/>
                <a:ea typeface="Montserrat Medium"/>
                <a:cs typeface="Montserrat Medium"/>
                <a:sym typeface="Montserrat Medium"/>
              </a:rPr>
              <a:t>effort</a:t>
            </a:r>
            <a:r>
              <a:rPr lang="tr-TR" sz="1700" dirty="0">
                <a:latin typeface="Montserrat Medium"/>
                <a:ea typeface="Montserrat Medium"/>
                <a:cs typeface="Montserrat Medium"/>
                <a:sym typeface="Montserrat Medium"/>
              </a:rPr>
              <a:t>.</a:t>
            </a:r>
            <a:endParaRPr sz="1700" dirty="0">
              <a:latin typeface="Montserrat Medium"/>
              <a:ea typeface="Montserrat Medium"/>
              <a:cs typeface="Montserrat Medium"/>
              <a:sym typeface="Montserrat Medium"/>
            </a:endParaRPr>
          </a:p>
        </p:txBody>
      </p:sp>
      <p:sp>
        <p:nvSpPr>
          <p:cNvPr id="1343" name="Google Shape;1343;p56"/>
          <p:cNvSpPr txBox="1"/>
          <p:nvPr/>
        </p:nvSpPr>
        <p:spPr>
          <a:xfrm>
            <a:off x="342900" y="3854100"/>
            <a:ext cx="4572000" cy="7200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dirty="0" err="1">
                <a:latin typeface="Montserrat Medium"/>
                <a:ea typeface="Montserrat Medium"/>
                <a:cs typeface="Montserrat Medium"/>
                <a:sym typeface="Montserrat Medium"/>
              </a:rPr>
              <a:t>Agree</a:t>
            </a:r>
            <a:r>
              <a:rPr lang="tr-TR" sz="1700" dirty="0">
                <a:latin typeface="Montserrat Medium"/>
                <a:ea typeface="Montserrat Medium"/>
                <a:cs typeface="Montserrat Medium"/>
                <a:sym typeface="Montserrat Medium"/>
              </a:rPr>
              <a:t> on </a:t>
            </a:r>
            <a:r>
              <a:rPr lang="tr-TR" sz="1700" dirty="0" err="1">
                <a:latin typeface="Montserrat Medium"/>
                <a:ea typeface="Montserrat Medium"/>
                <a:cs typeface="Montserrat Medium"/>
                <a:sym typeface="Montserrat Medium"/>
              </a:rPr>
              <a:t>what</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work</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will</a:t>
            </a:r>
            <a:r>
              <a:rPr lang="tr-TR" sz="1700" dirty="0">
                <a:latin typeface="Montserrat Medium"/>
                <a:ea typeface="Montserrat Medium"/>
                <a:cs typeface="Montserrat Medium"/>
                <a:sym typeface="Montserrat Medium"/>
              </a:rPr>
              <a:t> be done </a:t>
            </a:r>
            <a:r>
              <a:rPr lang="tr-TR" sz="1700" dirty="0" err="1">
                <a:latin typeface="Montserrat Medium"/>
                <a:ea typeface="Montserrat Medium"/>
                <a:cs typeface="Montserrat Medium"/>
                <a:sym typeface="Montserrat Medium"/>
              </a:rPr>
              <a:t>and</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by</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whom</a:t>
            </a:r>
            <a:r>
              <a:rPr lang="tr-TR" sz="1700" dirty="0">
                <a:latin typeface="Montserrat Medium"/>
                <a:ea typeface="Montserrat Medium"/>
                <a:cs typeface="Montserrat Medium"/>
                <a:sym typeface="Montserrat Medium"/>
              </a:rPr>
              <a:t>.</a:t>
            </a:r>
            <a:endParaRPr sz="1700" dirty="0">
              <a:latin typeface="Montserrat Medium"/>
              <a:ea typeface="Montserrat Medium"/>
              <a:cs typeface="Montserrat Medium"/>
              <a:sym typeface="Montserrat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54</a:t>
            </a:fld>
            <a:endParaRPr/>
          </a:p>
        </p:txBody>
      </p:sp>
      <p:pic>
        <p:nvPicPr>
          <p:cNvPr id="1349" name="Google Shape;1349;p57"/>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350" name="Google Shape;1350;p57"/>
          <p:cNvSpPr/>
          <p:nvPr/>
        </p:nvSpPr>
        <p:spPr>
          <a:xfrm>
            <a:off x="5292425" y="1351750"/>
            <a:ext cx="1076700" cy="7902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1" name="Google Shape;1351;p57"/>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Daily Standup</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pic>
        <p:nvPicPr>
          <p:cNvPr id="1372" name="Google Shape;1372;p59"/>
          <p:cNvPicPr preferRelativeResize="0"/>
          <p:nvPr/>
        </p:nvPicPr>
        <p:blipFill>
          <a:blip r:embed="rId3">
            <a:alphaModFix/>
          </a:blip>
          <a:stretch>
            <a:fillRect/>
          </a:stretch>
        </p:blipFill>
        <p:spPr>
          <a:xfrm>
            <a:off x="6830200" y="2911300"/>
            <a:ext cx="1428750" cy="1428750"/>
          </a:xfrm>
          <a:prstGeom prst="rect">
            <a:avLst/>
          </a:prstGeom>
          <a:noFill/>
          <a:ln>
            <a:noFill/>
          </a:ln>
        </p:spPr>
      </p:pic>
      <p:sp>
        <p:nvSpPr>
          <p:cNvPr id="1373" name="Google Shape;1373;p59"/>
          <p:cNvSpPr/>
          <p:nvPr/>
        </p:nvSpPr>
        <p:spPr>
          <a:xfrm>
            <a:off x="1235359" y="811525"/>
            <a:ext cx="6673200" cy="844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A 15-minute meeting for team to share what they did yesterday, what they’ll do today, and blockers.</a:t>
            </a:r>
            <a:endParaRPr sz="1600"/>
          </a:p>
        </p:txBody>
      </p:sp>
      <p:sp>
        <p:nvSpPr>
          <p:cNvPr id="1374" name="Google Shape;1374;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55</a:t>
            </a:fld>
            <a:endParaRPr/>
          </a:p>
        </p:txBody>
      </p:sp>
      <p:sp>
        <p:nvSpPr>
          <p:cNvPr id="1375" name="Google Shape;1375;p59"/>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Daily Standup</a:t>
            </a:r>
            <a:endParaRPr sz="4000" b="0" i="0" u="none" strike="noStrike" cap="none">
              <a:solidFill>
                <a:srgbClr val="741B47"/>
              </a:solidFill>
              <a:latin typeface="Raleway Medium"/>
              <a:ea typeface="Raleway Medium"/>
              <a:cs typeface="Raleway Medium"/>
              <a:sym typeface="Raleway Medium"/>
            </a:endParaRPr>
          </a:p>
        </p:txBody>
      </p:sp>
      <p:sp>
        <p:nvSpPr>
          <p:cNvPr id="1376" name="Google Shape;1376;p59"/>
          <p:cNvSpPr txBox="1"/>
          <p:nvPr/>
        </p:nvSpPr>
        <p:spPr>
          <a:xfrm>
            <a:off x="342900" y="18613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15 minutes max: Additional conversations can happen after standup.</a:t>
            </a:r>
            <a:endParaRPr sz="1700">
              <a:latin typeface="Montserrat Medium"/>
              <a:ea typeface="Montserrat Medium"/>
              <a:cs typeface="Montserrat Medium"/>
              <a:sym typeface="Montserrat Medium"/>
            </a:endParaRPr>
          </a:p>
        </p:txBody>
      </p:sp>
      <p:sp>
        <p:nvSpPr>
          <p:cNvPr id="1377" name="Google Shape;1377;p59"/>
          <p:cNvSpPr txBox="1"/>
          <p:nvPr/>
        </p:nvSpPr>
        <p:spPr>
          <a:xfrm>
            <a:off x="342900" y="28577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Happen on a daily basis during a sprint.</a:t>
            </a:r>
            <a:endParaRPr sz="1700">
              <a:latin typeface="Montserrat Medium"/>
              <a:ea typeface="Montserrat Medium"/>
              <a:cs typeface="Montserrat Medium"/>
              <a:sym typeface="Montserrat Medium"/>
            </a:endParaRPr>
          </a:p>
        </p:txBody>
      </p:sp>
      <p:sp>
        <p:nvSpPr>
          <p:cNvPr id="1378" name="Google Shape;1378;p59"/>
          <p:cNvSpPr txBox="1"/>
          <p:nvPr/>
        </p:nvSpPr>
        <p:spPr>
          <a:xfrm>
            <a:off x="342900" y="3854100"/>
            <a:ext cx="5177700" cy="7200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Everyone answers three questions.</a:t>
            </a:r>
            <a:endParaRPr sz="1700">
              <a:latin typeface="Montserrat Medium"/>
              <a:ea typeface="Montserrat Medium"/>
              <a:cs typeface="Montserrat Medium"/>
              <a:sym typeface="Montserrat Medium"/>
            </a:endParaRPr>
          </a:p>
        </p:txBody>
      </p:sp>
      <p:sp>
        <p:nvSpPr>
          <p:cNvPr id="1379" name="Google Shape;1379;p59"/>
          <p:cNvSpPr/>
          <p:nvPr/>
        </p:nvSpPr>
        <p:spPr>
          <a:xfrm>
            <a:off x="5701275" y="1801375"/>
            <a:ext cx="3225600" cy="1056300"/>
          </a:xfrm>
          <a:prstGeom prst="wedgeRoundRectCallout">
            <a:avLst>
              <a:gd name="adj1" fmla="val -1585"/>
              <a:gd name="adj2" fmla="val 114598"/>
              <a:gd name="adj3" fmla="val 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did I do yesterday?</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will I do today?</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blockers do I have?</a:t>
            </a:r>
            <a:endParaRPr>
              <a:latin typeface="Montserrat SemiBold"/>
              <a:ea typeface="Montserrat SemiBold"/>
              <a:cs typeface="Montserrat SemiBold"/>
              <a:sym typeface="Montserrat SemiBold"/>
            </a:endParaRPr>
          </a:p>
        </p:txBody>
      </p:sp>
      <p:pic>
        <p:nvPicPr>
          <p:cNvPr id="1380" name="Google Shape;1380;p59"/>
          <p:cNvPicPr preferRelativeResize="0"/>
          <p:nvPr/>
        </p:nvPicPr>
        <p:blipFill>
          <a:blip r:embed="rId4">
            <a:alphaModFix/>
          </a:blip>
          <a:stretch>
            <a:fillRect/>
          </a:stretch>
        </p:blipFill>
        <p:spPr>
          <a:xfrm>
            <a:off x="7524125" y="3208000"/>
            <a:ext cx="1428750" cy="1428750"/>
          </a:xfrm>
          <a:prstGeom prst="rect">
            <a:avLst/>
          </a:prstGeom>
          <a:noFill/>
          <a:ln>
            <a:noFill/>
          </a:ln>
        </p:spPr>
      </p:pic>
      <p:pic>
        <p:nvPicPr>
          <p:cNvPr id="1381" name="Google Shape;1381;p59"/>
          <p:cNvPicPr preferRelativeResize="0"/>
          <p:nvPr/>
        </p:nvPicPr>
        <p:blipFill>
          <a:blip r:embed="rId5">
            <a:alphaModFix/>
          </a:blip>
          <a:stretch>
            <a:fillRect/>
          </a:stretch>
        </p:blipFill>
        <p:spPr>
          <a:xfrm flipH="1">
            <a:off x="7040850" y="3638550"/>
            <a:ext cx="1284900" cy="1428750"/>
          </a:xfrm>
          <a:prstGeom prst="rect">
            <a:avLst/>
          </a:prstGeom>
          <a:noFill/>
          <a:ln>
            <a:noFill/>
          </a:ln>
        </p:spPr>
      </p:pic>
      <p:pic>
        <p:nvPicPr>
          <p:cNvPr id="1382" name="Google Shape;1382;p59"/>
          <p:cNvPicPr preferRelativeResize="0"/>
          <p:nvPr/>
        </p:nvPicPr>
        <p:blipFill>
          <a:blip r:embed="rId6">
            <a:alphaModFix/>
          </a:blip>
          <a:stretch>
            <a:fillRect/>
          </a:stretch>
        </p:blipFill>
        <p:spPr>
          <a:xfrm flipH="1">
            <a:off x="6160600" y="3063700"/>
            <a:ext cx="1428750" cy="1428750"/>
          </a:xfrm>
          <a:prstGeom prst="rect">
            <a:avLst/>
          </a:prstGeom>
          <a:noFill/>
          <a:ln>
            <a:noFill/>
          </a:ln>
        </p:spPr>
      </p:pic>
      <p:pic>
        <p:nvPicPr>
          <p:cNvPr id="1383" name="Google Shape;1383;p59"/>
          <p:cNvPicPr preferRelativeResize="0"/>
          <p:nvPr/>
        </p:nvPicPr>
        <p:blipFill>
          <a:blip r:embed="rId7">
            <a:alphaModFix/>
          </a:blip>
          <a:stretch>
            <a:fillRect/>
          </a:stretch>
        </p:blipFill>
        <p:spPr>
          <a:xfrm>
            <a:off x="5942975" y="3499725"/>
            <a:ext cx="1428750" cy="1428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387"/>
        <p:cNvGrpSpPr/>
        <p:nvPr/>
      </p:nvGrpSpPr>
      <p:grpSpPr>
        <a:xfrm>
          <a:off x="0" y="0"/>
          <a:ext cx="0" cy="0"/>
          <a:chOff x="0" y="0"/>
          <a:chExt cx="0" cy="0"/>
        </a:xfrm>
      </p:grpSpPr>
      <p:sp>
        <p:nvSpPr>
          <p:cNvPr id="1388" name="Google Shape;1388;p60"/>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9" name="Google Shape;1389;p60"/>
          <p:cNvPicPr preferRelativeResize="0"/>
          <p:nvPr/>
        </p:nvPicPr>
        <p:blipFill>
          <a:blip r:embed="rId3">
            <a:alphaModFix/>
          </a:blip>
          <a:stretch>
            <a:fillRect/>
          </a:stretch>
        </p:blipFill>
        <p:spPr>
          <a:xfrm>
            <a:off x="2442850" y="847000"/>
            <a:ext cx="1219200" cy="1219200"/>
          </a:xfrm>
          <a:prstGeom prst="rect">
            <a:avLst/>
          </a:prstGeom>
          <a:noFill/>
          <a:ln>
            <a:noFill/>
          </a:ln>
        </p:spPr>
      </p:pic>
      <p:pic>
        <p:nvPicPr>
          <p:cNvPr id="1390" name="Google Shape;1390;p60"/>
          <p:cNvPicPr preferRelativeResize="0"/>
          <p:nvPr/>
        </p:nvPicPr>
        <p:blipFill>
          <a:blip r:embed="rId4">
            <a:alphaModFix/>
          </a:blip>
          <a:stretch>
            <a:fillRect/>
          </a:stretch>
        </p:blipFill>
        <p:spPr>
          <a:xfrm>
            <a:off x="3972025" y="1314200"/>
            <a:ext cx="4874025" cy="3416225"/>
          </a:xfrm>
          <a:prstGeom prst="rect">
            <a:avLst/>
          </a:prstGeom>
          <a:noFill/>
          <a:ln>
            <a:noFill/>
          </a:ln>
        </p:spPr>
      </p:pic>
      <p:sp>
        <p:nvSpPr>
          <p:cNvPr id="1391" name="Google Shape;1391;p60"/>
          <p:cNvSpPr txBox="1">
            <a:spLocks noGrp="1"/>
          </p:cNvSpPr>
          <p:nvPr>
            <p:ph type="title"/>
          </p:nvPr>
        </p:nvSpPr>
        <p:spPr>
          <a:xfrm>
            <a:off x="664725" y="1903750"/>
            <a:ext cx="50745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100">
                <a:solidFill>
                  <a:srgbClr val="4A86E8"/>
                </a:solidFill>
                <a:latin typeface="Proxima Nova Semibold"/>
                <a:ea typeface="Proxima Nova Semibold"/>
                <a:cs typeface="Proxima Nova Semibold"/>
                <a:sym typeface="Proxima Nova Semibold"/>
              </a:rPr>
              <a:t>Who should necessarily attend the Daily Standup meeting?</a:t>
            </a:r>
            <a:endParaRPr sz="3100">
              <a:solidFill>
                <a:srgbClr val="4A86E8"/>
              </a:solidFill>
              <a:latin typeface="Proxima Nova Semibold"/>
              <a:ea typeface="Proxima Nova Semibold"/>
              <a:cs typeface="Proxima Nova Semibold"/>
              <a:sym typeface="Proxima Nova Semibold"/>
            </a:endParaRPr>
          </a:p>
        </p:txBody>
      </p:sp>
      <p:pic>
        <p:nvPicPr>
          <p:cNvPr id="1392" name="Google Shape;1392;p60">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393" name="Google Shape;1393;p60">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57</a:t>
            </a:fld>
            <a:endParaRPr/>
          </a:p>
        </p:txBody>
      </p:sp>
      <p:pic>
        <p:nvPicPr>
          <p:cNvPr id="1399" name="Google Shape;1399;p61"/>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400" name="Google Shape;1400;p61"/>
          <p:cNvSpPr/>
          <p:nvPr/>
        </p:nvSpPr>
        <p:spPr>
          <a:xfrm>
            <a:off x="3241925" y="1214300"/>
            <a:ext cx="1477800" cy="9621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1" name="Google Shape;1401;p61"/>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Review</a:t>
            </a:r>
            <a:endParaRPr sz="4000" b="0" i="0" u="none" strike="noStrike" cap="none">
              <a:solidFill>
                <a:srgbClr val="741B47"/>
              </a:solidFill>
              <a:latin typeface="Raleway Medium"/>
              <a:ea typeface="Raleway Medium"/>
              <a:cs typeface="Raleway Medium"/>
              <a:sym typeface="Raleway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58</a:t>
            </a:fld>
            <a:endParaRPr/>
          </a:p>
        </p:txBody>
      </p:sp>
      <p:sp>
        <p:nvSpPr>
          <p:cNvPr id="1418" name="Google Shape;1418;p63"/>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Review</a:t>
            </a:r>
            <a:endParaRPr sz="4000" b="0" i="0" u="none" strike="noStrike" cap="none">
              <a:solidFill>
                <a:srgbClr val="741B47"/>
              </a:solidFill>
              <a:latin typeface="Raleway Medium"/>
              <a:ea typeface="Raleway Medium"/>
              <a:cs typeface="Raleway Medium"/>
              <a:sym typeface="Raleway Medium"/>
            </a:endParaRPr>
          </a:p>
        </p:txBody>
      </p:sp>
      <p:sp>
        <p:nvSpPr>
          <p:cNvPr id="1419" name="Google Shape;1419;p63"/>
          <p:cNvSpPr/>
          <p:nvPr/>
        </p:nvSpPr>
        <p:spPr>
          <a:xfrm>
            <a:off x="1235513" y="800200"/>
            <a:ext cx="6673200" cy="8448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Share work completed in the sprint and get </a:t>
            </a:r>
            <a:endParaRPr sz="1800">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None/>
            </a:pPr>
            <a:r>
              <a:rPr lang="tr-TR" sz="1800">
                <a:latin typeface="Montserrat SemiBold"/>
                <a:ea typeface="Montserrat SemiBold"/>
                <a:cs typeface="Montserrat SemiBold"/>
                <a:sym typeface="Montserrat SemiBold"/>
              </a:rPr>
              <a:t>feedback from stakeholders.</a:t>
            </a:r>
            <a:endParaRPr sz="1600"/>
          </a:p>
        </p:txBody>
      </p:sp>
      <p:sp>
        <p:nvSpPr>
          <p:cNvPr id="1420" name="Google Shape;1420;p63"/>
          <p:cNvSpPr txBox="1"/>
          <p:nvPr/>
        </p:nvSpPr>
        <p:spPr>
          <a:xfrm>
            <a:off x="342900" y="18613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Team members share the work that they completed in the sprint.</a:t>
            </a:r>
            <a:endParaRPr sz="1700">
              <a:latin typeface="Montserrat Medium"/>
              <a:ea typeface="Montserrat Medium"/>
              <a:cs typeface="Montserrat Medium"/>
              <a:sym typeface="Montserrat Medium"/>
            </a:endParaRPr>
          </a:p>
        </p:txBody>
      </p:sp>
      <p:sp>
        <p:nvSpPr>
          <p:cNvPr id="1421" name="Google Shape;1421;p63"/>
          <p:cNvSpPr txBox="1"/>
          <p:nvPr/>
        </p:nvSpPr>
        <p:spPr>
          <a:xfrm>
            <a:off x="342900" y="28577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dirty="0" err="1">
                <a:latin typeface="Montserrat Medium"/>
                <a:ea typeface="Montserrat Medium"/>
                <a:cs typeface="Montserrat Medium"/>
                <a:sym typeface="Montserrat Medium"/>
              </a:rPr>
              <a:t>Stakeholders</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share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feedback</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that’s</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incorporated</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into</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future</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sprints</a:t>
            </a:r>
            <a:r>
              <a:rPr lang="tr-TR" sz="1700" dirty="0">
                <a:latin typeface="Montserrat Medium"/>
                <a:ea typeface="Montserrat Medium"/>
                <a:cs typeface="Montserrat Medium"/>
                <a:sym typeface="Montserrat Medium"/>
              </a:rPr>
              <a:t>.</a:t>
            </a:r>
            <a:endParaRPr sz="1700" dirty="0">
              <a:latin typeface="Montserrat Medium"/>
              <a:ea typeface="Montserrat Medium"/>
              <a:cs typeface="Montserrat Medium"/>
              <a:sym typeface="Montserrat Medium"/>
            </a:endParaRPr>
          </a:p>
        </p:txBody>
      </p:sp>
      <p:sp>
        <p:nvSpPr>
          <p:cNvPr id="1422" name="Google Shape;1422;p63"/>
          <p:cNvSpPr txBox="1"/>
          <p:nvPr/>
        </p:nvSpPr>
        <p:spPr>
          <a:xfrm>
            <a:off x="342900" y="3854100"/>
            <a:ext cx="4572000" cy="720000"/>
          </a:xfrm>
          <a:prstGeom prst="rect">
            <a:avLst/>
          </a:prstGeom>
          <a:solidFill>
            <a:srgbClr val="D0E0E3"/>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Celebrate progress and achievements.</a:t>
            </a:r>
            <a:endParaRPr sz="1700">
              <a:latin typeface="Montserrat Medium"/>
              <a:ea typeface="Montserrat Medium"/>
              <a:cs typeface="Montserrat Medium"/>
              <a:sym typeface="Montserrat Medium"/>
            </a:endParaRPr>
          </a:p>
        </p:txBody>
      </p:sp>
      <p:pic>
        <p:nvPicPr>
          <p:cNvPr id="1423" name="Google Shape;1423;p63"/>
          <p:cNvPicPr preferRelativeResize="0"/>
          <p:nvPr/>
        </p:nvPicPr>
        <p:blipFill>
          <a:blip r:embed="rId3">
            <a:alphaModFix/>
          </a:blip>
          <a:stretch>
            <a:fillRect/>
          </a:stretch>
        </p:blipFill>
        <p:spPr>
          <a:xfrm>
            <a:off x="5497825" y="1943075"/>
            <a:ext cx="2693676" cy="26936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59</a:t>
            </a:fld>
            <a:endParaRPr/>
          </a:p>
        </p:txBody>
      </p:sp>
      <p:pic>
        <p:nvPicPr>
          <p:cNvPr id="1429" name="Google Shape;1429;p64"/>
          <p:cNvPicPr preferRelativeResize="0"/>
          <p:nvPr/>
        </p:nvPicPr>
        <p:blipFill rotWithShape="1">
          <a:blip r:embed="rId3">
            <a:alphaModFix/>
          </a:blip>
          <a:srcRect/>
          <a:stretch/>
        </p:blipFill>
        <p:spPr>
          <a:xfrm>
            <a:off x="644236" y="737755"/>
            <a:ext cx="7620001" cy="4033870"/>
          </a:xfrm>
          <a:prstGeom prst="rect">
            <a:avLst/>
          </a:prstGeom>
          <a:noFill/>
          <a:ln>
            <a:noFill/>
          </a:ln>
        </p:spPr>
      </p:pic>
      <p:sp>
        <p:nvSpPr>
          <p:cNvPr id="1430" name="Google Shape;1430;p64"/>
          <p:cNvSpPr/>
          <p:nvPr/>
        </p:nvSpPr>
        <p:spPr>
          <a:xfrm>
            <a:off x="5258075" y="3975075"/>
            <a:ext cx="1477800" cy="96210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1" name="Google Shape;1431;p64"/>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dirty="0">
                <a:solidFill>
                  <a:srgbClr val="741B47"/>
                </a:solidFill>
                <a:latin typeface="Raleway Medium"/>
                <a:ea typeface="Raleway Medium"/>
                <a:cs typeface="Raleway Medium"/>
                <a:sym typeface="Raleway Medium"/>
              </a:rPr>
              <a:t>Sprint </a:t>
            </a:r>
            <a:r>
              <a:rPr lang="tr-TR" sz="4000" dirty="0" err="1">
                <a:solidFill>
                  <a:srgbClr val="741B47"/>
                </a:solidFill>
                <a:latin typeface="Raleway Medium"/>
                <a:ea typeface="Raleway Medium"/>
                <a:cs typeface="Raleway Medium"/>
                <a:sym typeface="Raleway Medium"/>
              </a:rPr>
              <a:t>Retrospective</a:t>
            </a:r>
            <a:endParaRPr sz="4000" b="0" i="0" u="none" strike="noStrike" cap="none" dirty="0">
              <a:solidFill>
                <a:srgbClr val="741B47"/>
              </a:solidFill>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1"/>
          <p:cNvSpPr txBox="1">
            <a:spLocks noGrp="1"/>
          </p:cNvSpPr>
          <p:nvPr>
            <p:ph type="sldNum" idx="12"/>
          </p:nvPr>
        </p:nvSpPr>
        <p:spPr>
          <a:xfrm>
            <a:off x="8660971" y="4643239"/>
            <a:ext cx="456900" cy="46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Clr>
                <a:srgbClr val="000000"/>
              </a:buClr>
              <a:buSzPts val="1200"/>
              <a:buFont typeface="Arial"/>
              <a:buNone/>
            </a:pPr>
            <a:fld id="{00000000-1234-1234-1234-123412341234}" type="slidenum">
              <a:rPr lang="tr-TR" smtClean="0"/>
              <a:pPr marL="0" lvl="0" indent="0" algn="r" rtl="0">
                <a:spcBef>
                  <a:spcPts val="0"/>
                </a:spcBef>
                <a:spcAft>
                  <a:spcPts val="0"/>
                </a:spcAft>
                <a:buClr>
                  <a:srgbClr val="000000"/>
                </a:buClr>
                <a:buSzPts val="1200"/>
                <a:buFont typeface="Arial"/>
                <a:buNone/>
              </a:pPr>
              <a:t>6</a:t>
            </a:fld>
            <a:endParaRPr/>
          </a:p>
        </p:txBody>
      </p:sp>
      <p:sp>
        <p:nvSpPr>
          <p:cNvPr id="706" name="Google Shape;706;p51"/>
          <p:cNvSpPr txBox="1"/>
          <p:nvPr/>
        </p:nvSpPr>
        <p:spPr>
          <a:xfrm>
            <a:off x="382099" y="173800"/>
            <a:ext cx="6398400" cy="6264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tr-TR" sz="4000" dirty="0">
                <a:solidFill>
                  <a:srgbClr val="0B5394"/>
                </a:solidFill>
                <a:latin typeface="Raleway SemiBold"/>
                <a:sym typeface="Raleway Medium"/>
              </a:rPr>
              <a:t>12 Agile </a:t>
            </a:r>
            <a:r>
              <a:rPr lang="tr-TR" sz="4000" dirty="0" err="1">
                <a:solidFill>
                  <a:srgbClr val="0B5394"/>
                </a:solidFill>
                <a:latin typeface="Raleway SemiBold"/>
                <a:sym typeface="Raleway Medium"/>
              </a:rPr>
              <a:t>Principles</a:t>
            </a:r>
            <a:endParaRPr sz="4000" dirty="0">
              <a:solidFill>
                <a:srgbClr val="0B5394"/>
              </a:solidFill>
              <a:latin typeface="Raleway SemiBold"/>
              <a:sym typeface="Raleway Medium"/>
            </a:endParaRPr>
          </a:p>
        </p:txBody>
      </p:sp>
      <p:pic>
        <p:nvPicPr>
          <p:cNvPr id="707" name="Google Shape;707;p51"/>
          <p:cNvPicPr preferRelativeResize="0"/>
          <p:nvPr/>
        </p:nvPicPr>
        <p:blipFill rotWithShape="1">
          <a:blip r:embed="rId3">
            <a:alphaModFix/>
          </a:blip>
          <a:srcRect t="16107"/>
          <a:stretch/>
        </p:blipFill>
        <p:spPr>
          <a:xfrm>
            <a:off x="814488" y="689800"/>
            <a:ext cx="7515024" cy="4261000"/>
          </a:xfrm>
          <a:prstGeom prst="rect">
            <a:avLst/>
          </a:prstGeom>
          <a:noFill/>
          <a:ln>
            <a:noFill/>
          </a:ln>
        </p:spPr>
      </p:pic>
      <p:sp>
        <p:nvSpPr>
          <p:cNvPr id="708" name="Google Shape;708;p51">
            <a:hlinkClick r:id="rId4"/>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p:nvPr/>
        </p:nvSpPr>
        <p:spPr>
          <a:xfrm>
            <a:off x="1235359" y="811525"/>
            <a:ext cx="6673200" cy="8448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800">
                <a:solidFill>
                  <a:srgbClr val="FFFFFF"/>
                </a:solidFill>
                <a:latin typeface="Montserrat SemiBold"/>
                <a:ea typeface="Montserrat SemiBold"/>
                <a:cs typeface="Montserrat SemiBold"/>
                <a:sym typeface="Montserrat SemiBold"/>
              </a:rPr>
              <a:t>Reflect on what did/did not go well in the previous sprint and identify improvements.</a:t>
            </a:r>
            <a:endParaRPr sz="1600">
              <a:solidFill>
                <a:srgbClr val="FFFFFF"/>
              </a:solidFill>
            </a:endParaRPr>
          </a:p>
        </p:txBody>
      </p:sp>
      <p:pic>
        <p:nvPicPr>
          <p:cNvPr id="1437" name="Google Shape;1437;p65"/>
          <p:cNvPicPr preferRelativeResize="0"/>
          <p:nvPr/>
        </p:nvPicPr>
        <p:blipFill>
          <a:blip r:embed="rId3">
            <a:alphaModFix/>
          </a:blip>
          <a:stretch>
            <a:fillRect/>
          </a:stretch>
        </p:blipFill>
        <p:spPr>
          <a:xfrm>
            <a:off x="6226300" y="3002725"/>
            <a:ext cx="1750450" cy="1750450"/>
          </a:xfrm>
          <a:prstGeom prst="rect">
            <a:avLst/>
          </a:prstGeom>
          <a:noFill/>
          <a:ln>
            <a:noFill/>
          </a:ln>
        </p:spPr>
      </p:pic>
      <p:sp>
        <p:nvSpPr>
          <p:cNvPr id="1438" name="Google Shape;1438;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60</a:t>
            </a:fld>
            <a:endParaRPr/>
          </a:p>
        </p:txBody>
      </p:sp>
      <p:sp>
        <p:nvSpPr>
          <p:cNvPr id="1439" name="Google Shape;1439;p65"/>
          <p:cNvSpPr txBox="1"/>
          <p:nvPr/>
        </p:nvSpPr>
        <p:spPr>
          <a:xfrm>
            <a:off x="4317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Sprint Retrospective</a:t>
            </a:r>
            <a:endParaRPr sz="4000" b="0" i="0" u="none" strike="noStrike" cap="none">
              <a:solidFill>
                <a:srgbClr val="741B47"/>
              </a:solidFill>
              <a:latin typeface="Raleway Medium"/>
              <a:ea typeface="Raleway Medium"/>
              <a:cs typeface="Raleway Medium"/>
              <a:sym typeface="Raleway Medium"/>
            </a:endParaRPr>
          </a:p>
        </p:txBody>
      </p:sp>
      <p:sp>
        <p:nvSpPr>
          <p:cNvPr id="1440" name="Google Shape;1440;p65"/>
          <p:cNvSpPr txBox="1"/>
          <p:nvPr/>
        </p:nvSpPr>
        <p:spPr>
          <a:xfrm>
            <a:off x="342900" y="1861300"/>
            <a:ext cx="5177700" cy="7200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dirty="0" err="1">
                <a:latin typeface="Montserrat Medium"/>
                <a:ea typeface="Montserrat Medium"/>
                <a:cs typeface="Montserrat Medium"/>
                <a:sym typeface="Montserrat Medium"/>
              </a:rPr>
              <a:t>Opportunity</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for</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the</a:t>
            </a:r>
            <a:r>
              <a:rPr lang="tr-TR" sz="1700" dirty="0">
                <a:latin typeface="Montserrat Medium"/>
                <a:ea typeface="Montserrat Medium"/>
                <a:cs typeface="Montserrat Medium"/>
                <a:sym typeface="Montserrat Medium"/>
              </a:rPr>
              <a:t> Scrum Team </a:t>
            </a:r>
            <a:r>
              <a:rPr lang="tr-TR" sz="1700" dirty="0" err="1">
                <a:latin typeface="Montserrat Medium"/>
                <a:ea typeface="Montserrat Medium"/>
                <a:cs typeface="Montserrat Medium"/>
                <a:sym typeface="Montserrat Medium"/>
              </a:rPr>
              <a:t>to</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inspect</a:t>
            </a:r>
            <a:r>
              <a:rPr lang="tr-TR" sz="1700" dirty="0">
                <a:latin typeface="Montserrat Medium"/>
                <a:ea typeface="Montserrat Medium"/>
                <a:cs typeface="Montserrat Medium"/>
                <a:sym typeface="Montserrat Medium"/>
              </a:rPr>
              <a:t> </a:t>
            </a:r>
            <a:r>
              <a:rPr lang="tr-TR" sz="1700" dirty="0" err="1">
                <a:latin typeface="Montserrat Medium"/>
                <a:ea typeface="Montserrat Medium"/>
                <a:cs typeface="Montserrat Medium"/>
                <a:sym typeface="Montserrat Medium"/>
              </a:rPr>
              <a:t>itself</a:t>
            </a:r>
            <a:r>
              <a:rPr lang="tr-TR" sz="1700" dirty="0">
                <a:latin typeface="Montserrat Medium"/>
                <a:ea typeface="Montserrat Medium"/>
                <a:cs typeface="Montserrat Medium"/>
                <a:sym typeface="Montserrat Medium"/>
              </a:rPr>
              <a:t>.</a:t>
            </a:r>
            <a:endParaRPr sz="1700" dirty="0">
              <a:latin typeface="Montserrat Medium"/>
              <a:ea typeface="Montserrat Medium"/>
              <a:cs typeface="Montserrat Medium"/>
              <a:sym typeface="Montserrat Medium"/>
            </a:endParaRPr>
          </a:p>
        </p:txBody>
      </p:sp>
      <p:sp>
        <p:nvSpPr>
          <p:cNvPr id="1441" name="Google Shape;1441;p65"/>
          <p:cNvSpPr txBox="1"/>
          <p:nvPr/>
        </p:nvSpPr>
        <p:spPr>
          <a:xfrm>
            <a:off x="342900" y="2857700"/>
            <a:ext cx="5177700" cy="7200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Learnings are incorporated into future sprints.</a:t>
            </a:r>
            <a:endParaRPr sz="1700">
              <a:latin typeface="Montserrat Medium"/>
              <a:ea typeface="Montserrat Medium"/>
              <a:cs typeface="Montserrat Medium"/>
              <a:sym typeface="Montserrat Medium"/>
            </a:endParaRPr>
          </a:p>
        </p:txBody>
      </p:sp>
      <p:sp>
        <p:nvSpPr>
          <p:cNvPr id="1442" name="Google Shape;1442;p65"/>
          <p:cNvSpPr txBox="1"/>
          <p:nvPr/>
        </p:nvSpPr>
        <p:spPr>
          <a:xfrm>
            <a:off x="342900" y="3854100"/>
            <a:ext cx="5177700" cy="7200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marR="0" lvl="0" indent="-336550" algn="l" rtl="0">
              <a:lnSpc>
                <a:spcPct val="100000"/>
              </a:lnSpc>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Make it more effective and enjoyable for the next Sprint.</a:t>
            </a:r>
            <a:endParaRPr sz="1700">
              <a:latin typeface="Montserrat Medium"/>
              <a:ea typeface="Montserrat Medium"/>
              <a:cs typeface="Montserrat Medium"/>
              <a:sym typeface="Montserrat Medium"/>
            </a:endParaRPr>
          </a:p>
        </p:txBody>
      </p:sp>
      <p:pic>
        <p:nvPicPr>
          <p:cNvPr id="1443" name="Google Shape;1443;p65"/>
          <p:cNvPicPr preferRelativeResize="0"/>
          <p:nvPr/>
        </p:nvPicPr>
        <p:blipFill rotWithShape="1">
          <a:blip r:embed="rId4">
            <a:alphaModFix/>
          </a:blip>
          <a:srcRect l="6664" t="3129" r="6664" b="10193"/>
          <a:stretch/>
        </p:blipFill>
        <p:spPr>
          <a:xfrm>
            <a:off x="6040800" y="2284800"/>
            <a:ext cx="2858700" cy="2858700"/>
          </a:xfrm>
          <a:prstGeom prst="roundRect">
            <a:avLst>
              <a:gd name="adj" fmla="val 16667"/>
            </a:avLst>
          </a:prstGeom>
          <a:noFill/>
          <a:ln>
            <a:noFill/>
          </a:ln>
        </p:spPr>
      </p:pic>
      <p:sp>
        <p:nvSpPr>
          <p:cNvPr id="1444" name="Google Shape;1444;p65"/>
          <p:cNvSpPr/>
          <p:nvPr/>
        </p:nvSpPr>
        <p:spPr>
          <a:xfrm>
            <a:off x="5701275" y="1801375"/>
            <a:ext cx="3404700" cy="1056300"/>
          </a:xfrm>
          <a:prstGeom prst="wedgeRoundRectCallout">
            <a:avLst>
              <a:gd name="adj1" fmla="val 8145"/>
              <a:gd name="adj2" fmla="val 713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went well?</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didn’t go well?</a:t>
            </a:r>
            <a:endParaRPr>
              <a:latin typeface="Montserrat SemiBold"/>
              <a:ea typeface="Montserrat SemiBold"/>
              <a:cs typeface="Montserrat SemiBold"/>
              <a:sym typeface="Montserrat SemiBold"/>
            </a:endParaRPr>
          </a:p>
          <a:p>
            <a:pPr marL="457200" lvl="0" indent="-317500" algn="l" rtl="0">
              <a:spcBef>
                <a:spcPts val="0"/>
              </a:spcBef>
              <a:spcAft>
                <a:spcPts val="0"/>
              </a:spcAft>
              <a:buSzPts val="1400"/>
              <a:buFont typeface="Montserrat SemiBold"/>
              <a:buAutoNum type="arabicPeriod"/>
            </a:pPr>
            <a:r>
              <a:rPr lang="tr-TR">
                <a:latin typeface="Montserrat SemiBold"/>
                <a:ea typeface="Montserrat SemiBold"/>
                <a:cs typeface="Montserrat SemiBold"/>
                <a:sym typeface="Montserrat SemiBold"/>
              </a:rPr>
              <a:t>What can we do differently?</a:t>
            </a:r>
            <a:endParaRPr>
              <a:latin typeface="Montserrat SemiBold"/>
              <a:ea typeface="Montserrat SemiBold"/>
              <a:cs typeface="Montserrat SemiBold"/>
              <a:sym typeface="Montserrat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461"/>
        <p:cNvGrpSpPr/>
        <p:nvPr/>
      </p:nvGrpSpPr>
      <p:grpSpPr>
        <a:xfrm>
          <a:off x="0" y="0"/>
          <a:ext cx="0" cy="0"/>
          <a:chOff x="0" y="0"/>
          <a:chExt cx="0" cy="0"/>
        </a:xfrm>
      </p:grpSpPr>
      <p:sp>
        <p:nvSpPr>
          <p:cNvPr id="1462" name="Google Shape;1462;p67"/>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3" name="Google Shape;1463;p67"/>
          <p:cNvPicPr preferRelativeResize="0"/>
          <p:nvPr/>
        </p:nvPicPr>
        <p:blipFill>
          <a:blip r:embed="rId3">
            <a:alphaModFix/>
          </a:blip>
          <a:stretch>
            <a:fillRect/>
          </a:stretch>
        </p:blipFill>
        <p:spPr>
          <a:xfrm>
            <a:off x="2442850" y="847000"/>
            <a:ext cx="1219200" cy="1219200"/>
          </a:xfrm>
          <a:prstGeom prst="rect">
            <a:avLst/>
          </a:prstGeom>
          <a:noFill/>
          <a:ln>
            <a:noFill/>
          </a:ln>
        </p:spPr>
      </p:pic>
      <p:sp>
        <p:nvSpPr>
          <p:cNvPr id="1464" name="Google Shape;1464;p67"/>
          <p:cNvSpPr txBox="1">
            <a:spLocks noGrp="1"/>
          </p:cNvSpPr>
          <p:nvPr>
            <p:ph type="title"/>
          </p:nvPr>
        </p:nvSpPr>
        <p:spPr>
          <a:xfrm>
            <a:off x="418175" y="2066200"/>
            <a:ext cx="4150200" cy="18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3100" dirty="0" err="1">
                <a:solidFill>
                  <a:srgbClr val="4A86E8"/>
                </a:solidFill>
                <a:latin typeface="Proxima Nova Semibold"/>
                <a:ea typeface="Proxima Nova Semibold"/>
                <a:cs typeface="Proxima Nova Semibold"/>
                <a:sym typeface="Proxima Nova Semibold"/>
              </a:rPr>
              <a:t>What</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happens</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when</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all</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the</a:t>
            </a:r>
            <a:r>
              <a:rPr lang="tr-TR" sz="3100" dirty="0">
                <a:solidFill>
                  <a:srgbClr val="4A86E8"/>
                </a:solidFill>
                <a:latin typeface="Proxima Nova Semibold"/>
                <a:ea typeface="Proxima Nova Semibold"/>
                <a:cs typeface="Proxima Nova Semibold"/>
                <a:sym typeface="Proxima Nova Semibold"/>
              </a:rPr>
              <a:t> Sprint </a:t>
            </a:r>
            <a:r>
              <a:rPr lang="tr-TR" sz="3100" dirty="0" err="1">
                <a:solidFill>
                  <a:srgbClr val="4A86E8"/>
                </a:solidFill>
                <a:latin typeface="Proxima Nova Semibold"/>
                <a:ea typeface="Proxima Nova Semibold"/>
                <a:cs typeface="Proxima Nova Semibold"/>
                <a:sym typeface="Proxima Nova Semibold"/>
              </a:rPr>
              <a:t>Items</a:t>
            </a:r>
            <a:r>
              <a:rPr lang="tr-TR" sz="3100" dirty="0">
                <a:solidFill>
                  <a:srgbClr val="4A86E8"/>
                </a:solidFill>
                <a:latin typeface="Proxima Nova Semibold"/>
                <a:ea typeface="Proxima Nova Semibold"/>
                <a:cs typeface="Proxima Nova Semibold"/>
                <a:sym typeface="Proxima Nova Semibold"/>
              </a:rPr>
              <a:t> </a:t>
            </a:r>
            <a:r>
              <a:rPr lang="tr-TR" sz="3100" dirty="0" err="1">
                <a:solidFill>
                  <a:srgbClr val="4A86E8"/>
                </a:solidFill>
                <a:latin typeface="Proxima Nova Semibold"/>
                <a:ea typeface="Proxima Nova Semibold"/>
                <a:cs typeface="Proxima Nova Semibold"/>
                <a:sym typeface="Proxima Nova Semibold"/>
              </a:rPr>
              <a:t>cannot</a:t>
            </a:r>
            <a:r>
              <a:rPr lang="tr-TR" sz="3100" dirty="0">
                <a:solidFill>
                  <a:srgbClr val="4A86E8"/>
                </a:solidFill>
                <a:latin typeface="Proxima Nova Semibold"/>
                <a:ea typeface="Proxima Nova Semibold"/>
                <a:cs typeface="Proxima Nova Semibold"/>
                <a:sym typeface="Proxima Nova Semibold"/>
              </a:rPr>
              <a:t> be </a:t>
            </a:r>
            <a:r>
              <a:rPr lang="tr-TR" sz="3100" dirty="0" err="1">
                <a:solidFill>
                  <a:srgbClr val="4A86E8"/>
                </a:solidFill>
                <a:latin typeface="Proxima Nova Semibold"/>
                <a:ea typeface="Proxima Nova Semibold"/>
                <a:cs typeface="Proxima Nova Semibold"/>
                <a:sym typeface="Proxima Nova Semibold"/>
              </a:rPr>
              <a:t>completed</a:t>
            </a:r>
            <a:r>
              <a:rPr lang="tr-TR" sz="3100" dirty="0">
                <a:solidFill>
                  <a:srgbClr val="4A86E8"/>
                </a:solidFill>
                <a:latin typeface="Proxima Nova Semibold"/>
                <a:ea typeface="Proxima Nova Semibold"/>
                <a:cs typeface="Proxima Nova Semibold"/>
                <a:sym typeface="Proxima Nova Semibold"/>
              </a:rPr>
              <a:t>?</a:t>
            </a:r>
            <a:endParaRPr sz="3100" dirty="0">
              <a:solidFill>
                <a:srgbClr val="4A86E8"/>
              </a:solidFill>
              <a:latin typeface="Proxima Nova Semibold"/>
              <a:ea typeface="Proxima Nova Semibold"/>
              <a:cs typeface="Proxima Nova Semibold"/>
              <a:sym typeface="Proxima Nova Semibold"/>
            </a:endParaRPr>
          </a:p>
        </p:txBody>
      </p:sp>
      <p:pic>
        <p:nvPicPr>
          <p:cNvPr id="1465" name="Google Shape;1465;p67"/>
          <p:cNvPicPr preferRelativeResize="0"/>
          <p:nvPr/>
        </p:nvPicPr>
        <p:blipFill rotWithShape="1">
          <a:blip r:embed="rId4">
            <a:alphaModFix/>
          </a:blip>
          <a:srcRect l="6076"/>
          <a:stretch/>
        </p:blipFill>
        <p:spPr>
          <a:xfrm>
            <a:off x="4495350" y="1641325"/>
            <a:ext cx="4428600" cy="2413750"/>
          </a:xfrm>
          <a:prstGeom prst="rect">
            <a:avLst/>
          </a:prstGeom>
          <a:noFill/>
          <a:ln>
            <a:noFill/>
          </a:ln>
        </p:spPr>
      </p:pic>
      <p:pic>
        <p:nvPicPr>
          <p:cNvPr id="1466" name="Google Shape;1466;p67">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467" name="Google Shape;1467;p67">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62</a:t>
            </a:fld>
            <a:endParaRPr/>
          </a:p>
        </p:txBody>
      </p:sp>
      <p:sp>
        <p:nvSpPr>
          <p:cNvPr id="1473" name="Google Shape;1473;p68"/>
          <p:cNvSpPr txBox="1"/>
          <p:nvPr/>
        </p:nvSpPr>
        <p:spPr>
          <a:xfrm>
            <a:off x="3944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b="0" i="0" u="none" strike="noStrike" cap="none" dirty="0" err="1">
                <a:solidFill>
                  <a:srgbClr val="741B47"/>
                </a:solidFill>
                <a:latin typeface="Raleway Medium"/>
                <a:ea typeface="Raleway Medium"/>
                <a:cs typeface="Raleway Medium"/>
                <a:sym typeface="Raleway Medium"/>
              </a:rPr>
              <a:t>Burndown</a:t>
            </a:r>
            <a:r>
              <a:rPr lang="tr-TR" sz="4000" b="0" i="0" u="none" strike="noStrike" cap="none" dirty="0">
                <a:solidFill>
                  <a:srgbClr val="741B47"/>
                </a:solidFill>
                <a:latin typeface="Raleway Medium"/>
                <a:ea typeface="Raleway Medium"/>
                <a:cs typeface="Raleway Medium"/>
                <a:sym typeface="Raleway Medium"/>
              </a:rPr>
              <a:t> Chart</a:t>
            </a:r>
            <a:endParaRPr dirty="0"/>
          </a:p>
        </p:txBody>
      </p:sp>
      <p:pic>
        <p:nvPicPr>
          <p:cNvPr id="1474" name="Google Shape;1474;p68"/>
          <p:cNvPicPr preferRelativeResize="0"/>
          <p:nvPr/>
        </p:nvPicPr>
        <p:blipFill rotWithShape="1">
          <a:blip r:embed="rId3">
            <a:alphaModFix/>
          </a:blip>
          <a:srcRect/>
          <a:stretch/>
        </p:blipFill>
        <p:spPr>
          <a:xfrm>
            <a:off x="431799" y="1052946"/>
            <a:ext cx="5665412" cy="3463635"/>
          </a:xfrm>
          <a:prstGeom prst="rect">
            <a:avLst/>
          </a:prstGeom>
          <a:noFill/>
          <a:ln>
            <a:noFill/>
          </a:ln>
        </p:spPr>
      </p:pic>
      <p:sp>
        <p:nvSpPr>
          <p:cNvPr id="1475" name="Google Shape;1475;p68"/>
          <p:cNvSpPr txBox="1"/>
          <p:nvPr/>
        </p:nvSpPr>
        <p:spPr>
          <a:xfrm>
            <a:off x="6149350" y="1725925"/>
            <a:ext cx="2571600" cy="1515300"/>
          </a:xfrm>
          <a:prstGeom prst="rect">
            <a:avLst/>
          </a:prstGeom>
          <a:solidFill>
            <a:srgbClr val="D0E0E3"/>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FF0000"/>
              </a:buClr>
              <a:buSzPts val="1700"/>
              <a:buFont typeface="Montserrat Medium"/>
              <a:buChar char="●"/>
            </a:pPr>
            <a:r>
              <a:rPr lang="tr-TR" sz="1700">
                <a:latin typeface="Montserrat Medium"/>
                <a:ea typeface="Montserrat Medium"/>
                <a:cs typeface="Montserrat Medium"/>
                <a:sym typeface="Montserrat Medium"/>
              </a:rPr>
              <a:t>Graphical demonstration of remaining work versus time. </a:t>
            </a:r>
            <a:endParaRPr sz="1700">
              <a:latin typeface="Montserrat Medium"/>
              <a:ea typeface="Montserrat Medium"/>
              <a:cs typeface="Montserrat Medium"/>
              <a:sym typeface="Montserrat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63</a:t>
            </a:fld>
            <a:endParaRPr/>
          </a:p>
        </p:txBody>
      </p:sp>
      <p:sp>
        <p:nvSpPr>
          <p:cNvPr id="1481" name="Google Shape;1481;p69"/>
          <p:cNvSpPr txBox="1"/>
          <p:nvPr/>
        </p:nvSpPr>
        <p:spPr>
          <a:xfrm>
            <a:off x="394499" y="173800"/>
            <a:ext cx="63984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Velocity</a:t>
            </a:r>
            <a:r>
              <a:rPr lang="tr-TR" sz="4000" b="0" i="0" u="none" strike="noStrike" cap="none">
                <a:solidFill>
                  <a:srgbClr val="741B47"/>
                </a:solidFill>
                <a:latin typeface="Raleway Medium"/>
                <a:ea typeface="Raleway Medium"/>
                <a:cs typeface="Raleway Medium"/>
                <a:sym typeface="Raleway Medium"/>
              </a:rPr>
              <a:t> Chart</a:t>
            </a:r>
            <a:endParaRPr/>
          </a:p>
        </p:txBody>
      </p:sp>
      <p:pic>
        <p:nvPicPr>
          <p:cNvPr id="1482" name="Google Shape;1482;p69"/>
          <p:cNvPicPr preferRelativeResize="0"/>
          <p:nvPr/>
        </p:nvPicPr>
        <p:blipFill>
          <a:blip r:embed="rId3">
            <a:alphaModFix/>
          </a:blip>
          <a:stretch>
            <a:fillRect/>
          </a:stretch>
        </p:blipFill>
        <p:spPr>
          <a:xfrm>
            <a:off x="3392452" y="800200"/>
            <a:ext cx="5393749" cy="3941600"/>
          </a:xfrm>
          <a:prstGeom prst="rect">
            <a:avLst/>
          </a:prstGeom>
          <a:noFill/>
          <a:ln>
            <a:noFill/>
          </a:ln>
        </p:spPr>
      </p:pic>
      <p:sp>
        <p:nvSpPr>
          <p:cNvPr id="1483" name="Google Shape;1483;p69"/>
          <p:cNvSpPr txBox="1"/>
          <p:nvPr/>
        </p:nvSpPr>
        <p:spPr>
          <a:xfrm>
            <a:off x="394500" y="1954550"/>
            <a:ext cx="2622900" cy="1515300"/>
          </a:xfrm>
          <a:prstGeom prst="rect">
            <a:avLst/>
          </a:prstGeom>
          <a:solidFill>
            <a:srgbClr val="D5A6BD"/>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4C1130"/>
              </a:buClr>
              <a:buSzPts val="1700"/>
              <a:buFont typeface="Montserrat Medium"/>
              <a:buChar char="●"/>
            </a:pPr>
            <a:r>
              <a:rPr lang="tr-TR" sz="1700">
                <a:latin typeface="Montserrat Medium"/>
                <a:ea typeface="Montserrat Medium"/>
                <a:cs typeface="Montserrat Medium"/>
                <a:sym typeface="Montserrat Medium"/>
              </a:rPr>
              <a:t>How much work is completed in each sprint.</a:t>
            </a:r>
            <a:endParaRPr sz="1700">
              <a:latin typeface="Montserrat Medium"/>
              <a:ea typeface="Montserrat Medium"/>
              <a:cs typeface="Montserrat Medium"/>
              <a:sym typeface="Montserrat Medium"/>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64</a:t>
            </a:fld>
            <a:endParaRPr/>
          </a:p>
        </p:txBody>
      </p:sp>
      <p:sp>
        <p:nvSpPr>
          <p:cNvPr id="1489" name="Google Shape;1489;p70"/>
          <p:cNvSpPr txBox="1"/>
          <p:nvPr/>
        </p:nvSpPr>
        <p:spPr>
          <a:xfrm>
            <a:off x="431800" y="173800"/>
            <a:ext cx="7803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A Brief Overview</a:t>
            </a:r>
            <a:endParaRPr/>
          </a:p>
        </p:txBody>
      </p:sp>
      <p:pic>
        <p:nvPicPr>
          <p:cNvPr id="1490" name="Google Shape;1490;p70" descr="This short video provides a review of the Scrum Framework.  Scrum is defined by its creators in the Scrum Guide which is the body of knowledge of Scrum.  To learn more about Scrum, go to here: https://www.scrum.org/resources/what-is-scrum" title="A Brief Overview of the Scrum Framework">
            <a:hlinkClick r:id="rId3"/>
          </p:cNvPr>
          <p:cNvPicPr preferRelativeResize="0"/>
          <p:nvPr/>
        </p:nvPicPr>
        <p:blipFill>
          <a:blip r:embed="rId4">
            <a:alphaModFix/>
          </a:blip>
          <a:stretch>
            <a:fillRect/>
          </a:stretch>
        </p:blipFill>
        <p:spPr>
          <a:xfrm>
            <a:off x="1666000" y="800200"/>
            <a:ext cx="5574625" cy="4180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72"/>
          <p:cNvSpPr txBox="1">
            <a:spLocks noGrp="1"/>
          </p:cNvSpPr>
          <p:nvPr>
            <p:ph type="ctrTitle"/>
          </p:nvPr>
        </p:nvSpPr>
        <p:spPr>
          <a:xfrm>
            <a:off x="1003700" y="1986000"/>
            <a:ext cx="4676700" cy="9807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sz="6000">
                <a:solidFill>
                  <a:srgbClr val="741B47"/>
                </a:solidFill>
                <a:latin typeface="Raleway Medium"/>
                <a:ea typeface="Raleway Medium"/>
                <a:cs typeface="Raleway Medium"/>
                <a:sym typeface="Raleway Medium"/>
              </a:rPr>
              <a:t>KANBAN</a:t>
            </a:r>
            <a:endParaRPr sz="6000">
              <a:solidFill>
                <a:srgbClr val="741B47"/>
              </a:solidFill>
              <a:latin typeface="Raleway Medium"/>
              <a:ea typeface="Raleway Medium"/>
              <a:cs typeface="Raleway Medium"/>
              <a:sym typeface="Raleway Medium"/>
            </a:endParaRPr>
          </a:p>
        </p:txBody>
      </p:sp>
      <p:sp>
        <p:nvSpPr>
          <p:cNvPr id="1502" name="Google Shape;1502;p7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pic>
        <p:nvPicPr>
          <p:cNvPr id="2" name="Google Shape;1037;p63">
            <a:extLst>
              <a:ext uri="{FF2B5EF4-FFF2-40B4-BE49-F238E27FC236}">
                <a16:creationId xmlns:a16="http://schemas.microsoft.com/office/drawing/2014/main" id="{F2B6034F-237C-B372-45D4-42A6BA714A04}"/>
              </a:ext>
            </a:extLst>
          </p:cNvPr>
          <p:cNvPicPr preferRelativeResize="0"/>
          <p:nvPr/>
        </p:nvPicPr>
        <p:blipFill>
          <a:blip r:embed="rId3">
            <a:alphaModFix/>
          </a:blip>
          <a:stretch>
            <a:fillRect/>
          </a:stretch>
        </p:blipFill>
        <p:spPr>
          <a:xfrm>
            <a:off x="4881282" y="834014"/>
            <a:ext cx="4262718" cy="318665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7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Barlow"/>
              <a:ea typeface="Barlow"/>
              <a:cs typeface="Barlow"/>
              <a:sym typeface="Barlow"/>
            </a:endParaRPr>
          </a:p>
        </p:txBody>
      </p:sp>
      <p:grpSp>
        <p:nvGrpSpPr>
          <p:cNvPr id="1614" name="Google Shape;1614;p73"/>
          <p:cNvGrpSpPr/>
          <p:nvPr/>
        </p:nvGrpSpPr>
        <p:grpSpPr>
          <a:xfrm>
            <a:off x="5435079" y="912423"/>
            <a:ext cx="3239723" cy="3318665"/>
            <a:chOff x="2270525" y="117216"/>
            <a:chExt cx="4650765" cy="4762722"/>
          </a:xfrm>
        </p:grpSpPr>
        <p:sp>
          <p:nvSpPr>
            <p:cNvPr id="1615" name="Google Shape;1615;p7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6" name="Google Shape;1616;p7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7" name="Google Shape;1617;p7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8" name="Google Shape;1618;p7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9" name="Google Shape;1619;p7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0" name="Google Shape;1620;p7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1" name="Google Shape;1621;p7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2" name="Google Shape;1622;p7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3" name="Google Shape;1623;p7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4" name="Google Shape;1624;p7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5" name="Google Shape;1625;p7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6" name="Google Shape;1626;p7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7" name="Google Shape;1627;p7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8" name="Google Shape;1628;p7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9" name="Google Shape;1629;p7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0" name="Google Shape;1630;p7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1" name="Google Shape;1631;p7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2" name="Google Shape;1632;p7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3" name="Google Shape;1633;p7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4" name="Google Shape;1634;p7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5" name="Google Shape;1635;p7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636" name="Google Shape;1636;p73"/>
            <p:cNvGrpSpPr/>
            <p:nvPr/>
          </p:nvGrpSpPr>
          <p:grpSpPr>
            <a:xfrm>
              <a:off x="4031993" y="117216"/>
              <a:ext cx="2889297" cy="3901793"/>
              <a:chOff x="5533368" y="1047716"/>
              <a:chExt cx="2889297" cy="3901793"/>
            </a:xfrm>
          </p:grpSpPr>
          <p:sp>
            <p:nvSpPr>
              <p:cNvPr id="1637" name="Google Shape;1637;p7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8" name="Google Shape;1638;p7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9" name="Google Shape;1639;p7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0" name="Google Shape;1640;p7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1" name="Google Shape;1641;p7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2" name="Google Shape;1642;p7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3" name="Google Shape;1643;p7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4" name="Google Shape;1644;p7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5" name="Google Shape;1645;p7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6" name="Google Shape;1646;p7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7" name="Google Shape;1647;p7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8" name="Google Shape;1648;p7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9" name="Google Shape;1649;p7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0" name="Google Shape;1650;p7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1" name="Google Shape;1651;p7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2" name="Google Shape;1652;p7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3" name="Google Shape;1653;p7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4" name="Google Shape;1654;p7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5" name="Google Shape;1655;p7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6" name="Google Shape;1656;p7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7" name="Google Shape;1657;p7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8" name="Google Shape;1658;p7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9" name="Google Shape;1659;p7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0" name="Google Shape;1660;p7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1" name="Google Shape;1661;p7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2" name="Google Shape;1662;p7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3" name="Google Shape;1663;p7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4" name="Google Shape;1664;p7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5" name="Google Shape;1665;p7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6" name="Google Shape;1666;p7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7" name="Google Shape;1667;p7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8" name="Google Shape;1668;p7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9" name="Google Shape;1669;p7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0" name="Google Shape;1670;p7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1" name="Google Shape;1671;p7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2" name="Google Shape;1672;p7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3" name="Google Shape;1673;p7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4" name="Google Shape;1674;p7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5" name="Google Shape;1675;p7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6" name="Google Shape;1676;p7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77" name="Google Shape;1677;p7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8" name="Google Shape;1678;p7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9" name="Google Shape;1679;p7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0" name="Google Shape;1680;p7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1" name="Google Shape;1681;p7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2" name="Google Shape;1682;p7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3" name="Google Shape;1683;p7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4" name="Google Shape;1684;p7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5" name="Google Shape;1685;p7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6" name="Google Shape;1686;p7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7" name="Google Shape;1687;p7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8" name="Google Shape;1688;p7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9" name="Google Shape;1689;p7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0" name="Google Shape;1690;p7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1" name="Google Shape;1691;p7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2" name="Google Shape;1692;p7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3" name="Google Shape;1693;p7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4" name="Google Shape;1694;p7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5" name="Google Shape;1695;p7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6" name="Google Shape;1696;p7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7" name="Google Shape;1697;p7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8" name="Google Shape;1698;p7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9" name="Google Shape;1699;p7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0" name="Google Shape;1700;p7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1" name="Google Shape;1701;p7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2" name="Google Shape;1702;p7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3" name="Google Shape;1703;p7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4" name="Google Shape;1704;p7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5" name="Google Shape;1705;p7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706" name="Google Shape;1706;p73"/>
            <p:cNvGrpSpPr/>
            <p:nvPr/>
          </p:nvGrpSpPr>
          <p:grpSpPr>
            <a:xfrm flipH="1">
              <a:off x="2865276" y="3434799"/>
              <a:ext cx="598186" cy="1340314"/>
              <a:chOff x="4210728" y="4525714"/>
              <a:chExt cx="546438" cy="1224366"/>
            </a:xfrm>
          </p:grpSpPr>
          <p:sp>
            <p:nvSpPr>
              <p:cNvPr id="1707" name="Google Shape;1707;p7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8" name="Google Shape;1708;p7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9" name="Google Shape;1709;p7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0" name="Google Shape;1710;p7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1" name="Google Shape;1711;p7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2" name="Google Shape;1712;p7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3" name="Google Shape;1713;p7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4" name="Google Shape;1714;p7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5" name="Google Shape;1715;p7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6" name="Google Shape;1716;p7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7" name="Google Shape;1717;p7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8" name="Google Shape;1718;p7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9" name="Google Shape;1719;p7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720" name="Google Shape;1720;p73"/>
          <p:cNvSpPr txBox="1">
            <a:spLocks noGrp="1"/>
          </p:cNvSpPr>
          <p:nvPr>
            <p:ph type="subTitle" idx="4294967295"/>
          </p:nvPr>
        </p:nvSpPr>
        <p:spPr>
          <a:xfrm>
            <a:off x="882825" y="564675"/>
            <a:ext cx="4292400" cy="3741300"/>
          </a:xfrm>
          <a:prstGeom prst="rect">
            <a:avLst/>
          </a:prstGeom>
          <a:noFill/>
          <a:ln>
            <a:noFill/>
          </a:ln>
        </p:spPr>
        <p:txBody>
          <a:bodyPr spcFirstLastPara="1" wrap="square" lIns="0" tIns="0" rIns="0" bIns="0" anchor="t" anchorCtr="0">
            <a:noAutofit/>
          </a:bodyPr>
          <a:lstStyle/>
          <a:p>
            <a:pPr marL="457200" lvl="0" indent="-469900" algn="l" rtl="0">
              <a:lnSpc>
                <a:spcPct val="125000"/>
              </a:lnSpc>
              <a:spcBef>
                <a:spcPts val="1100"/>
              </a:spcBef>
              <a:spcAft>
                <a:spcPts val="0"/>
              </a:spcAft>
              <a:buClr>
                <a:srgbClr val="741B47"/>
              </a:buClr>
              <a:buSzPts val="3800"/>
              <a:buFont typeface="Raleway"/>
              <a:buChar char="▶"/>
            </a:pPr>
            <a:r>
              <a:rPr lang="tr-TR" sz="3800" b="1" dirty="0">
                <a:solidFill>
                  <a:srgbClr val="0B5394"/>
                </a:solidFill>
                <a:latin typeface="Raleway"/>
                <a:ea typeface="Raleway"/>
                <a:cs typeface="Raleway"/>
                <a:sym typeface="Raleway"/>
              </a:rPr>
              <a:t>KANBAN</a:t>
            </a:r>
            <a:endParaRPr sz="3800" b="1" dirty="0">
              <a:solidFill>
                <a:srgbClr val="0B5394"/>
              </a:solidFill>
              <a:latin typeface="Raleway"/>
              <a:ea typeface="Raleway"/>
              <a:cs typeface="Raleway"/>
              <a:sym typeface="Raleway"/>
            </a:endParaRPr>
          </a:p>
          <a:p>
            <a:pPr marL="914400" lvl="1" indent="-400050" algn="l" rtl="0">
              <a:lnSpc>
                <a:spcPct val="125000"/>
              </a:lnSpc>
              <a:spcBef>
                <a:spcPts val="0"/>
              </a:spcBef>
              <a:spcAft>
                <a:spcPts val="0"/>
              </a:spcAft>
              <a:buClr>
                <a:srgbClr val="741B47"/>
              </a:buClr>
              <a:buSzPts val="2700"/>
              <a:buFont typeface="Raleway"/>
              <a:buChar char="▹"/>
            </a:pPr>
            <a:r>
              <a:rPr lang="tr-TR" sz="2700" dirty="0" err="1">
                <a:solidFill>
                  <a:srgbClr val="0B5394"/>
                </a:solidFill>
                <a:latin typeface="Raleway"/>
                <a:ea typeface="Raleway"/>
                <a:cs typeface="Raleway"/>
                <a:sym typeface="Raleway"/>
              </a:rPr>
              <a:t>Kanban</a:t>
            </a:r>
            <a:r>
              <a:rPr lang="tr-TR" sz="2700" dirty="0">
                <a:solidFill>
                  <a:srgbClr val="0B5394"/>
                </a:solidFill>
                <a:latin typeface="Raleway"/>
                <a:ea typeface="Raleway"/>
                <a:cs typeface="Raleway"/>
                <a:sym typeface="Raleway"/>
              </a:rPr>
              <a:t> </a:t>
            </a:r>
            <a:r>
              <a:rPr lang="tr-TR" sz="2700" dirty="0" err="1">
                <a:solidFill>
                  <a:srgbClr val="0B5394"/>
                </a:solidFill>
                <a:latin typeface="Raleway"/>
                <a:ea typeface="Raleway"/>
                <a:cs typeface="Raleway"/>
                <a:sym typeface="Raleway"/>
              </a:rPr>
              <a:t>Overview</a:t>
            </a:r>
            <a:r>
              <a:rPr lang="tr-TR" sz="2700" dirty="0">
                <a:solidFill>
                  <a:srgbClr val="0B5394"/>
                </a:solidFill>
                <a:latin typeface="Raleway"/>
                <a:ea typeface="Raleway"/>
                <a:cs typeface="Raleway"/>
                <a:sym typeface="Raleway"/>
              </a:rPr>
              <a:t> </a:t>
            </a:r>
            <a:endParaRPr sz="2700" dirty="0">
              <a:solidFill>
                <a:srgbClr val="0B5394"/>
              </a:solidFill>
              <a:latin typeface="Raleway"/>
              <a:ea typeface="Raleway"/>
              <a:cs typeface="Raleway"/>
              <a:sym typeface="Raleway"/>
            </a:endParaRPr>
          </a:p>
          <a:p>
            <a:pPr marL="914400" lvl="1" indent="-400050" algn="l" rtl="0">
              <a:lnSpc>
                <a:spcPct val="125000"/>
              </a:lnSpc>
              <a:spcBef>
                <a:spcPts val="0"/>
              </a:spcBef>
              <a:spcAft>
                <a:spcPts val="0"/>
              </a:spcAft>
              <a:buClr>
                <a:srgbClr val="741B47"/>
              </a:buClr>
              <a:buSzPts val="2700"/>
              <a:buFont typeface="Raleway"/>
              <a:buChar char="▹"/>
            </a:pPr>
            <a:r>
              <a:rPr lang="tr-TR" sz="2700" dirty="0" err="1">
                <a:solidFill>
                  <a:srgbClr val="0B5394"/>
                </a:solidFill>
                <a:latin typeface="Raleway"/>
                <a:ea typeface="Raleway"/>
                <a:cs typeface="Raleway"/>
                <a:sym typeface="Raleway"/>
              </a:rPr>
              <a:t>Kanban</a:t>
            </a:r>
            <a:r>
              <a:rPr lang="tr-TR" sz="2700" dirty="0">
                <a:solidFill>
                  <a:srgbClr val="0B5394"/>
                </a:solidFill>
                <a:latin typeface="Raleway"/>
                <a:ea typeface="Raleway"/>
                <a:cs typeface="Raleway"/>
                <a:sym typeface="Raleway"/>
              </a:rPr>
              <a:t> Board</a:t>
            </a:r>
            <a:endParaRPr sz="2700" dirty="0">
              <a:solidFill>
                <a:srgbClr val="0B5394"/>
              </a:solidFill>
              <a:latin typeface="Raleway"/>
              <a:ea typeface="Raleway"/>
              <a:cs typeface="Raleway"/>
              <a:sym typeface="Raleway"/>
            </a:endParaRPr>
          </a:p>
          <a:p>
            <a:pPr marL="914400" lvl="1" indent="-400050" algn="l" rtl="0">
              <a:lnSpc>
                <a:spcPct val="125000"/>
              </a:lnSpc>
              <a:spcBef>
                <a:spcPts val="0"/>
              </a:spcBef>
              <a:spcAft>
                <a:spcPts val="0"/>
              </a:spcAft>
              <a:buClr>
                <a:srgbClr val="741B47"/>
              </a:buClr>
              <a:buSzPts val="2700"/>
              <a:buFont typeface="Raleway"/>
              <a:buChar char="▹"/>
            </a:pPr>
            <a:r>
              <a:rPr lang="tr-TR" sz="2700" dirty="0" err="1">
                <a:solidFill>
                  <a:srgbClr val="0B5394"/>
                </a:solidFill>
                <a:latin typeface="Raleway"/>
                <a:ea typeface="Raleway"/>
                <a:cs typeface="Raleway"/>
                <a:sym typeface="Raleway"/>
              </a:rPr>
              <a:t>Principles</a:t>
            </a:r>
            <a:r>
              <a:rPr lang="tr-TR" sz="2700" dirty="0">
                <a:solidFill>
                  <a:srgbClr val="0B5394"/>
                </a:solidFill>
                <a:latin typeface="Raleway"/>
                <a:ea typeface="Raleway"/>
                <a:cs typeface="Raleway"/>
                <a:sym typeface="Raleway"/>
              </a:rPr>
              <a:t> of </a:t>
            </a:r>
            <a:r>
              <a:rPr lang="tr-TR" sz="2700" dirty="0" err="1">
                <a:solidFill>
                  <a:srgbClr val="0B5394"/>
                </a:solidFill>
                <a:latin typeface="Raleway"/>
                <a:ea typeface="Raleway"/>
                <a:cs typeface="Raleway"/>
                <a:sym typeface="Raleway"/>
              </a:rPr>
              <a:t>Kanban</a:t>
            </a:r>
            <a:endParaRPr sz="2700" dirty="0">
              <a:solidFill>
                <a:srgbClr val="0B5394"/>
              </a:solidFill>
              <a:latin typeface="Raleway"/>
              <a:ea typeface="Raleway"/>
              <a:cs typeface="Raleway"/>
              <a:sym typeface="Raleway"/>
            </a:endParaRPr>
          </a:p>
          <a:p>
            <a:pPr marL="914400" lvl="1" indent="-400050" algn="l" rtl="0">
              <a:lnSpc>
                <a:spcPct val="125000"/>
              </a:lnSpc>
              <a:spcBef>
                <a:spcPts val="0"/>
              </a:spcBef>
              <a:spcAft>
                <a:spcPts val="0"/>
              </a:spcAft>
              <a:buClr>
                <a:srgbClr val="741B47"/>
              </a:buClr>
              <a:buSzPts val="2700"/>
              <a:buFont typeface="Raleway"/>
              <a:buChar char="▹"/>
            </a:pPr>
            <a:r>
              <a:rPr lang="tr-TR" sz="2700" dirty="0" err="1">
                <a:solidFill>
                  <a:srgbClr val="0B5394"/>
                </a:solidFill>
                <a:latin typeface="Raleway"/>
                <a:ea typeface="Raleway"/>
                <a:cs typeface="Raleway"/>
                <a:sym typeface="Raleway"/>
              </a:rPr>
              <a:t>Kanban</a:t>
            </a:r>
            <a:r>
              <a:rPr lang="tr-TR" sz="2700" dirty="0">
                <a:solidFill>
                  <a:srgbClr val="0B5394"/>
                </a:solidFill>
                <a:latin typeface="Raleway"/>
                <a:ea typeface="Raleway"/>
                <a:cs typeface="Raleway"/>
                <a:sym typeface="Raleway"/>
              </a:rPr>
              <a:t> </a:t>
            </a:r>
            <a:r>
              <a:rPr lang="tr-TR" sz="2700" dirty="0" err="1">
                <a:solidFill>
                  <a:srgbClr val="0B5394"/>
                </a:solidFill>
                <a:latin typeface="Raleway"/>
                <a:ea typeface="Raleway"/>
                <a:cs typeface="Raleway"/>
                <a:sym typeface="Raleway"/>
              </a:rPr>
              <a:t>vs</a:t>
            </a:r>
            <a:r>
              <a:rPr lang="tr-TR" sz="2700" dirty="0">
                <a:solidFill>
                  <a:srgbClr val="0B5394"/>
                </a:solidFill>
                <a:latin typeface="Raleway"/>
                <a:ea typeface="Raleway"/>
                <a:cs typeface="Raleway"/>
                <a:sym typeface="Raleway"/>
              </a:rPr>
              <a:t> Scrum</a:t>
            </a:r>
            <a:endParaRPr sz="2700" dirty="0">
              <a:solidFill>
                <a:srgbClr val="0B5394"/>
              </a:solidFill>
              <a:latin typeface="Raleway"/>
              <a:ea typeface="Raleway"/>
              <a:cs typeface="Raleway"/>
              <a:sym typeface="Raleway"/>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74"/>
          <p:cNvSpPr txBox="1">
            <a:spLocks noGrp="1"/>
          </p:cNvSpPr>
          <p:nvPr>
            <p:ph type="ctrTitle"/>
          </p:nvPr>
        </p:nvSpPr>
        <p:spPr>
          <a:xfrm>
            <a:off x="972075" y="23254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Kanban Overview</a:t>
            </a:r>
            <a:endParaRPr>
              <a:solidFill>
                <a:srgbClr val="741B47"/>
              </a:solidFill>
              <a:latin typeface="Raleway Medium"/>
              <a:ea typeface="Raleway Medium"/>
              <a:cs typeface="Raleway Medium"/>
              <a:sym typeface="Raleway Medium"/>
            </a:endParaRPr>
          </a:p>
        </p:txBody>
      </p:sp>
      <p:sp>
        <p:nvSpPr>
          <p:cNvPr id="1726" name="Google Shape;1726;p7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1727" name="Google Shape;1727;p74"/>
          <p:cNvGrpSpPr/>
          <p:nvPr/>
        </p:nvGrpSpPr>
        <p:grpSpPr>
          <a:xfrm>
            <a:off x="5435079" y="912423"/>
            <a:ext cx="3239723" cy="3318665"/>
            <a:chOff x="2270525" y="117216"/>
            <a:chExt cx="4650765" cy="4762722"/>
          </a:xfrm>
        </p:grpSpPr>
        <p:sp>
          <p:nvSpPr>
            <p:cNvPr id="1728" name="Google Shape;1728;p74"/>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9" name="Google Shape;1729;p74"/>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0" name="Google Shape;1730;p74"/>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1" name="Google Shape;1731;p74"/>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2" name="Google Shape;1732;p74"/>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3" name="Google Shape;1733;p74"/>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4" name="Google Shape;1734;p74"/>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5" name="Google Shape;1735;p74"/>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6" name="Google Shape;1736;p74"/>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7" name="Google Shape;1737;p74"/>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8" name="Google Shape;1738;p74"/>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9" name="Google Shape;1739;p74"/>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0" name="Google Shape;1740;p74"/>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1" name="Google Shape;1741;p74"/>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2" name="Google Shape;1742;p74"/>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3" name="Google Shape;1743;p74"/>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4" name="Google Shape;1744;p74"/>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5" name="Google Shape;1745;p74"/>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6" name="Google Shape;1746;p74"/>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7" name="Google Shape;1747;p74"/>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8" name="Google Shape;1748;p74"/>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749" name="Google Shape;1749;p74"/>
            <p:cNvGrpSpPr/>
            <p:nvPr/>
          </p:nvGrpSpPr>
          <p:grpSpPr>
            <a:xfrm>
              <a:off x="4031993" y="117216"/>
              <a:ext cx="2889297" cy="3901793"/>
              <a:chOff x="5533368" y="1047716"/>
              <a:chExt cx="2889297" cy="3901793"/>
            </a:xfrm>
          </p:grpSpPr>
          <p:sp>
            <p:nvSpPr>
              <p:cNvPr id="1750" name="Google Shape;1750;p74"/>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1" name="Google Shape;1751;p74"/>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2" name="Google Shape;1752;p74"/>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3" name="Google Shape;1753;p74"/>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4" name="Google Shape;1754;p74"/>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5" name="Google Shape;1755;p74"/>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6" name="Google Shape;1756;p74"/>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7" name="Google Shape;1757;p74"/>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8" name="Google Shape;1758;p74"/>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9" name="Google Shape;1759;p74"/>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0" name="Google Shape;1760;p74"/>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1" name="Google Shape;1761;p74"/>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2" name="Google Shape;1762;p74"/>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3" name="Google Shape;1763;p74"/>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4" name="Google Shape;1764;p74"/>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5" name="Google Shape;1765;p74"/>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6" name="Google Shape;1766;p74"/>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7" name="Google Shape;1767;p74"/>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8" name="Google Shape;1768;p74"/>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9" name="Google Shape;1769;p74"/>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0" name="Google Shape;1770;p74"/>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1" name="Google Shape;1771;p74"/>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2" name="Google Shape;1772;p74"/>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3" name="Google Shape;1773;p74"/>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4" name="Google Shape;1774;p74"/>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5" name="Google Shape;1775;p74"/>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6" name="Google Shape;1776;p74"/>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7" name="Google Shape;1777;p74"/>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8" name="Google Shape;1778;p74"/>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9" name="Google Shape;1779;p74"/>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0" name="Google Shape;1780;p74"/>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1" name="Google Shape;1781;p74"/>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2" name="Google Shape;1782;p74"/>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3" name="Google Shape;1783;p74"/>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4" name="Google Shape;1784;p74"/>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5" name="Google Shape;1785;p74"/>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6" name="Google Shape;1786;p74"/>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7" name="Google Shape;1787;p74"/>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8" name="Google Shape;1788;p74"/>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9" name="Google Shape;1789;p74"/>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790" name="Google Shape;1790;p74"/>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1" name="Google Shape;1791;p74"/>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2" name="Google Shape;1792;p74"/>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3" name="Google Shape;1793;p74"/>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4" name="Google Shape;1794;p74"/>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5" name="Google Shape;1795;p74"/>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6" name="Google Shape;1796;p74"/>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7" name="Google Shape;1797;p74"/>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8" name="Google Shape;1798;p74"/>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9" name="Google Shape;1799;p74"/>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0" name="Google Shape;1800;p74"/>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1" name="Google Shape;1801;p74"/>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2" name="Google Shape;1802;p74"/>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3" name="Google Shape;1803;p74"/>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4" name="Google Shape;1804;p74"/>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5" name="Google Shape;1805;p74"/>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6" name="Google Shape;1806;p74"/>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7" name="Google Shape;1807;p74"/>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8" name="Google Shape;1808;p74"/>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9" name="Google Shape;1809;p74"/>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0" name="Google Shape;1810;p74"/>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1" name="Google Shape;1811;p74"/>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2" name="Google Shape;1812;p74"/>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3" name="Google Shape;1813;p74"/>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4" name="Google Shape;1814;p74"/>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5" name="Google Shape;1815;p74"/>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6" name="Google Shape;1816;p74"/>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7" name="Google Shape;1817;p74"/>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8" name="Google Shape;1818;p74"/>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819" name="Google Shape;1819;p74"/>
            <p:cNvGrpSpPr/>
            <p:nvPr/>
          </p:nvGrpSpPr>
          <p:grpSpPr>
            <a:xfrm flipH="1">
              <a:off x="2865276" y="3434799"/>
              <a:ext cx="598186" cy="1340314"/>
              <a:chOff x="4210728" y="4525714"/>
              <a:chExt cx="546438" cy="1224366"/>
            </a:xfrm>
          </p:grpSpPr>
          <p:sp>
            <p:nvSpPr>
              <p:cNvPr id="1820" name="Google Shape;1820;p74"/>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1" name="Google Shape;1821;p74"/>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2" name="Google Shape;1822;p74"/>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3" name="Google Shape;1823;p74"/>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4" name="Google Shape;1824;p74"/>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5" name="Google Shape;1825;p74"/>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6" name="Google Shape;1826;p74"/>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7" name="Google Shape;1827;p74"/>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8" name="Google Shape;1828;p74"/>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9" name="Google Shape;1829;p74"/>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0" name="Google Shape;1830;p74"/>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1" name="Google Shape;1831;p74"/>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2" name="Google Shape;1832;p74"/>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68</a:t>
            </a:fld>
            <a:endParaRPr/>
          </a:p>
        </p:txBody>
      </p:sp>
      <p:sp>
        <p:nvSpPr>
          <p:cNvPr id="1838" name="Google Shape;1838;p75"/>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What is Kanban?</a:t>
            </a:r>
            <a:endParaRPr sz="4000">
              <a:solidFill>
                <a:srgbClr val="741B47"/>
              </a:solidFill>
              <a:latin typeface="Raleway Medium"/>
              <a:ea typeface="Raleway Medium"/>
              <a:cs typeface="Raleway Medium"/>
              <a:sym typeface="Raleway Medium"/>
            </a:endParaRPr>
          </a:p>
        </p:txBody>
      </p:sp>
      <p:sp>
        <p:nvSpPr>
          <p:cNvPr id="1839" name="Google Shape;1839;p75"/>
          <p:cNvSpPr/>
          <p:nvPr/>
        </p:nvSpPr>
        <p:spPr>
          <a:xfrm>
            <a:off x="366450" y="800200"/>
            <a:ext cx="8411100" cy="813900"/>
          </a:xfrm>
          <a:prstGeom prst="roundRect">
            <a:avLst>
              <a:gd name="adj" fmla="val 16667"/>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144000" marR="144000" lvl="0" indent="0" algn="ctr" rtl="0">
              <a:lnSpc>
                <a:spcPct val="110000"/>
              </a:lnSpc>
              <a:spcBef>
                <a:spcPts val="600"/>
              </a:spcBef>
              <a:spcAft>
                <a:spcPts val="0"/>
              </a:spcAft>
              <a:buNone/>
            </a:pPr>
            <a:r>
              <a:rPr lang="tr-TR" sz="2000">
                <a:solidFill>
                  <a:srgbClr val="002060"/>
                </a:solidFill>
                <a:latin typeface="Montserrat Medium"/>
                <a:ea typeface="Montserrat Medium"/>
                <a:cs typeface="Montserrat Medium"/>
                <a:sym typeface="Montserrat Medium"/>
              </a:rPr>
              <a:t>Kanban is a fusion word with Japanese roots. The word “kan” means visual, and the meaning of the word “ban” is card.</a:t>
            </a:r>
            <a:endParaRPr sz="2000">
              <a:solidFill>
                <a:srgbClr val="002060"/>
              </a:solidFill>
              <a:latin typeface="Montserrat Medium"/>
              <a:ea typeface="Montserrat Medium"/>
              <a:cs typeface="Montserrat Medium"/>
              <a:sym typeface="Montserrat Medium"/>
            </a:endParaRPr>
          </a:p>
        </p:txBody>
      </p:sp>
      <p:pic>
        <p:nvPicPr>
          <p:cNvPr id="1840" name="Google Shape;1840;p75"/>
          <p:cNvPicPr preferRelativeResize="0"/>
          <p:nvPr/>
        </p:nvPicPr>
        <p:blipFill>
          <a:blip r:embed="rId3">
            <a:alphaModFix/>
          </a:blip>
          <a:stretch>
            <a:fillRect/>
          </a:stretch>
        </p:blipFill>
        <p:spPr>
          <a:xfrm>
            <a:off x="2560174" y="1614100"/>
            <a:ext cx="4023667" cy="33789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7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69</a:t>
            </a:fld>
            <a:endParaRPr/>
          </a:p>
        </p:txBody>
      </p:sp>
      <p:sp>
        <p:nvSpPr>
          <p:cNvPr id="1856" name="Google Shape;1856;p7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What is Kanban?</a:t>
            </a:r>
            <a:endParaRPr sz="4000">
              <a:solidFill>
                <a:srgbClr val="741B47"/>
              </a:solidFill>
              <a:latin typeface="Raleway Medium"/>
              <a:ea typeface="Raleway Medium"/>
              <a:cs typeface="Raleway Medium"/>
              <a:sym typeface="Raleway Medium"/>
            </a:endParaRPr>
          </a:p>
        </p:txBody>
      </p:sp>
      <p:pic>
        <p:nvPicPr>
          <p:cNvPr id="1857" name="Google Shape;1857;p77" descr="https://www.atlassian.com/agile/kanban Kanban is a work management system designed to help you visualize your work, limit work in progress (WIP), and maximize efficiency. It can often be a powerful tool for teams that want to improve transparency, communication, and alignment within their workplace.&#10;&#10;In this video, we’ll give you background on how the kanban methodology was developed, what its core principles are, and how it could benefit your team.&#10;&#10;We'll also show you how you can get started with kanban yourself.&#10;&#10;We’ll bring you step-by-step through the process of creating and managing a kanban board, a project management tool that uses cards and columns to compose a visual &quot;workflow.&quot; Then, we’ll cover how to fill that board with kanban cards, which are visual artifacts that represent different work items. Finally, we’ll show you how to set up work in progress limits to maximize your team’s efficiency.&#10;&#10;By the end of this video, you should be equipped with all of the fundamentals you’ll need to start using kanban to improve your team’s work.&#10;&#10;Want to learn more about how to unleash the potential of your team? Subscribe to Atlassian's channel.&#10;#YourAgileCoach" title="What is Kanban? - Agile Coach (2019)">
            <a:hlinkClick r:id="rId3"/>
          </p:cNvPr>
          <p:cNvPicPr preferRelativeResize="0"/>
          <p:nvPr/>
        </p:nvPicPr>
        <p:blipFill>
          <a:blip r:embed="rId4">
            <a:alphaModFix/>
          </a:blip>
          <a:stretch>
            <a:fillRect/>
          </a:stretch>
        </p:blipFill>
        <p:spPr>
          <a:xfrm>
            <a:off x="1799529" y="800200"/>
            <a:ext cx="5544946" cy="415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52"/>
          <p:cNvPicPr preferRelativeResize="0"/>
          <p:nvPr/>
        </p:nvPicPr>
        <p:blipFill rotWithShape="1">
          <a:blip r:embed="rId3">
            <a:alphaModFix/>
          </a:blip>
          <a:srcRect t="3970" r="1448" b="2815"/>
          <a:stretch/>
        </p:blipFill>
        <p:spPr>
          <a:xfrm>
            <a:off x="1114825" y="155050"/>
            <a:ext cx="7952975" cy="4893000"/>
          </a:xfrm>
          <a:prstGeom prst="rect">
            <a:avLst/>
          </a:prstGeom>
          <a:noFill/>
          <a:ln>
            <a:noFill/>
          </a:ln>
        </p:spPr>
      </p:pic>
      <p:sp>
        <p:nvSpPr>
          <p:cNvPr id="543" name="Google Shape;543;p5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SDLC Models</a:t>
            </a:r>
            <a:endParaRPr sz="3000">
              <a:solidFill>
                <a:srgbClr val="3F98CC"/>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70</a:t>
            </a:fld>
            <a:endParaRPr/>
          </a:p>
        </p:txBody>
      </p:sp>
      <p:sp>
        <p:nvSpPr>
          <p:cNvPr id="1863" name="Google Shape;1863;p7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A Brief History on Kanban</a:t>
            </a:r>
            <a:endParaRPr sz="4000">
              <a:solidFill>
                <a:srgbClr val="741B47"/>
              </a:solidFill>
              <a:latin typeface="Raleway Medium"/>
              <a:ea typeface="Raleway Medium"/>
              <a:cs typeface="Raleway Medium"/>
              <a:sym typeface="Raleway Medium"/>
            </a:endParaRPr>
          </a:p>
        </p:txBody>
      </p:sp>
      <p:pic>
        <p:nvPicPr>
          <p:cNvPr id="1864" name="Google Shape;1864;p78"/>
          <p:cNvPicPr preferRelativeResize="0"/>
          <p:nvPr/>
        </p:nvPicPr>
        <p:blipFill rotWithShape="1">
          <a:blip r:embed="rId3">
            <a:alphaModFix/>
          </a:blip>
          <a:srcRect/>
          <a:stretch/>
        </p:blipFill>
        <p:spPr>
          <a:xfrm>
            <a:off x="343126" y="1429502"/>
            <a:ext cx="4255450" cy="2837225"/>
          </a:xfrm>
          <a:prstGeom prst="rect">
            <a:avLst/>
          </a:prstGeom>
          <a:noFill/>
          <a:ln>
            <a:noFill/>
          </a:ln>
        </p:spPr>
      </p:pic>
      <p:sp>
        <p:nvSpPr>
          <p:cNvPr id="1865" name="Google Shape;1865;p78"/>
          <p:cNvSpPr/>
          <p:nvPr/>
        </p:nvSpPr>
        <p:spPr>
          <a:xfrm>
            <a:off x="4826825" y="876400"/>
            <a:ext cx="3829500" cy="3836400"/>
          </a:xfrm>
          <a:prstGeom prst="rect">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Dates back to the 1940s</a:t>
            </a:r>
            <a:endParaRPr sz="1800">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Toyota updated its production method based on the model that supermarkets use to manage stocks on shelves</a:t>
            </a:r>
            <a:endParaRPr sz="1800">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To monitor capacity levels in real-time, the company started using a card called "kanban" between different production teams</a:t>
            </a:r>
            <a:endParaRPr sz="1800">
              <a:solidFill>
                <a:srgbClr val="002060"/>
              </a:solidFill>
              <a:latin typeface="Montserrat Medium"/>
              <a:ea typeface="Montserrat Medium"/>
              <a:cs typeface="Montserrat Medium"/>
              <a:sym typeface="Montserrat Medium"/>
            </a:endParaRPr>
          </a:p>
          <a:p>
            <a:pPr marL="0" marR="0" lvl="0" indent="0" algn="l" rtl="0">
              <a:lnSpc>
                <a:spcPct val="110000"/>
              </a:lnSpc>
              <a:spcBef>
                <a:spcPts val="600"/>
              </a:spcBef>
              <a:spcAft>
                <a:spcPts val="0"/>
              </a:spcAft>
              <a:buNone/>
            </a:pPr>
            <a:endParaRPr sz="1800">
              <a:latin typeface="Montserrat Medium"/>
              <a:ea typeface="Montserrat Medium"/>
              <a:cs typeface="Montserrat Medium"/>
              <a:sym typeface="Montserrat Medium"/>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71</a:t>
            </a:fld>
            <a:endParaRPr/>
          </a:p>
        </p:txBody>
      </p:sp>
      <p:sp>
        <p:nvSpPr>
          <p:cNvPr id="1871" name="Google Shape;1871;p7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3600">
                <a:solidFill>
                  <a:srgbClr val="741B47"/>
                </a:solidFill>
                <a:latin typeface="Raleway Medium"/>
                <a:ea typeface="Raleway Medium"/>
                <a:cs typeface="Raleway Medium"/>
                <a:sym typeface="Raleway Medium"/>
              </a:rPr>
              <a:t>Kanban in Software Development</a:t>
            </a:r>
            <a:endParaRPr sz="4000">
              <a:solidFill>
                <a:srgbClr val="741B47"/>
              </a:solidFill>
              <a:latin typeface="Raleway Medium"/>
              <a:ea typeface="Raleway Medium"/>
              <a:cs typeface="Raleway Medium"/>
              <a:sym typeface="Raleway Medium"/>
            </a:endParaRPr>
          </a:p>
        </p:txBody>
      </p:sp>
      <p:pic>
        <p:nvPicPr>
          <p:cNvPr id="1872" name="Google Shape;1872;p79"/>
          <p:cNvPicPr preferRelativeResize="0"/>
          <p:nvPr/>
        </p:nvPicPr>
        <p:blipFill rotWithShape="1">
          <a:blip r:embed="rId3">
            <a:alphaModFix/>
          </a:blip>
          <a:srcRect l="12288"/>
          <a:stretch/>
        </p:blipFill>
        <p:spPr>
          <a:xfrm>
            <a:off x="372850" y="1315638"/>
            <a:ext cx="3362299" cy="2957926"/>
          </a:xfrm>
          <a:prstGeom prst="rect">
            <a:avLst/>
          </a:prstGeom>
          <a:noFill/>
          <a:ln>
            <a:noFill/>
          </a:ln>
        </p:spPr>
      </p:pic>
      <p:sp>
        <p:nvSpPr>
          <p:cNvPr id="1873" name="Google Shape;1873;p79"/>
          <p:cNvSpPr/>
          <p:nvPr/>
        </p:nvSpPr>
        <p:spPr>
          <a:xfrm>
            <a:off x="3735150" y="876400"/>
            <a:ext cx="4921200" cy="3836400"/>
          </a:xfrm>
          <a:prstGeom prst="rect">
            <a:avLst/>
          </a:prstGeom>
          <a:solidFill>
            <a:srgbClr val="EAD1DC">
              <a:alpha val="88760"/>
            </a:srgbClr>
          </a:solidFill>
          <a:ln w="9525" cap="flat" cmpd="sng">
            <a:solidFill>
              <a:srgbClr val="757B89"/>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In 2004, David J. Anderson introduced the idea of using the kanban concept for software development</a:t>
            </a:r>
            <a:endParaRPr sz="1800">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In 2010 he wrote a book named "Kanban: Successfully Evolutionary Change for your Technology Business ”</a:t>
            </a:r>
            <a:endParaRPr sz="1800">
              <a:solidFill>
                <a:srgbClr val="002060"/>
              </a:solidFill>
              <a:latin typeface="Montserrat Medium"/>
              <a:ea typeface="Montserrat Medium"/>
              <a:cs typeface="Montserrat Medium"/>
              <a:sym typeface="Montserrat Medium"/>
            </a:endParaRPr>
          </a:p>
          <a:p>
            <a:pPr marL="457200" marR="0" lvl="0" indent="-342900" algn="l" rtl="0">
              <a:lnSpc>
                <a:spcPct val="110000"/>
              </a:lnSpc>
              <a:spcBef>
                <a:spcPts val="600"/>
              </a:spcBef>
              <a:spcAft>
                <a:spcPts val="0"/>
              </a:spcAft>
              <a:buClr>
                <a:srgbClr val="741B47"/>
              </a:buClr>
              <a:buSzPts val="1800"/>
              <a:buFont typeface="Montserrat Medium"/>
              <a:buChar char="▸"/>
            </a:pPr>
            <a:r>
              <a:rPr lang="tr-TR" sz="1800">
                <a:solidFill>
                  <a:srgbClr val="002060"/>
                </a:solidFill>
                <a:latin typeface="Montserrat Medium"/>
                <a:ea typeface="Montserrat Medium"/>
                <a:cs typeface="Montserrat Medium"/>
                <a:sym typeface="Montserrat Medium"/>
              </a:rPr>
              <a:t>Kanban's use in software development begins after these attempts by David J. Anderson.</a:t>
            </a:r>
            <a:endParaRPr sz="1800">
              <a:solidFill>
                <a:srgbClr val="002060"/>
              </a:solidFill>
              <a:latin typeface="Montserrat Medium"/>
              <a:ea typeface="Montserrat Medium"/>
              <a:cs typeface="Montserrat Medium"/>
              <a:sym typeface="Montserrat Medium"/>
            </a:endParaRPr>
          </a:p>
          <a:p>
            <a:pPr marL="0" marR="0" lvl="0" indent="0" algn="l" rtl="0">
              <a:lnSpc>
                <a:spcPct val="110000"/>
              </a:lnSpc>
              <a:spcBef>
                <a:spcPts val="600"/>
              </a:spcBef>
              <a:spcAft>
                <a:spcPts val="0"/>
              </a:spcAft>
              <a:buNone/>
            </a:pPr>
            <a:endParaRPr sz="1800">
              <a:latin typeface="Montserrat Medium"/>
              <a:ea typeface="Montserrat Medium"/>
              <a:cs typeface="Montserrat Medium"/>
              <a:sym typeface="Montserrat Medium"/>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8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72</a:t>
            </a:fld>
            <a:endParaRPr/>
          </a:p>
        </p:txBody>
      </p:sp>
      <p:sp>
        <p:nvSpPr>
          <p:cNvPr id="1878" name="Google Shape;1878;p80"/>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a:t>
            </a:r>
            <a:endParaRPr sz="4000">
              <a:solidFill>
                <a:srgbClr val="741B47"/>
              </a:solidFill>
              <a:latin typeface="Raleway Medium"/>
              <a:ea typeface="Raleway Medium"/>
              <a:cs typeface="Raleway Medium"/>
              <a:sym typeface="Raleway Medium"/>
            </a:endParaRPr>
          </a:p>
        </p:txBody>
      </p:sp>
      <p:sp>
        <p:nvSpPr>
          <p:cNvPr id="1879" name="Google Shape;1879;p80"/>
          <p:cNvSpPr txBox="1"/>
          <p:nvPr/>
        </p:nvSpPr>
        <p:spPr>
          <a:xfrm>
            <a:off x="923200" y="1040425"/>
            <a:ext cx="7092600" cy="3516600"/>
          </a:xfrm>
          <a:prstGeom prst="rect">
            <a:avLst/>
          </a:prstGeom>
          <a:noFill/>
          <a:ln>
            <a:noFill/>
          </a:ln>
        </p:spPr>
        <p:txBody>
          <a:bodyPr spcFirstLastPara="1" wrap="square" lIns="91425" tIns="91425" rIns="91425" bIns="91425" anchor="t" anchorCtr="0">
            <a:spAutoFit/>
          </a:bodyPr>
          <a:lstStyle/>
          <a:p>
            <a:pPr marL="457200" lvl="0" indent="-352425" algn="l" rtl="0">
              <a:lnSpc>
                <a:spcPct val="115000"/>
              </a:lnSpc>
              <a:spcBef>
                <a:spcPts val="0"/>
              </a:spcBef>
              <a:spcAft>
                <a:spcPts val="0"/>
              </a:spcAft>
              <a:buClr>
                <a:srgbClr val="212529"/>
              </a:buClr>
              <a:buSzPts val="1950"/>
              <a:buChar char="●"/>
            </a:pPr>
            <a:r>
              <a:rPr lang="tr-TR" sz="1950" dirty="0">
                <a:solidFill>
                  <a:srgbClr val="212529"/>
                </a:solidFill>
                <a:highlight>
                  <a:srgbClr val="FFFFFF"/>
                </a:highlight>
              </a:rPr>
              <a:t>No </a:t>
            </a:r>
            <a:r>
              <a:rPr lang="tr-TR" sz="1950" dirty="0" err="1">
                <a:solidFill>
                  <a:srgbClr val="212529"/>
                </a:solidFill>
                <a:highlight>
                  <a:srgbClr val="FFFFFF"/>
                </a:highlight>
              </a:rPr>
              <a:t>certain</a:t>
            </a:r>
            <a:r>
              <a:rPr lang="tr-TR" sz="1950" dirty="0">
                <a:solidFill>
                  <a:srgbClr val="212529"/>
                </a:solidFill>
                <a:highlight>
                  <a:srgbClr val="FFFFFF"/>
                </a:highlight>
              </a:rPr>
              <a:t> time </a:t>
            </a:r>
            <a:r>
              <a:rPr lang="tr-TR" sz="1950" dirty="0" err="1">
                <a:solidFill>
                  <a:srgbClr val="212529"/>
                </a:solidFill>
                <a:highlight>
                  <a:srgbClr val="FFFFFF"/>
                </a:highlight>
              </a:rPr>
              <a:t>limits</a:t>
            </a:r>
            <a:r>
              <a:rPr lang="tr-TR" sz="1950" dirty="0">
                <a:solidFill>
                  <a:srgbClr val="212529"/>
                </a:solidFill>
                <a:highlight>
                  <a:srgbClr val="FFFFFF"/>
                </a:highlight>
              </a:rPr>
              <a:t> in </a:t>
            </a:r>
            <a:r>
              <a:rPr lang="tr-TR" sz="1950" dirty="0" err="1">
                <a:solidFill>
                  <a:srgbClr val="212529"/>
                </a:solidFill>
                <a:highlight>
                  <a:srgbClr val="FFFFFF"/>
                </a:highlight>
              </a:rPr>
              <a:t>kanban</a:t>
            </a:r>
            <a:r>
              <a:rPr lang="tr-TR" sz="1950" dirty="0">
                <a:solidFill>
                  <a:srgbClr val="212529"/>
                </a:solidFill>
                <a:highlight>
                  <a:srgbClr val="FFFFFF"/>
                </a:highlight>
              </a:rPr>
              <a:t> </a:t>
            </a:r>
            <a:endParaRPr sz="1950" dirty="0">
              <a:solidFill>
                <a:srgbClr val="212529"/>
              </a:solidFill>
              <a:highlight>
                <a:srgbClr val="FFFFFF"/>
              </a:highlight>
            </a:endParaRPr>
          </a:p>
          <a:p>
            <a:pPr marL="457200" lvl="0" indent="0" algn="l" rtl="0">
              <a:lnSpc>
                <a:spcPct val="115000"/>
              </a:lnSpc>
              <a:spcBef>
                <a:spcPts val="1200"/>
              </a:spcBef>
              <a:spcAft>
                <a:spcPts val="0"/>
              </a:spcAft>
              <a:buNone/>
            </a:pPr>
            <a:endParaRPr sz="1950" dirty="0">
              <a:solidFill>
                <a:srgbClr val="212529"/>
              </a:solidFill>
              <a:highlight>
                <a:srgbClr val="FFFFFF"/>
              </a:highlight>
            </a:endParaRPr>
          </a:p>
          <a:p>
            <a:pPr marL="457200" lvl="0" indent="-352425" algn="l" rtl="0">
              <a:lnSpc>
                <a:spcPct val="115000"/>
              </a:lnSpc>
              <a:spcBef>
                <a:spcPts val="1200"/>
              </a:spcBef>
              <a:spcAft>
                <a:spcPts val="0"/>
              </a:spcAft>
              <a:buClr>
                <a:srgbClr val="212529"/>
              </a:buClr>
              <a:buSzPts val="1950"/>
              <a:buChar char="●"/>
            </a:pPr>
            <a:r>
              <a:rPr lang="tr-TR" sz="1950" dirty="0" err="1">
                <a:solidFill>
                  <a:srgbClr val="212529"/>
                </a:solidFill>
                <a:highlight>
                  <a:srgbClr val="FFFFFF"/>
                </a:highlight>
              </a:rPr>
              <a:t>Flexible</a:t>
            </a:r>
            <a:r>
              <a:rPr lang="tr-TR" sz="1950" dirty="0">
                <a:solidFill>
                  <a:srgbClr val="212529"/>
                </a:solidFill>
                <a:highlight>
                  <a:srgbClr val="FFFFFF"/>
                </a:highlight>
              </a:rPr>
              <a:t> in </a:t>
            </a:r>
            <a:r>
              <a:rPr lang="tr-TR" sz="1950" dirty="0" err="1">
                <a:solidFill>
                  <a:srgbClr val="212529"/>
                </a:solidFill>
                <a:highlight>
                  <a:srgbClr val="FFFFFF"/>
                </a:highlight>
              </a:rPr>
              <a:t>deadlines</a:t>
            </a:r>
            <a:r>
              <a:rPr lang="tr-TR" sz="1950" dirty="0">
                <a:solidFill>
                  <a:srgbClr val="212529"/>
                </a:solidFill>
                <a:highlight>
                  <a:srgbClr val="FFFFFF"/>
                </a:highlight>
              </a:rPr>
              <a:t> </a:t>
            </a:r>
            <a:r>
              <a:rPr lang="tr-TR" sz="1950" dirty="0" err="1">
                <a:solidFill>
                  <a:srgbClr val="212529"/>
                </a:solidFill>
                <a:highlight>
                  <a:srgbClr val="FFFFFF"/>
                </a:highlight>
              </a:rPr>
              <a:t>for</a:t>
            </a:r>
            <a:r>
              <a:rPr lang="tr-TR" sz="1950" dirty="0">
                <a:solidFill>
                  <a:srgbClr val="212529"/>
                </a:solidFill>
                <a:highlight>
                  <a:srgbClr val="FFFFFF"/>
                </a:highlight>
              </a:rPr>
              <a:t> </a:t>
            </a:r>
            <a:r>
              <a:rPr lang="tr-TR" sz="1950" dirty="0" err="1">
                <a:solidFill>
                  <a:srgbClr val="212529"/>
                </a:solidFill>
                <a:highlight>
                  <a:srgbClr val="FFFFFF"/>
                </a:highlight>
              </a:rPr>
              <a:t>the</a:t>
            </a:r>
            <a:r>
              <a:rPr lang="tr-TR" sz="1950" dirty="0">
                <a:solidFill>
                  <a:srgbClr val="212529"/>
                </a:solidFill>
                <a:highlight>
                  <a:srgbClr val="FFFFFF"/>
                </a:highlight>
              </a:rPr>
              <a:t> </a:t>
            </a:r>
            <a:r>
              <a:rPr lang="tr-TR" sz="1950" dirty="0" err="1">
                <a:solidFill>
                  <a:srgbClr val="212529"/>
                </a:solidFill>
                <a:highlight>
                  <a:srgbClr val="FFFFFF"/>
                </a:highlight>
              </a:rPr>
              <a:t>tasks</a:t>
            </a:r>
            <a:endParaRPr sz="1950" dirty="0">
              <a:solidFill>
                <a:srgbClr val="212529"/>
              </a:solidFill>
              <a:highlight>
                <a:srgbClr val="FFFFFF"/>
              </a:highlight>
            </a:endParaRPr>
          </a:p>
          <a:p>
            <a:pPr marL="457200" lvl="0" indent="0" algn="l" rtl="0">
              <a:lnSpc>
                <a:spcPct val="115000"/>
              </a:lnSpc>
              <a:spcBef>
                <a:spcPts val="1200"/>
              </a:spcBef>
              <a:spcAft>
                <a:spcPts val="0"/>
              </a:spcAft>
              <a:buNone/>
            </a:pPr>
            <a:endParaRPr sz="1950" dirty="0">
              <a:solidFill>
                <a:srgbClr val="212529"/>
              </a:solidFill>
              <a:highlight>
                <a:srgbClr val="FFFFFF"/>
              </a:highlight>
            </a:endParaRPr>
          </a:p>
          <a:p>
            <a:pPr marL="457200" lvl="0" indent="-352425" algn="l" rtl="0">
              <a:lnSpc>
                <a:spcPct val="115000"/>
              </a:lnSpc>
              <a:spcBef>
                <a:spcPts val="1200"/>
              </a:spcBef>
              <a:spcAft>
                <a:spcPts val="0"/>
              </a:spcAft>
              <a:buClr>
                <a:srgbClr val="212529"/>
              </a:buClr>
              <a:buSzPts val="1950"/>
              <a:buChar char="●"/>
            </a:pPr>
            <a:r>
              <a:rPr lang="tr-TR" sz="1950" dirty="0">
                <a:solidFill>
                  <a:srgbClr val="212529"/>
                </a:solidFill>
                <a:highlight>
                  <a:srgbClr val="FFFFFF"/>
                </a:highlight>
              </a:rPr>
              <a:t>No </a:t>
            </a:r>
            <a:r>
              <a:rPr lang="tr-TR" sz="1950" dirty="0" err="1">
                <a:solidFill>
                  <a:srgbClr val="212529"/>
                </a:solidFill>
                <a:highlight>
                  <a:srgbClr val="FFFFFF"/>
                </a:highlight>
              </a:rPr>
              <a:t>certain</a:t>
            </a:r>
            <a:r>
              <a:rPr lang="tr-TR" sz="1950" dirty="0">
                <a:solidFill>
                  <a:srgbClr val="212529"/>
                </a:solidFill>
                <a:highlight>
                  <a:srgbClr val="FFFFFF"/>
                </a:highlight>
              </a:rPr>
              <a:t> </a:t>
            </a:r>
            <a:r>
              <a:rPr lang="tr-TR" sz="1950" dirty="0" err="1">
                <a:solidFill>
                  <a:srgbClr val="212529"/>
                </a:solidFill>
                <a:highlight>
                  <a:srgbClr val="FFFFFF"/>
                </a:highlight>
              </a:rPr>
              <a:t>roles</a:t>
            </a:r>
            <a:r>
              <a:rPr lang="tr-TR" sz="1950" dirty="0">
                <a:solidFill>
                  <a:srgbClr val="212529"/>
                </a:solidFill>
                <a:highlight>
                  <a:srgbClr val="FFFFFF"/>
                </a:highlight>
              </a:rPr>
              <a:t> </a:t>
            </a:r>
            <a:r>
              <a:rPr lang="tr-TR" sz="1950" dirty="0" err="1">
                <a:solidFill>
                  <a:srgbClr val="212529"/>
                </a:solidFill>
                <a:highlight>
                  <a:srgbClr val="FFFFFF"/>
                </a:highlight>
              </a:rPr>
              <a:t>like</a:t>
            </a:r>
            <a:r>
              <a:rPr lang="tr-TR" sz="1950" dirty="0">
                <a:solidFill>
                  <a:srgbClr val="212529"/>
                </a:solidFill>
                <a:highlight>
                  <a:srgbClr val="FFFFFF"/>
                </a:highlight>
              </a:rPr>
              <a:t>:</a:t>
            </a:r>
            <a:endParaRPr sz="1950" dirty="0">
              <a:solidFill>
                <a:srgbClr val="212529"/>
              </a:solidFill>
              <a:highlight>
                <a:srgbClr val="FFFFFF"/>
              </a:highlight>
            </a:endParaRPr>
          </a:p>
          <a:p>
            <a:pPr marL="914400" lvl="1" indent="-352425" algn="l" rtl="0">
              <a:lnSpc>
                <a:spcPct val="115000"/>
              </a:lnSpc>
              <a:spcBef>
                <a:spcPts val="0"/>
              </a:spcBef>
              <a:spcAft>
                <a:spcPts val="0"/>
              </a:spcAft>
              <a:buSzPts val="1950"/>
              <a:buAutoNum type="alphaLcPeriod"/>
            </a:pPr>
            <a:r>
              <a:rPr lang="tr-TR" sz="1950" dirty="0" err="1">
                <a:solidFill>
                  <a:srgbClr val="212529"/>
                </a:solidFill>
                <a:highlight>
                  <a:srgbClr val="FFFFFF"/>
                </a:highlight>
              </a:rPr>
              <a:t>product</a:t>
            </a:r>
            <a:r>
              <a:rPr lang="tr-TR" sz="1950" dirty="0">
                <a:solidFill>
                  <a:srgbClr val="212529"/>
                </a:solidFill>
                <a:highlight>
                  <a:srgbClr val="FFFFFF"/>
                </a:highlight>
              </a:rPr>
              <a:t> </a:t>
            </a:r>
            <a:r>
              <a:rPr lang="tr-TR" sz="1950" dirty="0" err="1">
                <a:solidFill>
                  <a:srgbClr val="212529"/>
                </a:solidFill>
                <a:highlight>
                  <a:srgbClr val="FFFFFF"/>
                </a:highlight>
              </a:rPr>
              <a:t>owner</a:t>
            </a:r>
            <a:r>
              <a:rPr lang="tr-TR" sz="1950" dirty="0">
                <a:solidFill>
                  <a:srgbClr val="212529"/>
                </a:solidFill>
                <a:highlight>
                  <a:srgbClr val="FFFFFF"/>
                </a:highlight>
              </a:rPr>
              <a:t>, </a:t>
            </a:r>
            <a:endParaRPr sz="1950" dirty="0">
              <a:solidFill>
                <a:srgbClr val="212529"/>
              </a:solidFill>
              <a:highlight>
                <a:srgbClr val="FFFFFF"/>
              </a:highlight>
            </a:endParaRPr>
          </a:p>
          <a:p>
            <a:pPr marL="914400" lvl="1" indent="-352425" algn="l" rtl="0">
              <a:lnSpc>
                <a:spcPct val="115000"/>
              </a:lnSpc>
              <a:spcBef>
                <a:spcPts val="0"/>
              </a:spcBef>
              <a:spcAft>
                <a:spcPts val="0"/>
              </a:spcAft>
              <a:buSzPts val="1950"/>
              <a:buAutoNum type="alphaLcPeriod"/>
            </a:pPr>
            <a:r>
              <a:rPr lang="tr-TR" sz="1950" dirty="0" err="1">
                <a:solidFill>
                  <a:srgbClr val="212529"/>
                </a:solidFill>
                <a:highlight>
                  <a:srgbClr val="FFFFFF"/>
                </a:highlight>
              </a:rPr>
              <a:t>scrum</a:t>
            </a:r>
            <a:r>
              <a:rPr lang="tr-TR" sz="1950" dirty="0">
                <a:solidFill>
                  <a:srgbClr val="212529"/>
                </a:solidFill>
                <a:highlight>
                  <a:srgbClr val="FFFFFF"/>
                </a:highlight>
              </a:rPr>
              <a:t> </a:t>
            </a:r>
            <a:r>
              <a:rPr lang="tr-TR" sz="1950" dirty="0" err="1">
                <a:solidFill>
                  <a:srgbClr val="212529"/>
                </a:solidFill>
                <a:highlight>
                  <a:srgbClr val="FFFFFF"/>
                </a:highlight>
              </a:rPr>
              <a:t>master</a:t>
            </a:r>
            <a:endParaRPr sz="1950" dirty="0">
              <a:solidFill>
                <a:srgbClr val="212529"/>
              </a:solidFill>
              <a:highlight>
                <a:srgbClr val="FFFFFF"/>
              </a:highlight>
            </a:endParaRPr>
          </a:p>
          <a:p>
            <a:pPr marL="914400" lvl="1" indent="-352425" algn="l" rtl="0">
              <a:lnSpc>
                <a:spcPct val="115000"/>
              </a:lnSpc>
              <a:spcBef>
                <a:spcPts val="0"/>
              </a:spcBef>
              <a:spcAft>
                <a:spcPts val="0"/>
              </a:spcAft>
              <a:buSzPts val="1950"/>
              <a:buAutoNum type="alphaLcPeriod"/>
            </a:pPr>
            <a:r>
              <a:rPr lang="tr-TR" sz="1950" dirty="0" err="1">
                <a:solidFill>
                  <a:srgbClr val="212529"/>
                </a:solidFill>
                <a:highlight>
                  <a:srgbClr val="FFFFFF"/>
                </a:highlight>
              </a:rPr>
              <a:t>development</a:t>
            </a:r>
            <a:r>
              <a:rPr lang="tr-TR" sz="1950" dirty="0">
                <a:solidFill>
                  <a:srgbClr val="212529"/>
                </a:solidFill>
                <a:highlight>
                  <a:srgbClr val="FFFFFF"/>
                </a:highlight>
              </a:rPr>
              <a:t> </a:t>
            </a:r>
            <a:r>
              <a:rPr lang="tr-TR" sz="1950" dirty="0" err="1">
                <a:solidFill>
                  <a:srgbClr val="212529"/>
                </a:solidFill>
                <a:highlight>
                  <a:srgbClr val="FFFFFF"/>
                </a:highlight>
              </a:rPr>
              <a:t>team</a:t>
            </a:r>
            <a:endParaRPr sz="1950" dirty="0">
              <a:solidFill>
                <a:srgbClr val="212529"/>
              </a:solidFill>
              <a:highlight>
                <a:srgbClr val="FFFFFF"/>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80"/>
          <p:cNvSpPr txBox="1">
            <a:spLocks noGrp="1"/>
          </p:cNvSpPr>
          <p:nvPr>
            <p:ph type="ctrTitle"/>
          </p:nvPr>
        </p:nvSpPr>
        <p:spPr>
          <a:xfrm>
            <a:off x="972075" y="20968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Kanban Board</a:t>
            </a:r>
            <a:endParaRPr>
              <a:solidFill>
                <a:srgbClr val="741B47"/>
              </a:solidFill>
              <a:latin typeface="Raleway Medium"/>
              <a:ea typeface="Raleway Medium"/>
              <a:cs typeface="Raleway Medium"/>
              <a:sym typeface="Raleway Medium"/>
            </a:endParaRPr>
          </a:p>
        </p:txBody>
      </p:sp>
      <p:sp>
        <p:nvSpPr>
          <p:cNvPr id="1879" name="Google Shape;1879;p8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1880" name="Google Shape;1880;p80"/>
          <p:cNvGrpSpPr/>
          <p:nvPr/>
        </p:nvGrpSpPr>
        <p:grpSpPr>
          <a:xfrm>
            <a:off x="5435079" y="912423"/>
            <a:ext cx="3239723" cy="3318665"/>
            <a:chOff x="2270525" y="117216"/>
            <a:chExt cx="4650765" cy="4762722"/>
          </a:xfrm>
        </p:grpSpPr>
        <p:sp>
          <p:nvSpPr>
            <p:cNvPr id="1881" name="Google Shape;1881;p80"/>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2" name="Google Shape;1882;p80"/>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3" name="Google Shape;1883;p80"/>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4" name="Google Shape;1884;p80"/>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5" name="Google Shape;1885;p80"/>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6" name="Google Shape;1886;p80"/>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7" name="Google Shape;1887;p80"/>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8" name="Google Shape;1888;p80"/>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9" name="Google Shape;1889;p80"/>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0" name="Google Shape;1890;p80"/>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1" name="Google Shape;1891;p80"/>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2" name="Google Shape;1892;p80"/>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3" name="Google Shape;1893;p80"/>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4" name="Google Shape;1894;p80"/>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5" name="Google Shape;1895;p80"/>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6" name="Google Shape;1896;p80"/>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7" name="Google Shape;1897;p80"/>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8" name="Google Shape;1898;p80"/>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9" name="Google Shape;1899;p80"/>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0" name="Google Shape;1900;p80"/>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1" name="Google Shape;1901;p80"/>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02" name="Google Shape;1902;p80"/>
            <p:cNvGrpSpPr/>
            <p:nvPr/>
          </p:nvGrpSpPr>
          <p:grpSpPr>
            <a:xfrm>
              <a:off x="4031993" y="117216"/>
              <a:ext cx="2889297" cy="3901793"/>
              <a:chOff x="5533368" y="1047716"/>
              <a:chExt cx="2889297" cy="3901793"/>
            </a:xfrm>
          </p:grpSpPr>
          <p:sp>
            <p:nvSpPr>
              <p:cNvPr id="1903" name="Google Shape;1903;p80"/>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4" name="Google Shape;1904;p80"/>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5" name="Google Shape;1905;p80"/>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6" name="Google Shape;1906;p80"/>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7" name="Google Shape;1907;p80"/>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8" name="Google Shape;1908;p80"/>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9" name="Google Shape;1909;p80"/>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0" name="Google Shape;1910;p80"/>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1" name="Google Shape;1911;p80"/>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2" name="Google Shape;1912;p80"/>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3" name="Google Shape;1913;p80"/>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4" name="Google Shape;1914;p80"/>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5" name="Google Shape;1915;p80"/>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6" name="Google Shape;1916;p80"/>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7" name="Google Shape;1917;p80"/>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8" name="Google Shape;1918;p80"/>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9" name="Google Shape;1919;p80"/>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0" name="Google Shape;1920;p80"/>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1" name="Google Shape;1921;p80"/>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2" name="Google Shape;1922;p80"/>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3" name="Google Shape;1923;p80"/>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4" name="Google Shape;1924;p80"/>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5" name="Google Shape;1925;p80"/>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6" name="Google Shape;1926;p80"/>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7" name="Google Shape;1927;p80"/>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8" name="Google Shape;1928;p80"/>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9" name="Google Shape;1929;p80"/>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0" name="Google Shape;1930;p80"/>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1" name="Google Shape;1931;p80"/>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2" name="Google Shape;1932;p80"/>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3" name="Google Shape;1933;p80"/>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4" name="Google Shape;1934;p80"/>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5" name="Google Shape;1935;p80"/>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6" name="Google Shape;1936;p80"/>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7" name="Google Shape;1937;p80"/>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8" name="Google Shape;1938;p80"/>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9" name="Google Shape;1939;p80"/>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0" name="Google Shape;1940;p80"/>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1" name="Google Shape;1941;p80"/>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2" name="Google Shape;1942;p80"/>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43" name="Google Shape;1943;p80"/>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4" name="Google Shape;1944;p80"/>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5" name="Google Shape;1945;p80"/>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6" name="Google Shape;1946;p80"/>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7" name="Google Shape;1947;p80"/>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8" name="Google Shape;1948;p80"/>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9" name="Google Shape;1949;p80"/>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0" name="Google Shape;1950;p80"/>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1" name="Google Shape;1951;p80"/>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2" name="Google Shape;1952;p80"/>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3" name="Google Shape;1953;p80"/>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4" name="Google Shape;1954;p80"/>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5" name="Google Shape;1955;p80"/>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6" name="Google Shape;1956;p80"/>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7" name="Google Shape;1957;p80"/>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8" name="Google Shape;1958;p80"/>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9" name="Google Shape;1959;p80"/>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0" name="Google Shape;1960;p80"/>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1" name="Google Shape;1961;p80"/>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2" name="Google Shape;1962;p80"/>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3" name="Google Shape;1963;p80"/>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4" name="Google Shape;1964;p80"/>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5" name="Google Shape;1965;p80"/>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6" name="Google Shape;1966;p80"/>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7" name="Google Shape;1967;p80"/>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8" name="Google Shape;1968;p80"/>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9" name="Google Shape;1969;p80"/>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0" name="Google Shape;1970;p80"/>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1" name="Google Shape;1971;p80"/>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72" name="Google Shape;1972;p80"/>
            <p:cNvGrpSpPr/>
            <p:nvPr/>
          </p:nvGrpSpPr>
          <p:grpSpPr>
            <a:xfrm flipH="1">
              <a:off x="2865276" y="3434799"/>
              <a:ext cx="598186" cy="1340314"/>
              <a:chOff x="4210728" y="4525714"/>
              <a:chExt cx="546438" cy="1224366"/>
            </a:xfrm>
          </p:grpSpPr>
          <p:sp>
            <p:nvSpPr>
              <p:cNvPr id="1973" name="Google Shape;1973;p80"/>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4" name="Google Shape;1974;p80"/>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5" name="Google Shape;1975;p80"/>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6" name="Google Shape;1976;p80"/>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7" name="Google Shape;1977;p80"/>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8" name="Google Shape;1978;p80"/>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9" name="Google Shape;1979;p80"/>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0" name="Google Shape;1980;p80"/>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1" name="Google Shape;1981;p80"/>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2" name="Google Shape;1982;p80"/>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3" name="Google Shape;1983;p80"/>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4" name="Google Shape;1984;p80"/>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5" name="Google Shape;1985;p80"/>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836348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8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74</a:t>
            </a:fld>
            <a:endParaRPr/>
          </a:p>
        </p:txBody>
      </p:sp>
      <p:sp>
        <p:nvSpPr>
          <p:cNvPr id="1991" name="Google Shape;1991;p81"/>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Board</a:t>
            </a:r>
            <a:endParaRPr sz="4000">
              <a:solidFill>
                <a:srgbClr val="741B47"/>
              </a:solidFill>
              <a:latin typeface="Raleway Medium"/>
              <a:ea typeface="Raleway Medium"/>
              <a:cs typeface="Raleway Medium"/>
              <a:sym typeface="Raleway Medium"/>
            </a:endParaRPr>
          </a:p>
        </p:txBody>
      </p:sp>
      <p:cxnSp>
        <p:nvCxnSpPr>
          <p:cNvPr id="1992" name="Google Shape;1992;p81"/>
          <p:cNvCxnSpPr/>
          <p:nvPr/>
        </p:nvCxnSpPr>
        <p:spPr>
          <a:xfrm>
            <a:off x="246175" y="1610275"/>
            <a:ext cx="8538000" cy="25800"/>
          </a:xfrm>
          <a:prstGeom prst="straightConnector1">
            <a:avLst/>
          </a:prstGeom>
          <a:noFill/>
          <a:ln w="38100" cap="flat" cmpd="sng">
            <a:solidFill>
              <a:srgbClr val="0000FF"/>
            </a:solidFill>
            <a:prstDash val="solid"/>
            <a:round/>
            <a:headEnd type="none" w="med" len="med"/>
            <a:tailEnd type="none" w="med" len="med"/>
          </a:ln>
        </p:spPr>
      </p:cxnSp>
      <p:cxnSp>
        <p:nvCxnSpPr>
          <p:cNvPr id="1993" name="Google Shape;1993;p81"/>
          <p:cNvCxnSpPr/>
          <p:nvPr/>
        </p:nvCxnSpPr>
        <p:spPr>
          <a:xfrm rot="10800000">
            <a:off x="2320125" y="871725"/>
            <a:ext cx="17400" cy="3864000"/>
          </a:xfrm>
          <a:prstGeom prst="straightConnector1">
            <a:avLst/>
          </a:prstGeom>
          <a:noFill/>
          <a:ln w="38100" cap="flat" cmpd="sng">
            <a:solidFill>
              <a:srgbClr val="0000FF"/>
            </a:solidFill>
            <a:prstDash val="solid"/>
            <a:round/>
            <a:headEnd type="none" w="med" len="med"/>
            <a:tailEnd type="none" w="med" len="med"/>
          </a:ln>
        </p:spPr>
      </p:cxnSp>
      <p:cxnSp>
        <p:nvCxnSpPr>
          <p:cNvPr id="1994" name="Google Shape;1994;p81"/>
          <p:cNvCxnSpPr/>
          <p:nvPr/>
        </p:nvCxnSpPr>
        <p:spPr>
          <a:xfrm rot="10800000">
            <a:off x="673022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95" name="Google Shape;1995;p81"/>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To Do</a:t>
            </a:r>
            <a:endParaRPr sz="2200" b="1">
              <a:latin typeface="Montserrat"/>
              <a:ea typeface="Montserrat"/>
              <a:cs typeface="Montserrat"/>
              <a:sym typeface="Montserrat"/>
            </a:endParaRPr>
          </a:p>
        </p:txBody>
      </p:sp>
      <p:sp>
        <p:nvSpPr>
          <p:cNvPr id="1996" name="Google Shape;1996;p81"/>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Ongoing</a:t>
            </a:r>
            <a:endParaRPr sz="2200" b="1">
              <a:latin typeface="Montserrat"/>
              <a:ea typeface="Montserrat"/>
              <a:cs typeface="Montserrat"/>
              <a:sym typeface="Montserrat"/>
            </a:endParaRPr>
          </a:p>
        </p:txBody>
      </p:sp>
      <p:sp>
        <p:nvSpPr>
          <p:cNvPr id="1997" name="Google Shape;1997;p81"/>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Done</a:t>
            </a:r>
            <a:endParaRPr sz="2200" b="1">
              <a:latin typeface="Montserrat"/>
              <a:ea typeface="Montserrat"/>
              <a:cs typeface="Montserrat"/>
              <a:sym typeface="Montserrat"/>
            </a:endParaRPr>
          </a:p>
        </p:txBody>
      </p:sp>
      <p:cxnSp>
        <p:nvCxnSpPr>
          <p:cNvPr id="1998" name="Google Shape;1998;p81"/>
          <p:cNvCxnSpPr/>
          <p:nvPr/>
        </p:nvCxnSpPr>
        <p:spPr>
          <a:xfrm rot="10800000">
            <a:off x="456517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99" name="Google Shape;1999;p81"/>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Review</a:t>
            </a:r>
            <a:endParaRPr sz="2200" b="1">
              <a:latin typeface="Montserrat"/>
              <a:ea typeface="Montserrat"/>
              <a:cs typeface="Montserrat"/>
              <a:sym typeface="Montserrat"/>
            </a:endParaRPr>
          </a:p>
        </p:txBody>
      </p:sp>
    </p:spTree>
    <p:extLst>
      <p:ext uri="{BB962C8B-B14F-4D97-AF65-F5344CB8AC3E}">
        <p14:creationId xmlns:p14="http://schemas.microsoft.com/office/powerpoint/2010/main" val="2449163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8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75</a:t>
            </a:fld>
            <a:endParaRPr/>
          </a:p>
        </p:txBody>
      </p:sp>
      <p:sp>
        <p:nvSpPr>
          <p:cNvPr id="1922" name="Google Shape;1922;p84"/>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Board</a:t>
            </a:r>
            <a:endParaRPr sz="4000">
              <a:solidFill>
                <a:srgbClr val="741B47"/>
              </a:solidFill>
              <a:latin typeface="Raleway Medium"/>
              <a:ea typeface="Raleway Medium"/>
              <a:cs typeface="Raleway Medium"/>
              <a:sym typeface="Raleway Medium"/>
            </a:endParaRPr>
          </a:p>
        </p:txBody>
      </p:sp>
      <p:cxnSp>
        <p:nvCxnSpPr>
          <p:cNvPr id="1923" name="Google Shape;1923;p84"/>
          <p:cNvCxnSpPr/>
          <p:nvPr/>
        </p:nvCxnSpPr>
        <p:spPr>
          <a:xfrm>
            <a:off x="246175" y="1610275"/>
            <a:ext cx="8538000" cy="25800"/>
          </a:xfrm>
          <a:prstGeom prst="straightConnector1">
            <a:avLst/>
          </a:prstGeom>
          <a:noFill/>
          <a:ln w="38100" cap="flat" cmpd="sng">
            <a:solidFill>
              <a:srgbClr val="0000FF"/>
            </a:solidFill>
            <a:prstDash val="solid"/>
            <a:round/>
            <a:headEnd type="none" w="med" len="med"/>
            <a:tailEnd type="none" w="med" len="med"/>
          </a:ln>
        </p:spPr>
      </p:cxnSp>
      <p:cxnSp>
        <p:nvCxnSpPr>
          <p:cNvPr id="1924" name="Google Shape;1924;p84"/>
          <p:cNvCxnSpPr/>
          <p:nvPr/>
        </p:nvCxnSpPr>
        <p:spPr>
          <a:xfrm rot="10800000">
            <a:off x="2320125" y="871725"/>
            <a:ext cx="17400" cy="3864000"/>
          </a:xfrm>
          <a:prstGeom prst="straightConnector1">
            <a:avLst/>
          </a:prstGeom>
          <a:noFill/>
          <a:ln w="38100" cap="flat" cmpd="sng">
            <a:solidFill>
              <a:srgbClr val="0000FF"/>
            </a:solidFill>
            <a:prstDash val="solid"/>
            <a:round/>
            <a:headEnd type="none" w="med" len="med"/>
            <a:tailEnd type="none" w="med" len="med"/>
          </a:ln>
        </p:spPr>
      </p:cxnSp>
      <p:cxnSp>
        <p:nvCxnSpPr>
          <p:cNvPr id="1925" name="Google Shape;1925;p84"/>
          <p:cNvCxnSpPr/>
          <p:nvPr/>
        </p:nvCxnSpPr>
        <p:spPr>
          <a:xfrm rot="10800000">
            <a:off x="673022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26" name="Google Shape;1926;p84"/>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To Do</a:t>
            </a:r>
            <a:endParaRPr sz="2200" b="1">
              <a:latin typeface="Montserrat"/>
              <a:ea typeface="Montserrat"/>
              <a:cs typeface="Montserrat"/>
              <a:sym typeface="Montserrat"/>
            </a:endParaRPr>
          </a:p>
        </p:txBody>
      </p:sp>
      <p:sp>
        <p:nvSpPr>
          <p:cNvPr id="1927" name="Google Shape;1927;p84"/>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Ongoing</a:t>
            </a:r>
            <a:endParaRPr sz="2200" b="1">
              <a:latin typeface="Montserrat"/>
              <a:ea typeface="Montserrat"/>
              <a:cs typeface="Montserrat"/>
              <a:sym typeface="Montserrat"/>
            </a:endParaRPr>
          </a:p>
        </p:txBody>
      </p:sp>
      <p:sp>
        <p:nvSpPr>
          <p:cNvPr id="1928" name="Google Shape;1928;p84"/>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Done</a:t>
            </a:r>
            <a:endParaRPr sz="2200" b="1">
              <a:latin typeface="Montserrat"/>
              <a:ea typeface="Montserrat"/>
              <a:cs typeface="Montserrat"/>
              <a:sym typeface="Montserrat"/>
            </a:endParaRPr>
          </a:p>
        </p:txBody>
      </p:sp>
      <p:cxnSp>
        <p:nvCxnSpPr>
          <p:cNvPr id="1929" name="Google Shape;1929;p84"/>
          <p:cNvCxnSpPr/>
          <p:nvPr/>
        </p:nvCxnSpPr>
        <p:spPr>
          <a:xfrm rot="10800000">
            <a:off x="456517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30" name="Google Shape;1930;p84"/>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200" b="1">
                <a:latin typeface="Montserrat"/>
                <a:ea typeface="Montserrat"/>
                <a:cs typeface="Montserrat"/>
                <a:sym typeface="Montserrat"/>
              </a:rPr>
              <a:t>Review</a:t>
            </a:r>
            <a:endParaRPr sz="2200" b="1">
              <a:latin typeface="Montserrat"/>
              <a:ea typeface="Montserrat"/>
              <a:cs typeface="Montserrat"/>
              <a:sym typeface="Montserrat"/>
            </a:endParaRPr>
          </a:p>
        </p:txBody>
      </p:sp>
      <p:sp>
        <p:nvSpPr>
          <p:cNvPr id="1931" name="Google Shape;1931;p84"/>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dirty="0">
                <a:latin typeface="Montserrat SemiBold"/>
                <a:ea typeface="Montserrat SemiBold"/>
                <a:cs typeface="Montserrat SemiBold"/>
                <a:sym typeface="Montserrat SemiBold"/>
              </a:rPr>
              <a:t>Scrum </a:t>
            </a:r>
            <a:r>
              <a:rPr lang="tr-TR" sz="1600" dirty="0" err="1">
                <a:latin typeface="Montserrat SemiBold"/>
                <a:ea typeface="Montserrat SemiBold"/>
                <a:cs typeface="Montserrat SemiBold"/>
                <a:sym typeface="Montserrat SemiBold"/>
              </a:rPr>
              <a:t>Overview</a:t>
            </a:r>
            <a:endParaRPr sz="1600" dirty="0">
              <a:latin typeface="Montserrat SemiBold"/>
              <a:ea typeface="Montserrat SemiBold"/>
              <a:cs typeface="Montserrat SemiBold"/>
              <a:sym typeface="Montserrat SemiBold"/>
            </a:endParaRPr>
          </a:p>
        </p:txBody>
      </p:sp>
      <p:sp>
        <p:nvSpPr>
          <p:cNvPr id="1932" name="Google Shape;1932;p84"/>
          <p:cNvSpPr/>
          <p:nvPr/>
        </p:nvSpPr>
        <p:spPr>
          <a:xfrm>
            <a:off x="4995650" y="1787925"/>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a:t>
            </a:r>
            <a:endParaRPr sz="1600">
              <a:latin typeface="Montserrat SemiBold"/>
              <a:ea typeface="Montserrat SemiBold"/>
              <a:cs typeface="Montserrat SemiBold"/>
              <a:sym typeface="Montserrat SemiBold"/>
            </a:endParaRPr>
          </a:p>
          <a:p>
            <a:pPr marL="0" lvl="0" indent="0" algn="ctr" rtl="0">
              <a:spcBef>
                <a:spcPts val="0"/>
              </a:spcBef>
              <a:spcAft>
                <a:spcPts val="0"/>
              </a:spcAft>
              <a:buNone/>
            </a:pPr>
            <a:r>
              <a:rPr lang="tr-TR" sz="1600">
                <a:latin typeface="Montserrat SemiBold"/>
                <a:ea typeface="Montserrat SemiBold"/>
                <a:cs typeface="Montserrat SemiBold"/>
                <a:sym typeface="Montserrat SemiBold"/>
              </a:rPr>
              <a:t>Overview</a:t>
            </a:r>
            <a:endParaRPr sz="1600">
              <a:latin typeface="Montserrat SemiBold"/>
              <a:ea typeface="Montserrat SemiBold"/>
              <a:cs typeface="Montserrat SemiBold"/>
              <a:sym typeface="Montserrat SemiBold"/>
            </a:endParaRPr>
          </a:p>
        </p:txBody>
      </p:sp>
      <p:sp>
        <p:nvSpPr>
          <p:cNvPr id="1933" name="Google Shape;1933;p84"/>
          <p:cNvSpPr/>
          <p:nvPr/>
        </p:nvSpPr>
        <p:spPr>
          <a:xfrm>
            <a:off x="2790600" y="1787925"/>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Kanban Board</a:t>
            </a:r>
            <a:endParaRPr sz="1600">
              <a:latin typeface="Montserrat SemiBold"/>
              <a:ea typeface="Montserrat SemiBold"/>
              <a:cs typeface="Montserrat SemiBold"/>
              <a:sym typeface="Montserrat SemiBold"/>
            </a:endParaRPr>
          </a:p>
        </p:txBody>
      </p:sp>
      <p:sp>
        <p:nvSpPr>
          <p:cNvPr id="1934" name="Google Shape;1934;p84"/>
          <p:cNvSpPr/>
          <p:nvPr/>
        </p:nvSpPr>
        <p:spPr>
          <a:xfrm>
            <a:off x="545550" y="3356650"/>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a:latin typeface="Montserrat SemiBold"/>
                <a:ea typeface="Montserrat SemiBold"/>
                <a:cs typeface="Montserrat SemiBold"/>
                <a:sym typeface="Montserrat SemiBold"/>
              </a:rPr>
              <a:t>Kahoot</a:t>
            </a:r>
            <a:endParaRPr sz="1600">
              <a:latin typeface="Montserrat SemiBold"/>
              <a:ea typeface="Montserrat SemiBold"/>
              <a:cs typeface="Montserrat SemiBold"/>
              <a:sym typeface="Montserrat SemiBold"/>
            </a:endParaRPr>
          </a:p>
        </p:txBody>
      </p:sp>
      <p:sp>
        <p:nvSpPr>
          <p:cNvPr id="1935" name="Google Shape;1935;p84"/>
          <p:cNvSpPr/>
          <p:nvPr/>
        </p:nvSpPr>
        <p:spPr>
          <a:xfrm>
            <a:off x="545550" y="18738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600" dirty="0" err="1">
                <a:latin typeface="Montserrat SemiBold"/>
                <a:ea typeface="Montserrat SemiBold"/>
                <a:cs typeface="Montserrat SemiBold"/>
                <a:sym typeface="Montserrat SemiBold"/>
              </a:rPr>
              <a:t>Kanban</a:t>
            </a:r>
            <a:r>
              <a:rPr lang="tr-TR" sz="1600" dirty="0">
                <a:latin typeface="Montserrat SemiBold"/>
                <a:ea typeface="Montserrat SemiBold"/>
                <a:cs typeface="Montserrat SemiBold"/>
                <a:sym typeface="Montserrat SemiBold"/>
              </a:rPr>
              <a:t> </a:t>
            </a:r>
            <a:r>
              <a:rPr lang="tr-TR" sz="1600" dirty="0" err="1">
                <a:latin typeface="Montserrat SemiBold"/>
                <a:ea typeface="Montserrat SemiBold"/>
                <a:cs typeface="Montserrat SemiBold"/>
                <a:sym typeface="Montserrat SemiBold"/>
              </a:rPr>
              <a:t>vs</a:t>
            </a:r>
            <a:r>
              <a:rPr lang="tr-TR" sz="1600" dirty="0">
                <a:latin typeface="Montserrat SemiBold"/>
                <a:ea typeface="Montserrat SemiBold"/>
                <a:cs typeface="Montserrat SemiBold"/>
                <a:sym typeface="Montserrat SemiBold"/>
              </a:rPr>
              <a:t> Scrum</a:t>
            </a:r>
            <a:endParaRPr sz="1600" dirty="0">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227468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8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76</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1985" name="Google Shape;1985;p8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Kanban Board</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cxnSp>
        <p:nvCxnSpPr>
          <p:cNvPr id="1986" name="Google Shape;1986;p88"/>
          <p:cNvCxnSpPr/>
          <p:nvPr/>
        </p:nvCxnSpPr>
        <p:spPr>
          <a:xfrm>
            <a:off x="246175" y="1610275"/>
            <a:ext cx="8538000" cy="25800"/>
          </a:xfrm>
          <a:prstGeom prst="straightConnector1">
            <a:avLst/>
          </a:prstGeom>
          <a:noFill/>
          <a:ln w="38100" cap="flat" cmpd="sng">
            <a:solidFill>
              <a:srgbClr val="0000FF"/>
            </a:solidFill>
            <a:prstDash val="solid"/>
            <a:round/>
            <a:headEnd type="none" w="med" len="med"/>
            <a:tailEnd type="none" w="med" len="med"/>
          </a:ln>
        </p:spPr>
      </p:cxnSp>
      <p:cxnSp>
        <p:nvCxnSpPr>
          <p:cNvPr id="1987" name="Google Shape;1987;p88"/>
          <p:cNvCxnSpPr/>
          <p:nvPr/>
        </p:nvCxnSpPr>
        <p:spPr>
          <a:xfrm rot="10800000">
            <a:off x="2320125" y="871725"/>
            <a:ext cx="17400" cy="3864000"/>
          </a:xfrm>
          <a:prstGeom prst="straightConnector1">
            <a:avLst/>
          </a:prstGeom>
          <a:noFill/>
          <a:ln w="38100" cap="flat" cmpd="sng">
            <a:solidFill>
              <a:srgbClr val="0000FF"/>
            </a:solidFill>
            <a:prstDash val="solid"/>
            <a:round/>
            <a:headEnd type="none" w="med" len="med"/>
            <a:tailEnd type="none" w="med" len="med"/>
          </a:ln>
        </p:spPr>
      </p:cxnSp>
      <p:cxnSp>
        <p:nvCxnSpPr>
          <p:cNvPr id="1988" name="Google Shape;1988;p88"/>
          <p:cNvCxnSpPr/>
          <p:nvPr/>
        </p:nvCxnSpPr>
        <p:spPr>
          <a:xfrm rot="10800000">
            <a:off x="673022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89" name="Google Shape;1989;p88"/>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To Do</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990" name="Google Shape;1990;p88"/>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Ongoing</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991" name="Google Shape;1991;p88"/>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Done</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992" name="Google Shape;1992;p88"/>
          <p:cNvCxnSpPr/>
          <p:nvPr/>
        </p:nvCxnSpPr>
        <p:spPr>
          <a:xfrm rot="10800000">
            <a:off x="456517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93" name="Google Shape;1993;p88"/>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Review</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994" name="Google Shape;1994;p88"/>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rPr>
              <a:t>Scrum </a:t>
            </a:r>
            <a:r>
              <a:rPr kumimoji="0" lang="tr-TR" sz="1600" b="0" i="0" u="none" strike="noStrike" kern="0" cap="none" spc="0" normalizeH="0" baseline="0" noProof="0" dirty="0" err="1">
                <a:ln>
                  <a:noFill/>
                </a:ln>
                <a:solidFill>
                  <a:srgbClr val="000000"/>
                </a:solidFill>
                <a:effectLst/>
                <a:uLnTx/>
                <a:uFillTx/>
                <a:latin typeface="Montserrat SemiBold"/>
                <a:ea typeface="Montserrat SemiBold"/>
                <a:cs typeface="Montserrat SemiBold"/>
                <a:sym typeface="Montserrat SemiBold"/>
              </a:rPr>
              <a:t>Overview</a:t>
            </a:r>
            <a:endParaRPr kumimoji="0"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endParaRPr>
          </a:p>
        </p:txBody>
      </p:sp>
      <p:sp>
        <p:nvSpPr>
          <p:cNvPr id="1995" name="Google Shape;1995;p88"/>
          <p:cNvSpPr/>
          <p:nvPr/>
        </p:nvSpPr>
        <p:spPr>
          <a:xfrm>
            <a:off x="4995650" y="1787925"/>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Kanban</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Overview</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
        <p:nvSpPr>
          <p:cNvPr id="1996" name="Google Shape;1996;p88"/>
          <p:cNvSpPr/>
          <p:nvPr/>
        </p:nvSpPr>
        <p:spPr>
          <a:xfrm>
            <a:off x="2790600" y="1787925"/>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Kanban Board</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
        <p:nvSpPr>
          <p:cNvPr id="1997" name="Google Shape;1997;p88"/>
          <p:cNvSpPr/>
          <p:nvPr/>
        </p:nvSpPr>
        <p:spPr>
          <a:xfrm>
            <a:off x="4565175" y="103650"/>
            <a:ext cx="2923500" cy="5571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PULL SYSTEM</a:t>
            </a:r>
            <a:endParaRPr kumimoji="0" sz="18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p:txBody>
      </p:sp>
      <p:sp>
        <p:nvSpPr>
          <p:cNvPr id="1998" name="Google Shape;1998;p88"/>
          <p:cNvSpPr/>
          <p:nvPr/>
        </p:nvSpPr>
        <p:spPr>
          <a:xfrm>
            <a:off x="545550" y="3356650"/>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Kahoot</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
        <p:nvSpPr>
          <p:cNvPr id="1999" name="Google Shape;1999;p88"/>
          <p:cNvSpPr/>
          <p:nvPr/>
        </p:nvSpPr>
        <p:spPr>
          <a:xfrm>
            <a:off x="545550" y="18738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err="1">
                <a:ln>
                  <a:noFill/>
                </a:ln>
                <a:solidFill>
                  <a:srgbClr val="000000"/>
                </a:solidFill>
                <a:effectLst/>
                <a:uLnTx/>
                <a:uFillTx/>
                <a:latin typeface="Montserrat SemiBold"/>
                <a:ea typeface="Montserrat SemiBold"/>
                <a:cs typeface="Montserrat SemiBold"/>
                <a:sym typeface="Montserrat SemiBold"/>
              </a:rPr>
              <a:t>Kanban</a:t>
            </a:r>
            <a:r>
              <a:rPr kumimoji="0" lang="tr-TR"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rPr>
              <a:t> </a:t>
            </a:r>
            <a:r>
              <a:rPr kumimoji="0" lang="tr-TR" sz="1600" b="0" i="0" u="none" strike="noStrike" kern="0" cap="none" spc="0" normalizeH="0" baseline="0" noProof="0" dirty="0" err="1">
                <a:ln>
                  <a:noFill/>
                </a:ln>
                <a:solidFill>
                  <a:srgbClr val="000000"/>
                </a:solidFill>
                <a:effectLst/>
                <a:uLnTx/>
                <a:uFillTx/>
                <a:latin typeface="Montserrat SemiBold"/>
                <a:ea typeface="Montserrat SemiBold"/>
                <a:cs typeface="Montserrat SemiBold"/>
                <a:sym typeface="Montserrat SemiBold"/>
              </a:rPr>
              <a:t>vs</a:t>
            </a:r>
            <a:r>
              <a:rPr kumimoji="0" lang="tr-TR"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rPr>
              <a:t> Scrum</a:t>
            </a:r>
            <a:endParaRPr kumimoji="0"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485573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8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77</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2005" name="Google Shape;2005;p8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Kanban Board</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cxnSp>
        <p:nvCxnSpPr>
          <p:cNvPr id="2006" name="Google Shape;2006;p89"/>
          <p:cNvCxnSpPr/>
          <p:nvPr/>
        </p:nvCxnSpPr>
        <p:spPr>
          <a:xfrm>
            <a:off x="246175" y="1610275"/>
            <a:ext cx="8538000" cy="25800"/>
          </a:xfrm>
          <a:prstGeom prst="straightConnector1">
            <a:avLst/>
          </a:prstGeom>
          <a:noFill/>
          <a:ln w="38100" cap="flat" cmpd="sng">
            <a:solidFill>
              <a:srgbClr val="0000FF"/>
            </a:solidFill>
            <a:prstDash val="solid"/>
            <a:round/>
            <a:headEnd type="none" w="med" len="med"/>
            <a:tailEnd type="none" w="med" len="med"/>
          </a:ln>
        </p:spPr>
      </p:cxnSp>
      <p:cxnSp>
        <p:nvCxnSpPr>
          <p:cNvPr id="2007" name="Google Shape;2007;p89"/>
          <p:cNvCxnSpPr/>
          <p:nvPr/>
        </p:nvCxnSpPr>
        <p:spPr>
          <a:xfrm rot="10800000">
            <a:off x="2320125" y="871725"/>
            <a:ext cx="17400" cy="3864000"/>
          </a:xfrm>
          <a:prstGeom prst="straightConnector1">
            <a:avLst/>
          </a:prstGeom>
          <a:noFill/>
          <a:ln w="38100" cap="flat" cmpd="sng">
            <a:solidFill>
              <a:srgbClr val="0000FF"/>
            </a:solidFill>
            <a:prstDash val="solid"/>
            <a:round/>
            <a:headEnd type="none" w="med" len="med"/>
            <a:tailEnd type="none" w="med" len="med"/>
          </a:ln>
        </p:spPr>
      </p:cxnSp>
      <p:cxnSp>
        <p:nvCxnSpPr>
          <p:cNvPr id="2008" name="Google Shape;2008;p89"/>
          <p:cNvCxnSpPr/>
          <p:nvPr/>
        </p:nvCxnSpPr>
        <p:spPr>
          <a:xfrm rot="10800000">
            <a:off x="673022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2009" name="Google Shape;2009;p89"/>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To Do</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010" name="Google Shape;2010;p89"/>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Ongoing</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011" name="Google Shape;2011;p89"/>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Done</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2012" name="Google Shape;2012;p89"/>
          <p:cNvCxnSpPr/>
          <p:nvPr/>
        </p:nvCxnSpPr>
        <p:spPr>
          <a:xfrm rot="10800000">
            <a:off x="456517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2013" name="Google Shape;2013;p89"/>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Review</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014" name="Google Shape;2014;p89"/>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rPr>
              <a:t>Scrum </a:t>
            </a:r>
            <a:r>
              <a:rPr kumimoji="0" lang="tr-TR" sz="1600" b="0" i="0" u="none" strike="noStrike" kern="0" cap="none" spc="0" normalizeH="0" baseline="0" noProof="0" dirty="0" err="1">
                <a:ln>
                  <a:noFill/>
                </a:ln>
                <a:solidFill>
                  <a:srgbClr val="000000"/>
                </a:solidFill>
                <a:effectLst/>
                <a:uLnTx/>
                <a:uFillTx/>
                <a:latin typeface="Montserrat SemiBold"/>
                <a:ea typeface="Montserrat SemiBold"/>
                <a:cs typeface="Montserrat SemiBold"/>
                <a:sym typeface="Montserrat SemiBold"/>
              </a:rPr>
              <a:t>Overview</a:t>
            </a:r>
            <a:endParaRPr kumimoji="0"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endParaRPr>
          </a:p>
        </p:txBody>
      </p:sp>
      <p:sp>
        <p:nvSpPr>
          <p:cNvPr id="2015" name="Google Shape;2015;p89"/>
          <p:cNvSpPr/>
          <p:nvPr/>
        </p:nvSpPr>
        <p:spPr>
          <a:xfrm>
            <a:off x="4995650" y="1787925"/>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Kanban</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Overview</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
        <p:nvSpPr>
          <p:cNvPr id="2016" name="Google Shape;2016;p89"/>
          <p:cNvSpPr/>
          <p:nvPr/>
        </p:nvSpPr>
        <p:spPr>
          <a:xfrm>
            <a:off x="2790600" y="3313650"/>
            <a:ext cx="1321500" cy="1140100"/>
          </a:xfrm>
          <a:prstGeom prst="flowChartPunchedCard">
            <a:avLst/>
          </a:prstGeom>
          <a:solidFill>
            <a:srgbClr val="FF00FF">
              <a:alpha val="3929"/>
            </a:srgbClr>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F3F3F3"/>
                </a:solidFill>
                <a:effectLst/>
                <a:uLnTx/>
                <a:uFillTx/>
                <a:latin typeface="Montserrat SemiBold"/>
                <a:ea typeface="Montserrat SemiBold"/>
                <a:cs typeface="Montserrat SemiBold"/>
                <a:sym typeface="Montserrat SemiBold"/>
              </a:rPr>
              <a:t>Kanban Board</a:t>
            </a:r>
            <a:endParaRPr kumimoji="0" sz="1600" b="0" i="0" u="none" strike="noStrike" kern="0" cap="none" spc="0" normalizeH="0" baseline="0" noProof="0">
              <a:ln>
                <a:noFill/>
              </a:ln>
              <a:solidFill>
                <a:srgbClr val="F3F3F3"/>
              </a:solidFill>
              <a:effectLst/>
              <a:uLnTx/>
              <a:uFillTx/>
              <a:latin typeface="Montserrat SemiBold"/>
              <a:ea typeface="Montserrat SemiBold"/>
              <a:cs typeface="Montserrat SemiBold"/>
              <a:sym typeface="Montserrat SemiBold"/>
            </a:endParaRPr>
          </a:p>
        </p:txBody>
      </p:sp>
      <p:sp>
        <p:nvSpPr>
          <p:cNvPr id="2017" name="Google Shape;2017;p89"/>
          <p:cNvSpPr/>
          <p:nvPr/>
        </p:nvSpPr>
        <p:spPr>
          <a:xfrm>
            <a:off x="4305425" y="3689300"/>
            <a:ext cx="456900" cy="388800"/>
          </a:xfrm>
          <a:prstGeom prst="rightArrow">
            <a:avLst>
              <a:gd name="adj1" fmla="val 50000"/>
              <a:gd name="adj2" fmla="val 50000"/>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8" name="Google Shape;2018;p89"/>
          <p:cNvSpPr/>
          <p:nvPr/>
        </p:nvSpPr>
        <p:spPr>
          <a:xfrm>
            <a:off x="4995650" y="3313650"/>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Kanban Board</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
        <p:nvSpPr>
          <p:cNvPr id="2019" name="Google Shape;2019;p89"/>
          <p:cNvSpPr/>
          <p:nvPr/>
        </p:nvSpPr>
        <p:spPr>
          <a:xfrm>
            <a:off x="4565175" y="103650"/>
            <a:ext cx="2923500" cy="5571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PULL SYSTEM</a:t>
            </a:r>
            <a:endParaRPr kumimoji="0" sz="18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p:txBody>
      </p:sp>
      <p:sp>
        <p:nvSpPr>
          <p:cNvPr id="2020" name="Google Shape;2020;p89"/>
          <p:cNvSpPr/>
          <p:nvPr/>
        </p:nvSpPr>
        <p:spPr>
          <a:xfrm>
            <a:off x="545550" y="3356650"/>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Kahoot</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
        <p:nvSpPr>
          <p:cNvPr id="2021" name="Google Shape;2021;p89"/>
          <p:cNvSpPr/>
          <p:nvPr/>
        </p:nvSpPr>
        <p:spPr>
          <a:xfrm>
            <a:off x="545550" y="1873875"/>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err="1">
                <a:ln>
                  <a:noFill/>
                </a:ln>
                <a:solidFill>
                  <a:srgbClr val="000000"/>
                </a:solidFill>
                <a:effectLst/>
                <a:uLnTx/>
                <a:uFillTx/>
                <a:latin typeface="Montserrat SemiBold"/>
                <a:ea typeface="Montserrat SemiBold"/>
                <a:cs typeface="Montserrat SemiBold"/>
                <a:sym typeface="Montserrat SemiBold"/>
              </a:rPr>
              <a:t>Kanban</a:t>
            </a:r>
            <a:r>
              <a:rPr kumimoji="0" lang="tr-TR"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rPr>
              <a:t> </a:t>
            </a:r>
            <a:r>
              <a:rPr kumimoji="0" lang="tr-TR" sz="1600" b="0" i="0" u="none" strike="noStrike" kern="0" cap="none" spc="0" normalizeH="0" baseline="0" noProof="0" dirty="0" err="1">
                <a:ln>
                  <a:noFill/>
                </a:ln>
                <a:solidFill>
                  <a:srgbClr val="000000"/>
                </a:solidFill>
                <a:effectLst/>
                <a:uLnTx/>
                <a:uFillTx/>
                <a:latin typeface="Montserrat SemiBold"/>
                <a:ea typeface="Montserrat SemiBold"/>
                <a:cs typeface="Montserrat SemiBold"/>
                <a:sym typeface="Montserrat SemiBold"/>
              </a:rPr>
              <a:t>vs</a:t>
            </a:r>
            <a:r>
              <a:rPr kumimoji="0" lang="tr-TR"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rPr>
              <a:t> Scrum</a:t>
            </a:r>
            <a:endParaRPr kumimoji="0"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12007434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8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78</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1959" name="Google Shape;1959;p8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Kanban Board</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cxnSp>
        <p:nvCxnSpPr>
          <p:cNvPr id="1960" name="Google Shape;1960;p87"/>
          <p:cNvCxnSpPr/>
          <p:nvPr/>
        </p:nvCxnSpPr>
        <p:spPr>
          <a:xfrm>
            <a:off x="246175" y="1610275"/>
            <a:ext cx="8538000" cy="25800"/>
          </a:xfrm>
          <a:prstGeom prst="straightConnector1">
            <a:avLst/>
          </a:prstGeom>
          <a:noFill/>
          <a:ln w="38100" cap="flat" cmpd="sng">
            <a:solidFill>
              <a:srgbClr val="0000FF"/>
            </a:solidFill>
            <a:prstDash val="solid"/>
            <a:round/>
            <a:headEnd type="none" w="med" len="med"/>
            <a:tailEnd type="none" w="med" len="med"/>
          </a:ln>
        </p:spPr>
      </p:cxnSp>
      <p:cxnSp>
        <p:nvCxnSpPr>
          <p:cNvPr id="1961" name="Google Shape;1961;p87"/>
          <p:cNvCxnSpPr/>
          <p:nvPr/>
        </p:nvCxnSpPr>
        <p:spPr>
          <a:xfrm rot="10800000">
            <a:off x="2320125" y="871725"/>
            <a:ext cx="17400" cy="3864000"/>
          </a:xfrm>
          <a:prstGeom prst="straightConnector1">
            <a:avLst/>
          </a:prstGeom>
          <a:noFill/>
          <a:ln w="38100" cap="flat" cmpd="sng">
            <a:solidFill>
              <a:srgbClr val="0000FF"/>
            </a:solidFill>
            <a:prstDash val="solid"/>
            <a:round/>
            <a:headEnd type="none" w="med" len="med"/>
            <a:tailEnd type="none" w="med" len="med"/>
          </a:ln>
        </p:spPr>
      </p:cxnSp>
      <p:cxnSp>
        <p:nvCxnSpPr>
          <p:cNvPr id="1962" name="Google Shape;1962;p87"/>
          <p:cNvCxnSpPr/>
          <p:nvPr/>
        </p:nvCxnSpPr>
        <p:spPr>
          <a:xfrm rot="10800000">
            <a:off x="673022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63" name="Google Shape;1963;p87"/>
          <p:cNvSpPr txBox="1"/>
          <p:nvPr/>
        </p:nvSpPr>
        <p:spPr>
          <a:xfrm>
            <a:off x="2547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To Do</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964" name="Google Shape;1964;p87"/>
          <p:cNvSpPr txBox="1"/>
          <p:nvPr/>
        </p:nvSpPr>
        <p:spPr>
          <a:xfrm>
            <a:off x="264165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Ongoing</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965" name="Google Shape;1965;p87"/>
          <p:cNvSpPr txBox="1"/>
          <p:nvPr/>
        </p:nvSpPr>
        <p:spPr>
          <a:xfrm>
            <a:off x="6810225"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Done</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966" name="Google Shape;1966;p87"/>
          <p:cNvCxnSpPr/>
          <p:nvPr/>
        </p:nvCxnSpPr>
        <p:spPr>
          <a:xfrm rot="10800000">
            <a:off x="4565175" y="871725"/>
            <a:ext cx="17400" cy="3864000"/>
          </a:xfrm>
          <a:prstGeom prst="straightConnector1">
            <a:avLst/>
          </a:prstGeom>
          <a:noFill/>
          <a:ln w="38100" cap="flat" cmpd="sng">
            <a:solidFill>
              <a:srgbClr val="0000FF"/>
            </a:solidFill>
            <a:prstDash val="solid"/>
            <a:round/>
            <a:headEnd type="none" w="med" len="med"/>
            <a:tailEnd type="none" w="med" len="med"/>
          </a:ln>
        </p:spPr>
      </p:cxnSp>
      <p:sp>
        <p:nvSpPr>
          <p:cNvPr id="1967" name="Google Shape;1967;p87"/>
          <p:cNvSpPr txBox="1"/>
          <p:nvPr/>
        </p:nvSpPr>
        <p:spPr>
          <a:xfrm>
            <a:off x="4846700" y="800200"/>
            <a:ext cx="1619400" cy="388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200" b="1" i="0" u="none" strike="noStrike" kern="0" cap="none" spc="0" normalizeH="0" baseline="0" noProof="0">
                <a:ln>
                  <a:noFill/>
                </a:ln>
                <a:solidFill>
                  <a:srgbClr val="000000"/>
                </a:solidFill>
                <a:effectLst/>
                <a:uLnTx/>
                <a:uFillTx/>
                <a:latin typeface="Montserrat"/>
                <a:ea typeface="Montserrat"/>
                <a:cs typeface="Montserrat"/>
                <a:sym typeface="Montserrat"/>
              </a:rPr>
              <a:t>Review</a:t>
            </a:r>
            <a:endParaRPr kumimoji="0" sz="2200" b="1"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968" name="Google Shape;1968;p87"/>
          <p:cNvSpPr/>
          <p:nvPr/>
        </p:nvSpPr>
        <p:spPr>
          <a:xfrm>
            <a:off x="7048025" y="1787925"/>
            <a:ext cx="1321500" cy="1140100"/>
          </a:xfrm>
          <a:prstGeom prst="flowChartPunchedCar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rPr>
              <a:t>Scrum </a:t>
            </a:r>
            <a:r>
              <a:rPr kumimoji="0" lang="tr-TR" sz="1600" b="0" i="0" u="none" strike="noStrike" kern="0" cap="none" spc="0" normalizeH="0" baseline="0" noProof="0" dirty="0" err="1">
                <a:ln>
                  <a:noFill/>
                </a:ln>
                <a:solidFill>
                  <a:srgbClr val="000000"/>
                </a:solidFill>
                <a:effectLst/>
                <a:uLnTx/>
                <a:uFillTx/>
                <a:latin typeface="Montserrat SemiBold"/>
                <a:ea typeface="Montserrat SemiBold"/>
                <a:cs typeface="Montserrat SemiBold"/>
                <a:sym typeface="Montserrat SemiBold"/>
              </a:rPr>
              <a:t>Overview</a:t>
            </a:r>
            <a:endParaRPr kumimoji="0"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endParaRPr>
          </a:p>
        </p:txBody>
      </p:sp>
      <p:sp>
        <p:nvSpPr>
          <p:cNvPr id="1969" name="Google Shape;1969;p87"/>
          <p:cNvSpPr/>
          <p:nvPr/>
        </p:nvSpPr>
        <p:spPr>
          <a:xfrm>
            <a:off x="7048025" y="3313650"/>
            <a:ext cx="1321500" cy="1140100"/>
          </a:xfrm>
          <a:prstGeom prst="flowChartPunchedCar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Kanban</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Overview</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
        <p:nvSpPr>
          <p:cNvPr id="1970" name="Google Shape;1970;p87"/>
          <p:cNvSpPr/>
          <p:nvPr/>
        </p:nvSpPr>
        <p:spPr>
          <a:xfrm>
            <a:off x="4995650" y="3313650"/>
            <a:ext cx="1321500" cy="1140100"/>
          </a:xfrm>
          <a:prstGeom prst="flowChartPunchedCard">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Kanban Board</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
        <p:nvSpPr>
          <p:cNvPr id="1971" name="Google Shape;1971;p87"/>
          <p:cNvSpPr/>
          <p:nvPr/>
        </p:nvSpPr>
        <p:spPr>
          <a:xfrm>
            <a:off x="4565175" y="103650"/>
            <a:ext cx="2923500" cy="557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WORKFLOW</a:t>
            </a:r>
            <a:endParaRPr kumimoji="0" sz="18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p:txBody>
      </p:sp>
      <p:sp>
        <p:nvSpPr>
          <p:cNvPr id="1972" name="Google Shape;1972;p87"/>
          <p:cNvSpPr/>
          <p:nvPr/>
        </p:nvSpPr>
        <p:spPr>
          <a:xfrm>
            <a:off x="2635050"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3" name="Google Shape;1973;p87"/>
          <p:cNvSpPr/>
          <p:nvPr/>
        </p:nvSpPr>
        <p:spPr>
          <a:xfrm>
            <a:off x="4840100"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4" name="Google Shape;1974;p87"/>
          <p:cNvSpPr/>
          <p:nvPr/>
        </p:nvSpPr>
        <p:spPr>
          <a:xfrm>
            <a:off x="6892475"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5" name="Google Shape;1975;p87"/>
          <p:cNvSpPr/>
          <p:nvPr/>
        </p:nvSpPr>
        <p:spPr>
          <a:xfrm>
            <a:off x="241525" y="800200"/>
            <a:ext cx="1632600" cy="5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6" name="Google Shape;1976;p87"/>
          <p:cNvSpPr/>
          <p:nvPr/>
        </p:nvSpPr>
        <p:spPr>
          <a:xfrm>
            <a:off x="2100375" y="2163575"/>
            <a:ext cx="456900" cy="388800"/>
          </a:xfrm>
          <a:prstGeom prst="rightArrow">
            <a:avLst>
              <a:gd name="adj1" fmla="val 50000"/>
              <a:gd name="adj2" fmla="val 50000"/>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7" name="Google Shape;1977;p87"/>
          <p:cNvSpPr/>
          <p:nvPr/>
        </p:nvSpPr>
        <p:spPr>
          <a:xfrm>
            <a:off x="6510475" y="2928025"/>
            <a:ext cx="456900" cy="388800"/>
          </a:xfrm>
          <a:prstGeom prst="rightArrow">
            <a:avLst>
              <a:gd name="adj1" fmla="val 50000"/>
              <a:gd name="adj2" fmla="val 50000"/>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8" name="Google Shape;1978;p87"/>
          <p:cNvSpPr/>
          <p:nvPr/>
        </p:nvSpPr>
        <p:spPr>
          <a:xfrm>
            <a:off x="545550" y="3356650"/>
            <a:ext cx="1321500" cy="1140100"/>
          </a:xfrm>
          <a:prstGeom prst="flowChartPunchedCar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rPr>
              <a:t>Kahoot</a:t>
            </a:r>
            <a:endParaRPr kumimoji="0" sz="1600" b="0" i="0" u="none" strike="noStrike" kern="0" cap="none" spc="0" normalizeH="0" baseline="0" noProof="0">
              <a:ln>
                <a:noFill/>
              </a:ln>
              <a:solidFill>
                <a:srgbClr val="000000"/>
              </a:solidFill>
              <a:effectLst/>
              <a:uLnTx/>
              <a:uFillTx/>
              <a:latin typeface="Montserrat SemiBold"/>
              <a:ea typeface="Montserrat SemiBold"/>
              <a:cs typeface="Montserrat SemiBold"/>
              <a:sym typeface="Montserrat SemiBold"/>
            </a:endParaRPr>
          </a:p>
        </p:txBody>
      </p:sp>
      <p:sp>
        <p:nvSpPr>
          <p:cNvPr id="1979" name="Google Shape;1979;p87"/>
          <p:cNvSpPr/>
          <p:nvPr/>
        </p:nvSpPr>
        <p:spPr>
          <a:xfrm>
            <a:off x="2790600" y="1889050"/>
            <a:ext cx="1321500" cy="1140100"/>
          </a:xfrm>
          <a:prstGeom prst="flowChartPunchedCard">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600" b="0" i="0" u="none" strike="noStrike" kern="0" cap="none" spc="0" normalizeH="0" baseline="0" noProof="0" dirty="0" err="1">
                <a:ln>
                  <a:noFill/>
                </a:ln>
                <a:solidFill>
                  <a:srgbClr val="000000"/>
                </a:solidFill>
                <a:effectLst/>
                <a:uLnTx/>
                <a:uFillTx/>
                <a:latin typeface="Montserrat SemiBold"/>
                <a:ea typeface="Montserrat SemiBold"/>
                <a:cs typeface="Montserrat SemiBold"/>
                <a:sym typeface="Montserrat SemiBold"/>
              </a:rPr>
              <a:t>Kanban</a:t>
            </a:r>
            <a:r>
              <a:rPr kumimoji="0" lang="tr-TR"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rPr>
              <a:t> </a:t>
            </a:r>
            <a:r>
              <a:rPr kumimoji="0" lang="tr-TR" sz="1600" b="0" i="0" u="none" strike="noStrike" kern="0" cap="none" spc="0" normalizeH="0" baseline="0" noProof="0" dirty="0" err="1">
                <a:ln>
                  <a:noFill/>
                </a:ln>
                <a:solidFill>
                  <a:srgbClr val="000000"/>
                </a:solidFill>
                <a:effectLst/>
                <a:uLnTx/>
                <a:uFillTx/>
                <a:latin typeface="Montserrat SemiBold"/>
                <a:ea typeface="Montserrat SemiBold"/>
                <a:cs typeface="Montserrat SemiBold"/>
                <a:sym typeface="Montserrat SemiBold"/>
              </a:rPr>
              <a:t>vs</a:t>
            </a:r>
            <a:r>
              <a:rPr kumimoji="0" lang="tr-TR"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rPr>
              <a:t> Scrum</a:t>
            </a:r>
            <a:endParaRPr kumimoji="0" sz="16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1634829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8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79</a:t>
            </a:fld>
            <a:endParaRPr/>
          </a:p>
        </p:txBody>
      </p:sp>
      <p:sp>
        <p:nvSpPr>
          <p:cNvPr id="2082" name="Google Shape;2082;p86"/>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Kanban Board</a:t>
            </a:r>
            <a:endParaRPr sz="4000">
              <a:solidFill>
                <a:srgbClr val="741B47"/>
              </a:solidFill>
              <a:latin typeface="Raleway Medium"/>
              <a:ea typeface="Raleway Medium"/>
              <a:cs typeface="Raleway Medium"/>
              <a:sym typeface="Raleway Medium"/>
            </a:endParaRPr>
          </a:p>
        </p:txBody>
      </p:sp>
      <p:pic>
        <p:nvPicPr>
          <p:cNvPr id="2083" name="Google Shape;2083;p86"/>
          <p:cNvPicPr preferRelativeResize="0"/>
          <p:nvPr/>
        </p:nvPicPr>
        <p:blipFill>
          <a:blip r:embed="rId3">
            <a:alphaModFix/>
          </a:blip>
          <a:stretch>
            <a:fillRect/>
          </a:stretch>
        </p:blipFill>
        <p:spPr>
          <a:xfrm>
            <a:off x="366450" y="800189"/>
            <a:ext cx="8411100" cy="4127684"/>
          </a:xfrm>
          <a:prstGeom prst="rect">
            <a:avLst/>
          </a:prstGeom>
          <a:noFill/>
          <a:ln>
            <a:noFill/>
          </a:ln>
        </p:spPr>
      </p:pic>
      <p:sp>
        <p:nvSpPr>
          <p:cNvPr id="2084" name="Google Shape;2084;p86"/>
          <p:cNvSpPr/>
          <p:nvPr/>
        </p:nvSpPr>
        <p:spPr>
          <a:xfrm>
            <a:off x="4565175" y="103650"/>
            <a:ext cx="2923500" cy="557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FFFFFF"/>
                </a:solidFill>
                <a:latin typeface="Montserrat SemiBold"/>
                <a:ea typeface="Montserrat SemiBold"/>
                <a:cs typeface="Montserrat SemiBold"/>
                <a:sym typeface="Montserrat SemiBold"/>
              </a:rPr>
              <a:t>CARDS</a:t>
            </a:r>
            <a:endParaRPr sz="1800">
              <a:solidFill>
                <a:srgbClr val="FFFFFF"/>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995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58"/>
          <p:cNvSpPr txBox="1">
            <a:spLocks noGrp="1"/>
          </p:cNvSpPr>
          <p:nvPr>
            <p:ph type="ctrTitle"/>
          </p:nvPr>
        </p:nvSpPr>
        <p:spPr>
          <a:xfrm>
            <a:off x="1076700" y="2016749"/>
            <a:ext cx="4676700" cy="1121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Agile Methods</a:t>
            </a:r>
            <a:endParaRPr/>
          </a:p>
        </p:txBody>
      </p:sp>
      <p:sp>
        <p:nvSpPr>
          <p:cNvPr id="884" name="Google Shape;884;p5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kumimoji="0" sz="3600" b="1" i="0" u="none" strike="noStrike" kern="0" cap="none" spc="0" normalizeH="0" baseline="0" noProof="0">
              <a:ln>
                <a:noFill/>
              </a:ln>
              <a:solidFill>
                <a:srgbClr val="FFFFFF"/>
              </a:solidFill>
              <a:effectLst/>
              <a:uLnTx/>
              <a:uFillTx/>
              <a:latin typeface="Barlow"/>
              <a:ea typeface="Barlow"/>
              <a:cs typeface="Barlow"/>
              <a:sym typeface="Barlow"/>
            </a:endParaRPr>
          </a:p>
        </p:txBody>
      </p:sp>
      <p:grpSp>
        <p:nvGrpSpPr>
          <p:cNvPr id="885" name="Google Shape;885;p58"/>
          <p:cNvGrpSpPr/>
          <p:nvPr/>
        </p:nvGrpSpPr>
        <p:grpSpPr>
          <a:xfrm>
            <a:off x="5435079" y="912423"/>
            <a:ext cx="3239723" cy="3318665"/>
            <a:chOff x="2270525" y="117216"/>
            <a:chExt cx="4650765" cy="4762722"/>
          </a:xfrm>
        </p:grpSpPr>
        <p:sp>
          <p:nvSpPr>
            <p:cNvPr id="886" name="Google Shape;886;p5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7" name="Google Shape;887;p5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8" name="Google Shape;888;p5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9" name="Google Shape;889;p5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0" name="Google Shape;890;p5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1" name="Google Shape;891;p5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2" name="Google Shape;892;p5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3" name="Google Shape;893;p5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4" name="Google Shape;894;p5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5" name="Google Shape;895;p5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6" name="Google Shape;896;p5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7" name="Google Shape;897;p5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8" name="Google Shape;898;p5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9" name="Google Shape;899;p5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0" name="Google Shape;900;p5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1" name="Google Shape;901;p5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2" name="Google Shape;902;p5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3" name="Google Shape;903;p5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4" name="Google Shape;904;p5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5" name="Google Shape;905;p5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6" name="Google Shape;906;p5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907" name="Google Shape;907;p58"/>
            <p:cNvGrpSpPr/>
            <p:nvPr/>
          </p:nvGrpSpPr>
          <p:grpSpPr>
            <a:xfrm>
              <a:off x="4031993" y="117216"/>
              <a:ext cx="2889297" cy="3901793"/>
              <a:chOff x="5533368" y="1047716"/>
              <a:chExt cx="2889297" cy="3901793"/>
            </a:xfrm>
          </p:grpSpPr>
          <p:sp>
            <p:nvSpPr>
              <p:cNvPr id="908" name="Google Shape;908;p5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9" name="Google Shape;909;p5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0" name="Google Shape;910;p5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1" name="Google Shape;911;p5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2" name="Google Shape;912;p5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3" name="Google Shape;913;p5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4" name="Google Shape;914;p5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5" name="Google Shape;915;p5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6" name="Google Shape;916;p5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7" name="Google Shape;917;p5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8" name="Google Shape;918;p5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9" name="Google Shape;919;p5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0" name="Google Shape;920;p5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1" name="Google Shape;921;p5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2" name="Google Shape;922;p5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3" name="Google Shape;923;p5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4" name="Google Shape;924;p5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5" name="Google Shape;925;p5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6" name="Google Shape;926;p5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7" name="Google Shape;927;p5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8" name="Google Shape;928;p5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9" name="Google Shape;929;p5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0" name="Google Shape;930;p5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1" name="Google Shape;931;p5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2" name="Google Shape;932;p5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3" name="Google Shape;933;p5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4" name="Google Shape;934;p5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5" name="Google Shape;935;p5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6" name="Google Shape;936;p5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7" name="Google Shape;937;p5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8" name="Google Shape;938;p5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9" name="Google Shape;939;p5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0" name="Google Shape;940;p5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1" name="Google Shape;941;p5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2" name="Google Shape;942;p5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3" name="Google Shape;943;p5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4" name="Google Shape;944;p5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5" name="Google Shape;945;p5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6" name="Google Shape;946;p5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7" name="Google Shape;947;p5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948" name="Google Shape;948;p5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9" name="Google Shape;949;p5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0" name="Google Shape;950;p5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1" name="Google Shape;951;p5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2" name="Google Shape;952;p5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3" name="Google Shape;953;p5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4" name="Google Shape;954;p5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5" name="Google Shape;955;p5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6" name="Google Shape;956;p5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7" name="Google Shape;957;p5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8" name="Google Shape;958;p5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9" name="Google Shape;959;p5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0" name="Google Shape;960;p5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1" name="Google Shape;961;p5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2" name="Google Shape;962;p5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3" name="Google Shape;963;p5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4" name="Google Shape;964;p5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5" name="Google Shape;965;p5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6" name="Google Shape;966;p5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7" name="Google Shape;967;p5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8" name="Google Shape;968;p5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9" name="Google Shape;969;p5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0" name="Google Shape;970;p5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1" name="Google Shape;971;p5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2" name="Google Shape;972;p5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3" name="Google Shape;973;p5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4" name="Google Shape;974;p5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5" name="Google Shape;975;p5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6" name="Google Shape;976;p5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977" name="Google Shape;977;p58"/>
            <p:cNvGrpSpPr/>
            <p:nvPr/>
          </p:nvGrpSpPr>
          <p:grpSpPr>
            <a:xfrm flipH="1">
              <a:off x="2865276" y="3434799"/>
              <a:ext cx="598186" cy="1340314"/>
              <a:chOff x="4210728" y="4525714"/>
              <a:chExt cx="546438" cy="1224366"/>
            </a:xfrm>
          </p:grpSpPr>
          <p:sp>
            <p:nvSpPr>
              <p:cNvPr id="978" name="Google Shape;978;p5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9" name="Google Shape;979;p5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0" name="Google Shape;980;p5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1" name="Google Shape;981;p5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2" name="Google Shape;982;p5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3" name="Google Shape;983;p5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4" name="Google Shape;984;p5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5" name="Google Shape;985;p5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6" name="Google Shape;986;p5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7" name="Google Shape;987;p5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8" name="Google Shape;988;p5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9" name="Google Shape;989;p5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0" name="Google Shape;990;p5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88"/>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80</a:t>
            </a:fld>
            <a:endParaRPr/>
          </a:p>
        </p:txBody>
      </p:sp>
      <p:sp>
        <p:nvSpPr>
          <p:cNvPr id="2103" name="Google Shape;2103;p88"/>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Lead Time</a:t>
            </a:r>
            <a:endParaRPr sz="4000" b="0" i="0" u="none" strike="noStrike" cap="none">
              <a:solidFill>
                <a:srgbClr val="741B47"/>
              </a:solidFill>
              <a:latin typeface="Raleway Medium"/>
              <a:ea typeface="Raleway Medium"/>
              <a:cs typeface="Raleway Medium"/>
              <a:sym typeface="Raleway Medium"/>
            </a:endParaRPr>
          </a:p>
        </p:txBody>
      </p:sp>
      <p:pic>
        <p:nvPicPr>
          <p:cNvPr id="2104" name="Google Shape;2104;p88"/>
          <p:cNvPicPr preferRelativeResize="0"/>
          <p:nvPr/>
        </p:nvPicPr>
        <p:blipFill>
          <a:blip r:embed="rId3">
            <a:alphaModFix/>
          </a:blip>
          <a:stretch>
            <a:fillRect/>
          </a:stretch>
        </p:blipFill>
        <p:spPr>
          <a:xfrm>
            <a:off x="26129" y="831113"/>
            <a:ext cx="7761675" cy="4046426"/>
          </a:xfrm>
          <a:prstGeom prst="rect">
            <a:avLst/>
          </a:prstGeom>
          <a:noFill/>
          <a:ln>
            <a:noFill/>
          </a:ln>
        </p:spPr>
      </p:pic>
    </p:spTree>
    <p:extLst>
      <p:ext uri="{BB962C8B-B14F-4D97-AF65-F5344CB8AC3E}">
        <p14:creationId xmlns:p14="http://schemas.microsoft.com/office/powerpoint/2010/main" val="1772577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sp>
        <p:nvSpPr>
          <p:cNvPr id="2109" name="Google Shape;2109;p89"/>
          <p:cNvSpPr txBox="1">
            <a:spLocks noGrp="1"/>
          </p:cNvSpPr>
          <p:nvPr>
            <p:ph type="sldNum" idx="12"/>
          </p:nvPr>
        </p:nvSpPr>
        <p:spPr>
          <a:xfrm>
            <a:off x="8660971" y="4643239"/>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81</a:t>
            </a:fld>
            <a:endParaRPr/>
          </a:p>
        </p:txBody>
      </p:sp>
      <p:sp>
        <p:nvSpPr>
          <p:cNvPr id="2110" name="Google Shape;2110;p89"/>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Cycle Time</a:t>
            </a:r>
            <a:endParaRPr sz="4000" b="0" i="0" u="none" strike="noStrike" cap="none">
              <a:solidFill>
                <a:srgbClr val="741B47"/>
              </a:solidFill>
              <a:latin typeface="Raleway Medium"/>
              <a:ea typeface="Raleway Medium"/>
              <a:cs typeface="Raleway Medium"/>
              <a:sym typeface="Raleway Medium"/>
            </a:endParaRPr>
          </a:p>
        </p:txBody>
      </p:sp>
      <p:pic>
        <p:nvPicPr>
          <p:cNvPr id="2111" name="Google Shape;2111;p89"/>
          <p:cNvPicPr preferRelativeResize="0"/>
          <p:nvPr/>
        </p:nvPicPr>
        <p:blipFill>
          <a:blip r:embed="rId3">
            <a:alphaModFix/>
          </a:blip>
          <a:stretch>
            <a:fillRect/>
          </a:stretch>
        </p:blipFill>
        <p:spPr>
          <a:xfrm>
            <a:off x="698763" y="800200"/>
            <a:ext cx="7746484" cy="4038500"/>
          </a:xfrm>
          <a:prstGeom prst="rect">
            <a:avLst/>
          </a:prstGeom>
          <a:noFill/>
          <a:ln>
            <a:noFill/>
          </a:ln>
        </p:spPr>
      </p:pic>
    </p:spTree>
    <p:extLst>
      <p:ext uri="{BB962C8B-B14F-4D97-AF65-F5344CB8AC3E}">
        <p14:creationId xmlns:p14="http://schemas.microsoft.com/office/powerpoint/2010/main" val="41648150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91"/>
          <p:cNvSpPr txBox="1">
            <a:spLocks noGrp="1"/>
          </p:cNvSpPr>
          <p:nvPr>
            <p:ph type="ctrTitle"/>
          </p:nvPr>
        </p:nvSpPr>
        <p:spPr>
          <a:xfrm>
            <a:off x="972075" y="23254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a:solidFill>
                  <a:srgbClr val="741B47"/>
                </a:solidFill>
                <a:latin typeface="Raleway Medium"/>
                <a:ea typeface="Raleway Medium"/>
                <a:cs typeface="Raleway Medium"/>
                <a:sym typeface="Raleway Medium"/>
              </a:rPr>
              <a:t>Principles of Kanban</a:t>
            </a:r>
            <a:endParaRPr>
              <a:solidFill>
                <a:srgbClr val="741B47"/>
              </a:solidFill>
              <a:latin typeface="Raleway Medium"/>
              <a:ea typeface="Raleway Medium"/>
              <a:cs typeface="Raleway Medium"/>
              <a:sym typeface="Raleway Medium"/>
            </a:endParaRPr>
          </a:p>
        </p:txBody>
      </p:sp>
      <p:sp>
        <p:nvSpPr>
          <p:cNvPr id="2127" name="Google Shape;2127;p9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2128" name="Google Shape;2128;p91"/>
          <p:cNvGrpSpPr/>
          <p:nvPr/>
        </p:nvGrpSpPr>
        <p:grpSpPr>
          <a:xfrm>
            <a:off x="5435079" y="912423"/>
            <a:ext cx="3239723" cy="3318665"/>
            <a:chOff x="2270525" y="117216"/>
            <a:chExt cx="4650765" cy="4762722"/>
          </a:xfrm>
        </p:grpSpPr>
        <p:sp>
          <p:nvSpPr>
            <p:cNvPr id="2129" name="Google Shape;2129;p91"/>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0" name="Google Shape;2130;p91"/>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1" name="Google Shape;2131;p91"/>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2" name="Google Shape;2132;p91"/>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3" name="Google Shape;2133;p91"/>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4" name="Google Shape;2134;p91"/>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5" name="Google Shape;2135;p91"/>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6" name="Google Shape;2136;p91"/>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7" name="Google Shape;2137;p91"/>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8" name="Google Shape;2138;p91"/>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9" name="Google Shape;2139;p91"/>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0" name="Google Shape;2140;p91"/>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1" name="Google Shape;2141;p91"/>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2" name="Google Shape;2142;p91"/>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3" name="Google Shape;2143;p91"/>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4" name="Google Shape;2144;p91"/>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5" name="Google Shape;2145;p91"/>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6" name="Google Shape;2146;p91"/>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7" name="Google Shape;2147;p91"/>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8" name="Google Shape;2148;p91"/>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9" name="Google Shape;2149;p91"/>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150" name="Google Shape;2150;p91"/>
            <p:cNvGrpSpPr/>
            <p:nvPr/>
          </p:nvGrpSpPr>
          <p:grpSpPr>
            <a:xfrm>
              <a:off x="4031993" y="117216"/>
              <a:ext cx="2889297" cy="3901793"/>
              <a:chOff x="5533368" y="1047716"/>
              <a:chExt cx="2889297" cy="3901793"/>
            </a:xfrm>
          </p:grpSpPr>
          <p:sp>
            <p:nvSpPr>
              <p:cNvPr id="2151" name="Google Shape;2151;p91"/>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2" name="Google Shape;2152;p91"/>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3" name="Google Shape;2153;p91"/>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4" name="Google Shape;2154;p91"/>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5" name="Google Shape;2155;p91"/>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6" name="Google Shape;2156;p91"/>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7" name="Google Shape;2157;p91"/>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8" name="Google Shape;2158;p91"/>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9" name="Google Shape;2159;p91"/>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0" name="Google Shape;2160;p91"/>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1" name="Google Shape;2161;p91"/>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2" name="Google Shape;2162;p91"/>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3" name="Google Shape;2163;p91"/>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4" name="Google Shape;2164;p91"/>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5" name="Google Shape;2165;p91"/>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6" name="Google Shape;2166;p91"/>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7" name="Google Shape;2167;p91"/>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8" name="Google Shape;2168;p91"/>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9" name="Google Shape;2169;p91"/>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0" name="Google Shape;2170;p91"/>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1" name="Google Shape;2171;p91"/>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2" name="Google Shape;2172;p91"/>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3" name="Google Shape;2173;p91"/>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4" name="Google Shape;2174;p91"/>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5" name="Google Shape;2175;p91"/>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6" name="Google Shape;2176;p91"/>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7" name="Google Shape;2177;p91"/>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8" name="Google Shape;2178;p91"/>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9" name="Google Shape;2179;p91"/>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0" name="Google Shape;2180;p91"/>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1" name="Google Shape;2181;p91"/>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2" name="Google Shape;2182;p91"/>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3" name="Google Shape;2183;p91"/>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4" name="Google Shape;2184;p91"/>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5" name="Google Shape;2185;p91"/>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6" name="Google Shape;2186;p91"/>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7" name="Google Shape;2187;p91"/>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8" name="Google Shape;2188;p91"/>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9" name="Google Shape;2189;p91"/>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0" name="Google Shape;2190;p91"/>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191" name="Google Shape;2191;p91"/>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2" name="Google Shape;2192;p91"/>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3" name="Google Shape;2193;p91"/>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4" name="Google Shape;2194;p91"/>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5" name="Google Shape;2195;p91"/>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6" name="Google Shape;2196;p91"/>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7" name="Google Shape;2197;p91"/>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8" name="Google Shape;2198;p91"/>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9" name="Google Shape;2199;p91"/>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0" name="Google Shape;2200;p91"/>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1" name="Google Shape;2201;p91"/>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2" name="Google Shape;2202;p91"/>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3" name="Google Shape;2203;p91"/>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4" name="Google Shape;2204;p91"/>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5" name="Google Shape;2205;p91"/>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6" name="Google Shape;2206;p91"/>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7" name="Google Shape;2207;p91"/>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8" name="Google Shape;2208;p91"/>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9" name="Google Shape;2209;p91"/>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0" name="Google Shape;2210;p91"/>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1" name="Google Shape;2211;p91"/>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2" name="Google Shape;2212;p91"/>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3" name="Google Shape;2213;p91"/>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4" name="Google Shape;2214;p91"/>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5" name="Google Shape;2215;p91"/>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6" name="Google Shape;2216;p91"/>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7" name="Google Shape;2217;p91"/>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8" name="Google Shape;2218;p91"/>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9" name="Google Shape;2219;p91"/>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20" name="Google Shape;2220;p91"/>
            <p:cNvGrpSpPr/>
            <p:nvPr/>
          </p:nvGrpSpPr>
          <p:grpSpPr>
            <a:xfrm flipH="1">
              <a:off x="2865276" y="3434799"/>
              <a:ext cx="598186" cy="1340314"/>
              <a:chOff x="4210728" y="4525714"/>
              <a:chExt cx="546438" cy="1224366"/>
            </a:xfrm>
          </p:grpSpPr>
          <p:sp>
            <p:nvSpPr>
              <p:cNvPr id="2221" name="Google Shape;2221;p91"/>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2" name="Google Shape;2222;p91"/>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3" name="Google Shape;2223;p91"/>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4" name="Google Shape;2224;p91"/>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5" name="Google Shape;2225;p91"/>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6" name="Google Shape;2226;p91"/>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7" name="Google Shape;2227;p91"/>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8" name="Google Shape;2228;p91"/>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9" name="Google Shape;2229;p91"/>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0" name="Google Shape;2230;p91"/>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1" name="Google Shape;2231;p91"/>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2" name="Google Shape;2232;p91"/>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3" name="Google Shape;2233;p91"/>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4176681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9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83</a:t>
            </a:fld>
            <a:endParaRPr/>
          </a:p>
        </p:txBody>
      </p:sp>
      <p:sp>
        <p:nvSpPr>
          <p:cNvPr id="2239" name="Google Shape;2239;p92"/>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Principles of Kanban</a:t>
            </a:r>
            <a:endParaRPr sz="4000">
              <a:solidFill>
                <a:srgbClr val="741B47"/>
              </a:solidFill>
              <a:latin typeface="Raleway Medium"/>
              <a:ea typeface="Raleway Medium"/>
              <a:cs typeface="Raleway Medium"/>
              <a:sym typeface="Raleway Medium"/>
            </a:endParaRPr>
          </a:p>
        </p:txBody>
      </p:sp>
      <p:pic>
        <p:nvPicPr>
          <p:cNvPr id="2240" name="Google Shape;2240;p92"/>
          <p:cNvPicPr preferRelativeResize="0"/>
          <p:nvPr/>
        </p:nvPicPr>
        <p:blipFill>
          <a:blip r:embed="rId3">
            <a:alphaModFix/>
          </a:blip>
          <a:stretch>
            <a:fillRect/>
          </a:stretch>
        </p:blipFill>
        <p:spPr>
          <a:xfrm>
            <a:off x="2458250" y="800200"/>
            <a:ext cx="4227500" cy="4093450"/>
          </a:xfrm>
          <a:prstGeom prst="rect">
            <a:avLst/>
          </a:prstGeom>
          <a:noFill/>
          <a:ln>
            <a:noFill/>
          </a:ln>
        </p:spPr>
      </p:pic>
      <p:pic>
        <p:nvPicPr>
          <p:cNvPr id="2241" name="Google Shape;2241;p92"/>
          <p:cNvPicPr preferRelativeResize="0"/>
          <p:nvPr/>
        </p:nvPicPr>
        <p:blipFill>
          <a:blip r:embed="rId4">
            <a:alphaModFix/>
          </a:blip>
          <a:stretch>
            <a:fillRect/>
          </a:stretch>
        </p:blipFill>
        <p:spPr>
          <a:xfrm>
            <a:off x="663713" y="1426938"/>
            <a:ext cx="1251663" cy="1251663"/>
          </a:xfrm>
          <a:prstGeom prst="rect">
            <a:avLst/>
          </a:prstGeom>
          <a:noFill/>
          <a:ln>
            <a:noFill/>
          </a:ln>
        </p:spPr>
      </p:pic>
      <p:pic>
        <p:nvPicPr>
          <p:cNvPr id="2242" name="Google Shape;2242;p92"/>
          <p:cNvPicPr preferRelativeResize="0"/>
          <p:nvPr/>
        </p:nvPicPr>
        <p:blipFill>
          <a:blip r:embed="rId5">
            <a:alphaModFix/>
          </a:blip>
          <a:stretch>
            <a:fillRect/>
          </a:stretch>
        </p:blipFill>
        <p:spPr>
          <a:xfrm>
            <a:off x="575175" y="3305350"/>
            <a:ext cx="1428749" cy="1428749"/>
          </a:xfrm>
          <a:prstGeom prst="rect">
            <a:avLst/>
          </a:prstGeom>
          <a:noFill/>
          <a:ln>
            <a:noFill/>
          </a:ln>
        </p:spPr>
      </p:pic>
      <p:pic>
        <p:nvPicPr>
          <p:cNvPr id="2243" name="Google Shape;2243;p92"/>
          <p:cNvPicPr preferRelativeResize="0"/>
          <p:nvPr/>
        </p:nvPicPr>
        <p:blipFill>
          <a:blip r:embed="rId6">
            <a:alphaModFix/>
          </a:blip>
          <a:stretch>
            <a:fillRect/>
          </a:stretch>
        </p:blipFill>
        <p:spPr>
          <a:xfrm>
            <a:off x="7140725" y="1249850"/>
            <a:ext cx="1428750" cy="1428750"/>
          </a:xfrm>
          <a:prstGeom prst="rect">
            <a:avLst/>
          </a:prstGeom>
          <a:noFill/>
          <a:ln>
            <a:noFill/>
          </a:ln>
        </p:spPr>
      </p:pic>
      <p:pic>
        <p:nvPicPr>
          <p:cNvPr id="2244" name="Google Shape;2244;p92"/>
          <p:cNvPicPr preferRelativeResize="0"/>
          <p:nvPr/>
        </p:nvPicPr>
        <p:blipFill>
          <a:blip r:embed="rId7">
            <a:alphaModFix/>
          </a:blip>
          <a:stretch>
            <a:fillRect/>
          </a:stretch>
        </p:blipFill>
        <p:spPr>
          <a:xfrm>
            <a:off x="7140725" y="3225800"/>
            <a:ext cx="1508300" cy="1508300"/>
          </a:xfrm>
          <a:prstGeom prst="rect">
            <a:avLst/>
          </a:prstGeom>
          <a:noFill/>
          <a:ln>
            <a:noFill/>
          </a:ln>
        </p:spPr>
      </p:pic>
    </p:spTree>
    <p:extLst>
      <p:ext uri="{BB962C8B-B14F-4D97-AF65-F5344CB8AC3E}">
        <p14:creationId xmlns:p14="http://schemas.microsoft.com/office/powerpoint/2010/main" val="39901026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9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84</a:t>
            </a:fld>
            <a:endParaRPr/>
          </a:p>
        </p:txBody>
      </p:sp>
      <p:sp>
        <p:nvSpPr>
          <p:cNvPr id="2250" name="Google Shape;2250;p93"/>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600">
                <a:solidFill>
                  <a:srgbClr val="741B47"/>
                </a:solidFill>
                <a:highlight>
                  <a:srgbClr val="FFFFFF"/>
                </a:highlight>
              </a:rPr>
              <a:t>Start With What You Are Doing Now</a:t>
            </a:r>
            <a:endParaRPr sz="3600" b="0" i="0" u="none" strike="noStrike" cap="none">
              <a:solidFill>
                <a:srgbClr val="741B47"/>
              </a:solidFill>
              <a:latin typeface="Raleway Medium"/>
              <a:ea typeface="Raleway Medium"/>
              <a:cs typeface="Raleway Medium"/>
              <a:sym typeface="Raleway Medium"/>
            </a:endParaRPr>
          </a:p>
        </p:txBody>
      </p:sp>
      <p:sp>
        <p:nvSpPr>
          <p:cNvPr id="2251" name="Google Shape;2251;p93"/>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First Principle</a:t>
            </a:r>
            <a:endParaRPr sz="2400" b="1">
              <a:solidFill>
                <a:schemeClr val="accent2"/>
              </a:solidFill>
              <a:highlight>
                <a:srgbClr val="FFFFFF"/>
              </a:highlight>
            </a:endParaRPr>
          </a:p>
        </p:txBody>
      </p:sp>
      <p:sp>
        <p:nvSpPr>
          <p:cNvPr id="2252" name="Google Shape;2252;p93"/>
          <p:cNvSpPr txBox="1"/>
          <p:nvPr/>
        </p:nvSpPr>
        <p:spPr>
          <a:xfrm>
            <a:off x="514325" y="3257325"/>
            <a:ext cx="8336700" cy="1704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dirty="0">
                <a:solidFill>
                  <a:schemeClr val="accent2"/>
                </a:solidFill>
                <a:highlight>
                  <a:srgbClr val="FFFFFF"/>
                </a:highlight>
              </a:rPr>
              <a:t>Do not </a:t>
            </a:r>
            <a:r>
              <a:rPr lang="tr-TR" sz="1800" dirty="0" err="1">
                <a:solidFill>
                  <a:schemeClr val="accent2"/>
                </a:solidFill>
                <a:highlight>
                  <a:srgbClr val="FFFFFF"/>
                </a:highlight>
              </a:rPr>
              <a:t>make</a:t>
            </a:r>
            <a:r>
              <a:rPr lang="tr-TR" sz="1800" dirty="0">
                <a:solidFill>
                  <a:schemeClr val="accent2"/>
                </a:solidFill>
                <a:highlight>
                  <a:srgbClr val="FFFFFF"/>
                </a:highlight>
              </a:rPr>
              <a:t> </a:t>
            </a:r>
            <a:r>
              <a:rPr lang="tr-TR" sz="1800" dirty="0" err="1">
                <a:solidFill>
                  <a:schemeClr val="accent2"/>
                </a:solidFill>
                <a:highlight>
                  <a:srgbClr val="FFFFFF"/>
                </a:highlight>
              </a:rPr>
              <a:t>instant</a:t>
            </a:r>
            <a:r>
              <a:rPr lang="tr-TR" sz="1800" dirty="0">
                <a:solidFill>
                  <a:schemeClr val="accent2"/>
                </a:solidFill>
                <a:highlight>
                  <a:srgbClr val="FFFFFF"/>
                </a:highlight>
              </a:rPr>
              <a:t> </a:t>
            </a:r>
            <a:r>
              <a:rPr lang="tr-TR" sz="1800" dirty="0" err="1">
                <a:solidFill>
                  <a:schemeClr val="accent2"/>
                </a:solidFill>
                <a:highlight>
                  <a:srgbClr val="FFFFFF"/>
                </a:highlight>
              </a:rPr>
              <a:t>changes</a:t>
            </a:r>
            <a:r>
              <a:rPr lang="tr-TR" sz="1800" dirty="0">
                <a:solidFill>
                  <a:schemeClr val="accent2"/>
                </a:solidFill>
                <a:highlight>
                  <a:srgbClr val="FFFFFF"/>
                </a:highlight>
              </a:rPr>
              <a:t> </a:t>
            </a:r>
            <a:r>
              <a:rPr lang="tr-TR" sz="1800" dirty="0" err="1">
                <a:solidFill>
                  <a:schemeClr val="accent2"/>
                </a:solidFill>
                <a:highlight>
                  <a:srgbClr val="FFFFFF"/>
                </a:highlight>
              </a:rPr>
              <a:t>to</a:t>
            </a:r>
            <a:r>
              <a:rPr lang="tr-TR" sz="1800" dirty="0">
                <a:solidFill>
                  <a:schemeClr val="accent2"/>
                </a:solidFill>
                <a:highlight>
                  <a:srgbClr val="FFFFFF"/>
                </a:highlight>
              </a:rPr>
              <a:t> </a:t>
            </a:r>
            <a:r>
              <a:rPr lang="tr-TR" sz="1800" dirty="0" err="1">
                <a:solidFill>
                  <a:schemeClr val="accent2"/>
                </a:solidFill>
                <a:highlight>
                  <a:srgbClr val="FFFFFF"/>
                </a:highlight>
              </a:rPr>
              <a:t>the</a:t>
            </a:r>
            <a:r>
              <a:rPr lang="tr-TR" sz="1800" dirty="0">
                <a:solidFill>
                  <a:schemeClr val="accent2"/>
                </a:solidFill>
                <a:highlight>
                  <a:srgbClr val="FFFFFF"/>
                </a:highlight>
              </a:rPr>
              <a:t> </a:t>
            </a:r>
            <a:r>
              <a:rPr lang="tr-TR" sz="1800" dirty="0" err="1">
                <a:solidFill>
                  <a:schemeClr val="accent2"/>
                </a:solidFill>
                <a:highlight>
                  <a:srgbClr val="FFFFFF"/>
                </a:highlight>
              </a:rPr>
              <a:t>existing</a:t>
            </a:r>
            <a:r>
              <a:rPr lang="tr-TR" sz="1800" dirty="0">
                <a:solidFill>
                  <a:schemeClr val="accent2"/>
                </a:solidFill>
                <a:highlight>
                  <a:srgbClr val="FFFFFF"/>
                </a:highlight>
              </a:rPr>
              <a:t> setup </a:t>
            </a:r>
            <a:r>
              <a:rPr lang="tr-TR" sz="1800" dirty="0" err="1">
                <a:solidFill>
                  <a:schemeClr val="accent2"/>
                </a:solidFill>
                <a:highlight>
                  <a:srgbClr val="FFFFFF"/>
                </a:highlight>
              </a:rPr>
              <a:t>or</a:t>
            </a:r>
            <a:r>
              <a:rPr lang="tr-TR" sz="1800" dirty="0">
                <a:solidFill>
                  <a:schemeClr val="accent2"/>
                </a:solidFill>
                <a:highlight>
                  <a:srgbClr val="FFFFFF"/>
                </a:highlight>
              </a:rPr>
              <a:t> </a:t>
            </a:r>
            <a:r>
              <a:rPr lang="tr-TR" sz="1800" dirty="0" err="1">
                <a:solidFill>
                  <a:schemeClr val="accent2"/>
                </a:solidFill>
                <a:highlight>
                  <a:srgbClr val="FFFFFF"/>
                </a:highlight>
              </a:rPr>
              <a:t>process</a:t>
            </a:r>
            <a:endParaRPr sz="1800" dirty="0">
              <a:solidFill>
                <a:schemeClr val="accent2"/>
              </a:solidFill>
              <a:highlight>
                <a:srgbClr val="FFFFFF"/>
              </a:highlight>
            </a:endParaRPr>
          </a:p>
          <a:p>
            <a:pPr marL="457200" lvl="0" indent="0" algn="l" rtl="0">
              <a:spcBef>
                <a:spcPts val="0"/>
              </a:spcBef>
              <a:spcAft>
                <a:spcPts val="0"/>
              </a:spcAft>
              <a:buNone/>
            </a:pPr>
            <a:endParaRPr sz="1800" dirty="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dirty="0" err="1">
                <a:solidFill>
                  <a:schemeClr val="accent2"/>
                </a:solidFill>
                <a:highlight>
                  <a:srgbClr val="FFFFFF"/>
                </a:highlight>
              </a:rPr>
              <a:t>Kanban</a:t>
            </a:r>
            <a:r>
              <a:rPr lang="tr-TR" sz="1800" dirty="0">
                <a:solidFill>
                  <a:schemeClr val="accent2"/>
                </a:solidFill>
                <a:highlight>
                  <a:srgbClr val="FFFFFF"/>
                </a:highlight>
              </a:rPr>
              <a:t> </a:t>
            </a:r>
            <a:r>
              <a:rPr lang="tr-TR" sz="1800" dirty="0" err="1">
                <a:solidFill>
                  <a:schemeClr val="accent2"/>
                </a:solidFill>
                <a:highlight>
                  <a:srgbClr val="FFFFFF"/>
                </a:highlight>
              </a:rPr>
              <a:t>must</a:t>
            </a:r>
            <a:r>
              <a:rPr lang="tr-TR" sz="1800" dirty="0">
                <a:solidFill>
                  <a:schemeClr val="accent2"/>
                </a:solidFill>
                <a:highlight>
                  <a:srgbClr val="FFFFFF"/>
                </a:highlight>
              </a:rPr>
              <a:t> be </a:t>
            </a:r>
            <a:r>
              <a:rPr lang="tr-TR" sz="1800" dirty="0" err="1">
                <a:solidFill>
                  <a:schemeClr val="accent2"/>
                </a:solidFill>
                <a:highlight>
                  <a:srgbClr val="FFFFFF"/>
                </a:highlight>
              </a:rPr>
              <a:t>directly</a:t>
            </a:r>
            <a:r>
              <a:rPr lang="tr-TR" sz="1800" dirty="0">
                <a:solidFill>
                  <a:schemeClr val="accent2"/>
                </a:solidFill>
                <a:highlight>
                  <a:srgbClr val="FFFFFF"/>
                </a:highlight>
              </a:rPr>
              <a:t> </a:t>
            </a:r>
            <a:r>
              <a:rPr lang="tr-TR" sz="1800" dirty="0" err="1">
                <a:solidFill>
                  <a:schemeClr val="accent2"/>
                </a:solidFill>
                <a:highlight>
                  <a:srgbClr val="FFFFFF"/>
                </a:highlight>
              </a:rPr>
              <a:t>applied</a:t>
            </a:r>
            <a:r>
              <a:rPr lang="tr-TR" sz="1800" dirty="0">
                <a:solidFill>
                  <a:schemeClr val="accent2"/>
                </a:solidFill>
                <a:highlight>
                  <a:srgbClr val="FFFFFF"/>
                </a:highlight>
              </a:rPr>
              <a:t> </a:t>
            </a:r>
            <a:r>
              <a:rPr lang="tr-TR" sz="1800" dirty="0" err="1">
                <a:solidFill>
                  <a:schemeClr val="accent2"/>
                </a:solidFill>
                <a:highlight>
                  <a:srgbClr val="FFFFFF"/>
                </a:highlight>
              </a:rPr>
              <a:t>to</a:t>
            </a:r>
            <a:r>
              <a:rPr lang="tr-TR" sz="1800" dirty="0">
                <a:solidFill>
                  <a:schemeClr val="accent2"/>
                </a:solidFill>
                <a:highlight>
                  <a:srgbClr val="FFFFFF"/>
                </a:highlight>
              </a:rPr>
              <a:t> </a:t>
            </a:r>
            <a:r>
              <a:rPr lang="tr-TR" sz="1800" dirty="0" err="1">
                <a:solidFill>
                  <a:schemeClr val="accent2"/>
                </a:solidFill>
                <a:highlight>
                  <a:srgbClr val="FFFFFF"/>
                </a:highlight>
              </a:rPr>
              <a:t>the</a:t>
            </a:r>
            <a:r>
              <a:rPr lang="tr-TR" sz="1800" dirty="0">
                <a:solidFill>
                  <a:schemeClr val="accent2"/>
                </a:solidFill>
                <a:highlight>
                  <a:srgbClr val="FFFFFF"/>
                </a:highlight>
              </a:rPr>
              <a:t> </a:t>
            </a:r>
            <a:r>
              <a:rPr lang="tr-TR" sz="1800" dirty="0" err="1">
                <a:solidFill>
                  <a:schemeClr val="accent2"/>
                </a:solidFill>
                <a:highlight>
                  <a:srgbClr val="FFFFFF"/>
                </a:highlight>
              </a:rPr>
              <a:t>existing</a:t>
            </a:r>
            <a:r>
              <a:rPr lang="tr-TR" sz="1800" dirty="0">
                <a:solidFill>
                  <a:schemeClr val="accent2"/>
                </a:solidFill>
                <a:highlight>
                  <a:srgbClr val="FFFFFF"/>
                </a:highlight>
              </a:rPr>
              <a:t> </a:t>
            </a:r>
            <a:r>
              <a:rPr lang="tr-TR" sz="1800" dirty="0" err="1">
                <a:solidFill>
                  <a:schemeClr val="accent2"/>
                </a:solidFill>
                <a:highlight>
                  <a:srgbClr val="FFFFFF"/>
                </a:highlight>
              </a:rPr>
              <a:t>workflow</a:t>
            </a:r>
            <a:endParaRPr sz="1800" dirty="0">
              <a:solidFill>
                <a:schemeClr val="accent2"/>
              </a:solidFill>
              <a:highlight>
                <a:srgbClr val="FFFFFF"/>
              </a:highlight>
            </a:endParaRPr>
          </a:p>
          <a:p>
            <a:pPr marL="457200" lvl="0" indent="0" algn="l" rtl="0">
              <a:spcBef>
                <a:spcPts val="0"/>
              </a:spcBef>
              <a:spcAft>
                <a:spcPts val="0"/>
              </a:spcAft>
              <a:buNone/>
            </a:pPr>
            <a:endParaRPr sz="1800" dirty="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dirty="0" err="1">
                <a:solidFill>
                  <a:schemeClr val="accent2"/>
                </a:solidFill>
                <a:highlight>
                  <a:srgbClr val="FFFFFF"/>
                </a:highlight>
              </a:rPr>
              <a:t>Necessary</a:t>
            </a:r>
            <a:r>
              <a:rPr lang="tr-TR" sz="1800" dirty="0">
                <a:solidFill>
                  <a:schemeClr val="accent2"/>
                </a:solidFill>
                <a:highlight>
                  <a:srgbClr val="FFFFFF"/>
                </a:highlight>
              </a:rPr>
              <a:t> </a:t>
            </a:r>
            <a:r>
              <a:rPr lang="tr-TR" sz="1800" dirty="0" err="1">
                <a:solidFill>
                  <a:schemeClr val="accent2"/>
                </a:solidFill>
                <a:highlight>
                  <a:srgbClr val="FFFFFF"/>
                </a:highlight>
              </a:rPr>
              <a:t>changes</a:t>
            </a:r>
            <a:r>
              <a:rPr lang="tr-TR" sz="1800" dirty="0">
                <a:solidFill>
                  <a:schemeClr val="accent2"/>
                </a:solidFill>
                <a:highlight>
                  <a:srgbClr val="FFFFFF"/>
                </a:highlight>
              </a:rPr>
              <a:t> </a:t>
            </a:r>
            <a:r>
              <a:rPr lang="tr-TR" sz="1800" dirty="0" err="1">
                <a:solidFill>
                  <a:schemeClr val="accent2"/>
                </a:solidFill>
                <a:highlight>
                  <a:srgbClr val="FFFFFF"/>
                </a:highlight>
              </a:rPr>
              <a:t>should</a:t>
            </a:r>
            <a:r>
              <a:rPr lang="tr-TR" sz="1800" dirty="0">
                <a:solidFill>
                  <a:schemeClr val="accent2"/>
                </a:solidFill>
                <a:highlight>
                  <a:srgbClr val="FFFFFF"/>
                </a:highlight>
              </a:rPr>
              <a:t> be </a:t>
            </a:r>
            <a:r>
              <a:rPr lang="tr-TR" sz="1800" dirty="0" err="1">
                <a:solidFill>
                  <a:schemeClr val="accent2"/>
                </a:solidFill>
                <a:highlight>
                  <a:srgbClr val="FFFFFF"/>
                </a:highlight>
              </a:rPr>
              <a:t>made</a:t>
            </a:r>
            <a:r>
              <a:rPr lang="tr-TR" sz="1800" dirty="0">
                <a:solidFill>
                  <a:schemeClr val="accent2"/>
                </a:solidFill>
                <a:highlight>
                  <a:srgbClr val="FFFFFF"/>
                </a:highlight>
              </a:rPr>
              <a:t> </a:t>
            </a:r>
            <a:r>
              <a:rPr lang="tr-TR" sz="1800" dirty="0" err="1">
                <a:solidFill>
                  <a:schemeClr val="accent2"/>
                </a:solidFill>
                <a:highlight>
                  <a:srgbClr val="FFFFFF"/>
                </a:highlight>
              </a:rPr>
              <a:t>slowly</a:t>
            </a:r>
            <a:r>
              <a:rPr lang="tr-TR" sz="1800" dirty="0">
                <a:solidFill>
                  <a:schemeClr val="accent2"/>
                </a:solidFill>
                <a:highlight>
                  <a:srgbClr val="FFFFFF"/>
                </a:highlight>
              </a:rPr>
              <a:t> </a:t>
            </a:r>
            <a:r>
              <a:rPr lang="tr-TR" sz="1800" dirty="0" err="1">
                <a:solidFill>
                  <a:schemeClr val="accent2"/>
                </a:solidFill>
                <a:highlight>
                  <a:srgbClr val="FFFFFF"/>
                </a:highlight>
              </a:rPr>
              <a:t>and</a:t>
            </a:r>
            <a:r>
              <a:rPr lang="tr-TR" sz="1800" dirty="0">
                <a:solidFill>
                  <a:schemeClr val="accent2"/>
                </a:solidFill>
                <a:highlight>
                  <a:srgbClr val="FFFFFF"/>
                </a:highlight>
              </a:rPr>
              <a:t> </a:t>
            </a:r>
            <a:r>
              <a:rPr lang="tr-TR" sz="1800" dirty="0" err="1">
                <a:solidFill>
                  <a:schemeClr val="accent2"/>
                </a:solidFill>
                <a:highlight>
                  <a:srgbClr val="FFFFFF"/>
                </a:highlight>
              </a:rPr>
              <a:t>gradually</a:t>
            </a:r>
            <a:endParaRPr sz="1800" dirty="0">
              <a:solidFill>
                <a:schemeClr val="accent2"/>
              </a:solidFill>
            </a:endParaRPr>
          </a:p>
        </p:txBody>
      </p:sp>
      <p:pic>
        <p:nvPicPr>
          <p:cNvPr id="2253" name="Google Shape;2253;p93"/>
          <p:cNvPicPr preferRelativeResize="0"/>
          <p:nvPr/>
        </p:nvPicPr>
        <p:blipFill>
          <a:blip r:embed="rId3">
            <a:alphaModFix/>
          </a:blip>
          <a:stretch>
            <a:fillRect/>
          </a:stretch>
        </p:blipFill>
        <p:spPr>
          <a:xfrm>
            <a:off x="2757050" y="685900"/>
            <a:ext cx="2484650" cy="2518075"/>
          </a:xfrm>
          <a:prstGeom prst="rect">
            <a:avLst/>
          </a:prstGeom>
          <a:noFill/>
          <a:ln>
            <a:noFill/>
          </a:ln>
        </p:spPr>
      </p:pic>
    </p:spTree>
    <p:extLst>
      <p:ext uri="{BB962C8B-B14F-4D97-AF65-F5344CB8AC3E}">
        <p14:creationId xmlns:p14="http://schemas.microsoft.com/office/powerpoint/2010/main" val="33355047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9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85</a:t>
            </a:fld>
            <a:endParaRPr/>
          </a:p>
        </p:txBody>
      </p:sp>
      <p:sp>
        <p:nvSpPr>
          <p:cNvPr id="2259" name="Google Shape;2259;p94"/>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dirty="0" err="1">
                <a:solidFill>
                  <a:srgbClr val="741B47"/>
                </a:solidFill>
                <a:highlight>
                  <a:srgbClr val="FFFFFF"/>
                </a:highlight>
              </a:rPr>
              <a:t>Agree</a:t>
            </a:r>
            <a:r>
              <a:rPr lang="tr-TR" sz="4000" dirty="0">
                <a:solidFill>
                  <a:srgbClr val="741B47"/>
                </a:solidFill>
                <a:highlight>
                  <a:srgbClr val="FFFFFF"/>
                </a:highlight>
              </a:rPr>
              <a:t> </a:t>
            </a:r>
            <a:r>
              <a:rPr lang="tr-TR" sz="4000" dirty="0" err="1">
                <a:solidFill>
                  <a:srgbClr val="741B47"/>
                </a:solidFill>
                <a:highlight>
                  <a:srgbClr val="FFFFFF"/>
                </a:highlight>
              </a:rPr>
              <a:t>to</a:t>
            </a:r>
            <a:r>
              <a:rPr lang="tr-TR" sz="4000" dirty="0">
                <a:solidFill>
                  <a:srgbClr val="741B47"/>
                </a:solidFill>
                <a:highlight>
                  <a:srgbClr val="FFFFFF"/>
                </a:highlight>
              </a:rPr>
              <a:t> </a:t>
            </a:r>
            <a:r>
              <a:rPr lang="tr-TR" sz="4000" dirty="0" err="1">
                <a:solidFill>
                  <a:srgbClr val="741B47"/>
                </a:solidFill>
                <a:highlight>
                  <a:srgbClr val="FFFFFF"/>
                </a:highlight>
              </a:rPr>
              <a:t>Pursue</a:t>
            </a:r>
            <a:r>
              <a:rPr lang="tr-TR" sz="4000" dirty="0">
                <a:solidFill>
                  <a:srgbClr val="741B47"/>
                </a:solidFill>
                <a:highlight>
                  <a:srgbClr val="FFFFFF"/>
                </a:highlight>
              </a:rPr>
              <a:t> </a:t>
            </a:r>
            <a:r>
              <a:rPr lang="tr-TR" sz="4000" dirty="0" err="1">
                <a:solidFill>
                  <a:srgbClr val="741B47"/>
                </a:solidFill>
                <a:highlight>
                  <a:srgbClr val="FFFFFF"/>
                </a:highlight>
              </a:rPr>
              <a:t>Incremental</a:t>
            </a:r>
            <a:endParaRPr sz="4000" b="0" i="0" u="none" strike="noStrike" cap="none" dirty="0">
              <a:solidFill>
                <a:srgbClr val="741B47"/>
              </a:solidFill>
              <a:latin typeface="Raleway Medium"/>
              <a:ea typeface="Raleway Medium"/>
              <a:cs typeface="Raleway Medium"/>
              <a:sym typeface="Raleway Medium"/>
            </a:endParaRPr>
          </a:p>
        </p:txBody>
      </p:sp>
      <p:sp>
        <p:nvSpPr>
          <p:cNvPr id="2260" name="Google Shape;2260;p94"/>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Second Principle</a:t>
            </a:r>
            <a:endParaRPr sz="2400" b="1">
              <a:solidFill>
                <a:schemeClr val="accent2"/>
              </a:solidFill>
              <a:highlight>
                <a:srgbClr val="FFFFFF"/>
              </a:highlight>
            </a:endParaRPr>
          </a:p>
        </p:txBody>
      </p:sp>
      <p:sp>
        <p:nvSpPr>
          <p:cNvPr id="2261" name="Google Shape;2261;p94"/>
          <p:cNvSpPr txBox="1"/>
          <p:nvPr/>
        </p:nvSpPr>
        <p:spPr>
          <a:xfrm>
            <a:off x="726650" y="3538900"/>
            <a:ext cx="7447500" cy="1165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dirty="0" err="1">
                <a:solidFill>
                  <a:schemeClr val="accent2"/>
                </a:solidFill>
                <a:highlight>
                  <a:srgbClr val="FFFFFF"/>
                </a:highlight>
              </a:rPr>
              <a:t>Make</a:t>
            </a:r>
            <a:r>
              <a:rPr lang="tr-TR" sz="1800" dirty="0">
                <a:solidFill>
                  <a:schemeClr val="accent2"/>
                </a:solidFill>
                <a:highlight>
                  <a:srgbClr val="FFFFFF"/>
                </a:highlight>
              </a:rPr>
              <a:t> </a:t>
            </a:r>
            <a:r>
              <a:rPr lang="tr-TR" sz="1800" dirty="0" err="1">
                <a:solidFill>
                  <a:schemeClr val="accent2"/>
                </a:solidFill>
                <a:highlight>
                  <a:srgbClr val="FFFFFF"/>
                </a:highlight>
              </a:rPr>
              <a:t>minor</a:t>
            </a:r>
            <a:r>
              <a:rPr lang="tr-TR" sz="1800" dirty="0">
                <a:solidFill>
                  <a:schemeClr val="accent2"/>
                </a:solidFill>
                <a:highlight>
                  <a:srgbClr val="FFFFFF"/>
                </a:highlight>
              </a:rPr>
              <a:t> </a:t>
            </a:r>
            <a:r>
              <a:rPr lang="tr-TR" sz="1800" dirty="0" err="1">
                <a:solidFill>
                  <a:schemeClr val="accent2"/>
                </a:solidFill>
                <a:highlight>
                  <a:srgbClr val="FFFFFF"/>
                </a:highlight>
              </a:rPr>
              <a:t>incremental</a:t>
            </a:r>
            <a:r>
              <a:rPr lang="tr-TR" sz="1800" dirty="0">
                <a:solidFill>
                  <a:schemeClr val="accent2"/>
                </a:solidFill>
                <a:highlight>
                  <a:srgbClr val="FFFFFF"/>
                </a:highlight>
              </a:rPr>
              <a:t> </a:t>
            </a:r>
            <a:r>
              <a:rPr lang="tr-TR" sz="1800" dirty="0" err="1">
                <a:solidFill>
                  <a:schemeClr val="accent2"/>
                </a:solidFill>
                <a:highlight>
                  <a:srgbClr val="FFFFFF"/>
                </a:highlight>
              </a:rPr>
              <a:t>changes</a:t>
            </a:r>
            <a:r>
              <a:rPr lang="tr-TR" sz="1800" dirty="0">
                <a:solidFill>
                  <a:schemeClr val="accent2"/>
                </a:solidFill>
                <a:highlight>
                  <a:srgbClr val="FFFFFF"/>
                </a:highlight>
              </a:rPr>
              <a:t> </a:t>
            </a:r>
            <a:r>
              <a:rPr lang="tr-TR" sz="1800" dirty="0" err="1">
                <a:solidFill>
                  <a:schemeClr val="accent2"/>
                </a:solidFill>
                <a:highlight>
                  <a:srgbClr val="FFFFFF"/>
                </a:highlight>
              </a:rPr>
              <a:t>rather</a:t>
            </a:r>
            <a:r>
              <a:rPr lang="tr-TR" sz="1800" dirty="0">
                <a:solidFill>
                  <a:schemeClr val="accent2"/>
                </a:solidFill>
                <a:highlight>
                  <a:srgbClr val="FFFFFF"/>
                </a:highlight>
              </a:rPr>
              <a:t> </a:t>
            </a:r>
            <a:r>
              <a:rPr lang="tr-TR" sz="1800" dirty="0" err="1">
                <a:solidFill>
                  <a:schemeClr val="accent2"/>
                </a:solidFill>
                <a:highlight>
                  <a:srgbClr val="FFFFFF"/>
                </a:highlight>
              </a:rPr>
              <a:t>than</a:t>
            </a:r>
            <a:r>
              <a:rPr lang="tr-TR" sz="1800" dirty="0">
                <a:solidFill>
                  <a:schemeClr val="accent2"/>
                </a:solidFill>
                <a:highlight>
                  <a:srgbClr val="FFFFFF"/>
                </a:highlight>
              </a:rPr>
              <a:t> </a:t>
            </a:r>
            <a:r>
              <a:rPr lang="tr-TR" sz="1800" dirty="0" err="1">
                <a:solidFill>
                  <a:schemeClr val="accent2"/>
                </a:solidFill>
                <a:highlight>
                  <a:srgbClr val="FFFFFF"/>
                </a:highlight>
              </a:rPr>
              <a:t>major</a:t>
            </a:r>
            <a:r>
              <a:rPr lang="tr-TR" sz="1800" dirty="0">
                <a:solidFill>
                  <a:schemeClr val="accent2"/>
                </a:solidFill>
                <a:highlight>
                  <a:srgbClr val="FFFFFF"/>
                </a:highlight>
              </a:rPr>
              <a:t> </a:t>
            </a:r>
            <a:r>
              <a:rPr lang="tr-TR" sz="1800" dirty="0" err="1">
                <a:solidFill>
                  <a:schemeClr val="accent2"/>
                </a:solidFill>
                <a:highlight>
                  <a:srgbClr val="FFFFFF"/>
                </a:highlight>
              </a:rPr>
              <a:t>changes</a:t>
            </a:r>
            <a:endParaRPr sz="1800" dirty="0">
              <a:solidFill>
                <a:schemeClr val="accent2"/>
              </a:solidFill>
              <a:highlight>
                <a:srgbClr val="FFFFFF"/>
              </a:highlight>
            </a:endParaRPr>
          </a:p>
          <a:p>
            <a:pPr marL="457200" lvl="0" indent="0" algn="l" rtl="0">
              <a:spcBef>
                <a:spcPts val="0"/>
              </a:spcBef>
              <a:spcAft>
                <a:spcPts val="0"/>
              </a:spcAft>
              <a:buNone/>
            </a:pPr>
            <a:endParaRPr sz="1800" dirty="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dirty="0" err="1">
                <a:solidFill>
                  <a:schemeClr val="accent2"/>
                </a:solidFill>
                <a:highlight>
                  <a:schemeClr val="lt1"/>
                </a:highlight>
              </a:rPr>
              <a:t>Major</a:t>
            </a:r>
            <a:r>
              <a:rPr lang="tr-TR" sz="1800" dirty="0">
                <a:solidFill>
                  <a:schemeClr val="accent2"/>
                </a:solidFill>
                <a:highlight>
                  <a:schemeClr val="lt1"/>
                </a:highlight>
              </a:rPr>
              <a:t> </a:t>
            </a:r>
            <a:r>
              <a:rPr lang="tr-TR" sz="1800" dirty="0" err="1">
                <a:solidFill>
                  <a:schemeClr val="accent2"/>
                </a:solidFill>
                <a:highlight>
                  <a:schemeClr val="lt1"/>
                </a:highlight>
              </a:rPr>
              <a:t>changes</a:t>
            </a:r>
            <a:r>
              <a:rPr lang="tr-TR" sz="1800" dirty="0">
                <a:solidFill>
                  <a:schemeClr val="accent2"/>
                </a:solidFill>
                <a:highlight>
                  <a:srgbClr val="FFFFFF"/>
                </a:highlight>
              </a:rPr>
              <a:t> </a:t>
            </a:r>
            <a:r>
              <a:rPr lang="tr-TR" sz="1800" dirty="0" err="1">
                <a:solidFill>
                  <a:schemeClr val="accent2"/>
                </a:solidFill>
                <a:highlight>
                  <a:srgbClr val="FFFFFF"/>
                </a:highlight>
              </a:rPr>
              <a:t>lead</a:t>
            </a:r>
            <a:r>
              <a:rPr lang="tr-TR" sz="1800" dirty="0">
                <a:solidFill>
                  <a:schemeClr val="accent2"/>
                </a:solidFill>
                <a:highlight>
                  <a:srgbClr val="FFFFFF"/>
                </a:highlight>
              </a:rPr>
              <a:t> </a:t>
            </a:r>
            <a:r>
              <a:rPr lang="tr-TR" sz="1800" dirty="0" err="1">
                <a:solidFill>
                  <a:schemeClr val="accent2"/>
                </a:solidFill>
                <a:highlight>
                  <a:srgbClr val="FFFFFF"/>
                </a:highlight>
              </a:rPr>
              <a:t>to</a:t>
            </a:r>
            <a:r>
              <a:rPr lang="tr-TR" sz="1800" dirty="0">
                <a:solidFill>
                  <a:schemeClr val="accent2"/>
                </a:solidFill>
                <a:highlight>
                  <a:srgbClr val="FFFFFF"/>
                </a:highlight>
              </a:rPr>
              <a:t> </a:t>
            </a:r>
            <a:r>
              <a:rPr lang="tr-TR" sz="1800" dirty="0" err="1">
                <a:solidFill>
                  <a:schemeClr val="accent2"/>
                </a:solidFill>
                <a:highlight>
                  <a:srgbClr val="FFFFFF"/>
                </a:highlight>
              </a:rPr>
              <a:t>resistance</a:t>
            </a:r>
            <a:r>
              <a:rPr lang="tr-TR" sz="1800" dirty="0">
                <a:solidFill>
                  <a:schemeClr val="accent2"/>
                </a:solidFill>
                <a:highlight>
                  <a:srgbClr val="FFFFFF"/>
                </a:highlight>
              </a:rPr>
              <a:t> </a:t>
            </a:r>
            <a:r>
              <a:rPr lang="tr-TR" sz="1800" dirty="0" err="1">
                <a:solidFill>
                  <a:schemeClr val="accent2"/>
                </a:solidFill>
                <a:highlight>
                  <a:srgbClr val="FFFFFF"/>
                </a:highlight>
              </a:rPr>
              <a:t>within</a:t>
            </a:r>
            <a:r>
              <a:rPr lang="tr-TR" sz="1800" dirty="0">
                <a:solidFill>
                  <a:schemeClr val="accent2"/>
                </a:solidFill>
                <a:highlight>
                  <a:srgbClr val="FFFFFF"/>
                </a:highlight>
              </a:rPr>
              <a:t> </a:t>
            </a:r>
            <a:r>
              <a:rPr lang="tr-TR" sz="1800" dirty="0" err="1">
                <a:solidFill>
                  <a:schemeClr val="accent2"/>
                </a:solidFill>
                <a:highlight>
                  <a:srgbClr val="FFFFFF"/>
                </a:highlight>
              </a:rPr>
              <a:t>the</a:t>
            </a:r>
            <a:r>
              <a:rPr lang="tr-TR" sz="1800" dirty="0">
                <a:solidFill>
                  <a:schemeClr val="accent2"/>
                </a:solidFill>
                <a:highlight>
                  <a:srgbClr val="FFFFFF"/>
                </a:highlight>
              </a:rPr>
              <a:t> </a:t>
            </a:r>
            <a:r>
              <a:rPr lang="tr-TR" sz="1800" dirty="0" err="1">
                <a:solidFill>
                  <a:schemeClr val="accent2"/>
                </a:solidFill>
                <a:highlight>
                  <a:srgbClr val="FFFFFF"/>
                </a:highlight>
              </a:rPr>
              <a:t>team</a:t>
            </a:r>
            <a:endParaRPr sz="1800" dirty="0">
              <a:solidFill>
                <a:schemeClr val="accent2"/>
              </a:solidFill>
            </a:endParaRPr>
          </a:p>
        </p:txBody>
      </p:sp>
      <p:pic>
        <p:nvPicPr>
          <p:cNvPr id="2262" name="Google Shape;2262;p94"/>
          <p:cNvPicPr preferRelativeResize="0"/>
          <p:nvPr/>
        </p:nvPicPr>
        <p:blipFill rotWithShape="1">
          <a:blip r:embed="rId3">
            <a:alphaModFix/>
          </a:blip>
          <a:srcRect b="30328"/>
          <a:stretch/>
        </p:blipFill>
        <p:spPr>
          <a:xfrm>
            <a:off x="2197125" y="1513651"/>
            <a:ext cx="3566725" cy="1653647"/>
          </a:xfrm>
          <a:prstGeom prst="rect">
            <a:avLst/>
          </a:prstGeom>
          <a:noFill/>
          <a:ln>
            <a:noFill/>
          </a:ln>
        </p:spPr>
      </p:pic>
    </p:spTree>
    <p:extLst>
      <p:ext uri="{BB962C8B-B14F-4D97-AF65-F5344CB8AC3E}">
        <p14:creationId xmlns:p14="http://schemas.microsoft.com/office/powerpoint/2010/main" val="32955864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9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86</a:t>
            </a:fld>
            <a:endParaRPr/>
          </a:p>
        </p:txBody>
      </p:sp>
      <p:sp>
        <p:nvSpPr>
          <p:cNvPr id="2268" name="Google Shape;2268;p95"/>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rPr>
              <a:t>Initially Respect Current Roles</a:t>
            </a:r>
            <a:endParaRPr sz="4000" b="0" i="0" u="none" strike="noStrike" cap="none">
              <a:solidFill>
                <a:srgbClr val="741B47"/>
              </a:solidFill>
              <a:latin typeface="Raleway Medium"/>
              <a:ea typeface="Raleway Medium"/>
              <a:cs typeface="Raleway Medium"/>
              <a:sym typeface="Raleway Medium"/>
            </a:endParaRPr>
          </a:p>
        </p:txBody>
      </p:sp>
      <p:sp>
        <p:nvSpPr>
          <p:cNvPr id="2269" name="Google Shape;2269;p95"/>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Third Principle</a:t>
            </a:r>
            <a:endParaRPr sz="2400" b="1">
              <a:solidFill>
                <a:schemeClr val="accent2"/>
              </a:solidFill>
              <a:highlight>
                <a:srgbClr val="FFFFFF"/>
              </a:highlight>
            </a:endParaRPr>
          </a:p>
        </p:txBody>
      </p:sp>
      <p:sp>
        <p:nvSpPr>
          <p:cNvPr id="2270" name="Google Shape;2270;p95"/>
          <p:cNvSpPr txBox="1"/>
          <p:nvPr/>
        </p:nvSpPr>
        <p:spPr>
          <a:xfrm>
            <a:off x="431800" y="2833750"/>
            <a:ext cx="8217300" cy="188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dirty="0" err="1">
                <a:solidFill>
                  <a:schemeClr val="accent2"/>
                </a:solidFill>
                <a:highlight>
                  <a:srgbClr val="FFFFFF"/>
                </a:highlight>
              </a:rPr>
              <a:t>You</a:t>
            </a:r>
            <a:r>
              <a:rPr lang="tr-TR" sz="1800" dirty="0">
                <a:solidFill>
                  <a:schemeClr val="accent2"/>
                </a:solidFill>
                <a:highlight>
                  <a:srgbClr val="FFFFFF"/>
                </a:highlight>
              </a:rPr>
              <a:t> do not </a:t>
            </a:r>
            <a:r>
              <a:rPr lang="tr-TR" sz="1800" dirty="0" err="1">
                <a:solidFill>
                  <a:schemeClr val="accent2"/>
                </a:solidFill>
                <a:highlight>
                  <a:srgbClr val="FFFFFF"/>
                </a:highlight>
              </a:rPr>
              <a:t>need</a:t>
            </a:r>
            <a:r>
              <a:rPr lang="tr-TR" sz="1800" dirty="0">
                <a:solidFill>
                  <a:schemeClr val="accent2"/>
                </a:solidFill>
                <a:highlight>
                  <a:srgbClr val="FFFFFF"/>
                </a:highlight>
              </a:rPr>
              <a:t> </a:t>
            </a:r>
            <a:r>
              <a:rPr lang="tr-TR" sz="1800" dirty="0" err="1">
                <a:solidFill>
                  <a:schemeClr val="accent2"/>
                </a:solidFill>
                <a:highlight>
                  <a:srgbClr val="FFFFFF"/>
                </a:highlight>
              </a:rPr>
              <a:t>to</a:t>
            </a:r>
            <a:r>
              <a:rPr lang="tr-TR" sz="1800" dirty="0">
                <a:solidFill>
                  <a:schemeClr val="accent2"/>
                </a:solidFill>
                <a:highlight>
                  <a:srgbClr val="FFFFFF"/>
                </a:highlight>
              </a:rPr>
              <a:t> </a:t>
            </a:r>
            <a:r>
              <a:rPr lang="tr-TR" sz="1800" dirty="0" err="1">
                <a:solidFill>
                  <a:schemeClr val="accent2"/>
                </a:solidFill>
                <a:highlight>
                  <a:srgbClr val="FFFFFF"/>
                </a:highlight>
              </a:rPr>
              <a:t>modify</a:t>
            </a:r>
            <a:r>
              <a:rPr lang="tr-TR" sz="1800" dirty="0">
                <a:solidFill>
                  <a:schemeClr val="accent2"/>
                </a:solidFill>
                <a:highlight>
                  <a:srgbClr val="FFFFFF"/>
                </a:highlight>
              </a:rPr>
              <a:t> </a:t>
            </a:r>
            <a:r>
              <a:rPr lang="tr-TR" sz="1800" dirty="0" err="1">
                <a:solidFill>
                  <a:schemeClr val="accent2"/>
                </a:solidFill>
                <a:highlight>
                  <a:srgbClr val="FFFFFF"/>
                </a:highlight>
              </a:rPr>
              <a:t>your</a:t>
            </a:r>
            <a:r>
              <a:rPr lang="tr-TR" sz="1800" dirty="0">
                <a:solidFill>
                  <a:schemeClr val="accent2"/>
                </a:solidFill>
                <a:highlight>
                  <a:srgbClr val="FFFFFF"/>
                </a:highlight>
              </a:rPr>
              <a:t> </a:t>
            </a:r>
            <a:r>
              <a:rPr lang="tr-TR" sz="1800" dirty="0" err="1">
                <a:solidFill>
                  <a:schemeClr val="accent2"/>
                </a:solidFill>
                <a:highlight>
                  <a:srgbClr val="FFFFFF"/>
                </a:highlight>
              </a:rPr>
              <a:t>existing</a:t>
            </a:r>
            <a:r>
              <a:rPr lang="tr-TR" sz="1800" dirty="0">
                <a:solidFill>
                  <a:schemeClr val="accent2"/>
                </a:solidFill>
                <a:highlight>
                  <a:srgbClr val="FFFFFF"/>
                </a:highlight>
              </a:rPr>
              <a:t> </a:t>
            </a:r>
            <a:r>
              <a:rPr lang="tr-TR" sz="1800" dirty="0" err="1">
                <a:solidFill>
                  <a:schemeClr val="accent2"/>
                </a:solidFill>
                <a:highlight>
                  <a:srgbClr val="FFFFFF"/>
                </a:highlight>
              </a:rPr>
              <a:t>roles</a:t>
            </a:r>
            <a:r>
              <a:rPr lang="tr-TR" sz="1800" dirty="0">
                <a:solidFill>
                  <a:schemeClr val="accent2"/>
                </a:solidFill>
                <a:highlight>
                  <a:srgbClr val="FFFFFF"/>
                </a:highlight>
              </a:rPr>
              <a:t> </a:t>
            </a:r>
            <a:r>
              <a:rPr lang="tr-TR" sz="1800" dirty="0" err="1">
                <a:solidFill>
                  <a:schemeClr val="accent2"/>
                </a:solidFill>
                <a:highlight>
                  <a:srgbClr val="FFFFFF"/>
                </a:highlight>
              </a:rPr>
              <a:t>and</a:t>
            </a:r>
            <a:r>
              <a:rPr lang="tr-TR" sz="1800" dirty="0">
                <a:solidFill>
                  <a:schemeClr val="accent2"/>
                </a:solidFill>
                <a:highlight>
                  <a:srgbClr val="FFFFFF"/>
                </a:highlight>
              </a:rPr>
              <a:t> </a:t>
            </a:r>
            <a:r>
              <a:rPr lang="tr-TR" sz="1800" dirty="0" err="1">
                <a:solidFill>
                  <a:schemeClr val="accent2"/>
                </a:solidFill>
                <a:highlight>
                  <a:srgbClr val="FFFFFF"/>
                </a:highlight>
              </a:rPr>
              <a:t>functions</a:t>
            </a:r>
            <a:r>
              <a:rPr lang="tr-TR" sz="1800" dirty="0">
                <a:solidFill>
                  <a:schemeClr val="accent2"/>
                </a:solidFill>
                <a:highlight>
                  <a:srgbClr val="FFFFFF"/>
                </a:highlight>
              </a:rPr>
              <a:t> </a:t>
            </a:r>
            <a:r>
              <a:rPr lang="tr-TR" sz="1800" dirty="0" err="1">
                <a:solidFill>
                  <a:schemeClr val="accent2"/>
                </a:solidFill>
                <a:highlight>
                  <a:srgbClr val="FFFFFF"/>
                </a:highlight>
              </a:rPr>
              <a:t>that</a:t>
            </a:r>
            <a:r>
              <a:rPr lang="tr-TR" sz="1800" dirty="0">
                <a:solidFill>
                  <a:schemeClr val="accent2"/>
                </a:solidFill>
                <a:highlight>
                  <a:srgbClr val="FFFFFF"/>
                </a:highlight>
              </a:rPr>
              <a:t> </a:t>
            </a:r>
            <a:r>
              <a:rPr lang="tr-TR" sz="1800" dirty="0" err="1">
                <a:solidFill>
                  <a:schemeClr val="accent2"/>
                </a:solidFill>
                <a:highlight>
                  <a:srgbClr val="FFFFFF"/>
                </a:highlight>
              </a:rPr>
              <a:t>perform</a:t>
            </a:r>
            <a:r>
              <a:rPr lang="tr-TR" sz="1800" dirty="0">
                <a:solidFill>
                  <a:schemeClr val="accent2"/>
                </a:solidFill>
                <a:highlight>
                  <a:srgbClr val="FFFFFF"/>
                </a:highlight>
              </a:rPr>
              <a:t> </a:t>
            </a:r>
            <a:r>
              <a:rPr lang="tr-TR" sz="1800" dirty="0" err="1">
                <a:solidFill>
                  <a:schemeClr val="accent2"/>
                </a:solidFill>
                <a:highlight>
                  <a:srgbClr val="FFFFFF"/>
                </a:highlight>
              </a:rPr>
              <a:t>well</a:t>
            </a:r>
            <a:endParaRPr sz="1800" dirty="0">
              <a:solidFill>
                <a:schemeClr val="accent2"/>
              </a:solidFill>
              <a:highlight>
                <a:srgbClr val="FFFFFF"/>
              </a:highlight>
            </a:endParaRPr>
          </a:p>
          <a:p>
            <a:pPr marL="457200" lvl="0" indent="0" algn="l" rtl="0">
              <a:spcBef>
                <a:spcPts val="0"/>
              </a:spcBef>
              <a:spcAft>
                <a:spcPts val="0"/>
              </a:spcAft>
              <a:buNone/>
            </a:pPr>
            <a:endParaRPr sz="1800" dirty="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dirty="0" err="1">
                <a:solidFill>
                  <a:schemeClr val="accent2"/>
                </a:solidFill>
                <a:highlight>
                  <a:srgbClr val="FFFFFF"/>
                </a:highlight>
              </a:rPr>
              <a:t>The</a:t>
            </a:r>
            <a:r>
              <a:rPr lang="tr-TR" sz="1800" dirty="0">
                <a:solidFill>
                  <a:schemeClr val="accent2"/>
                </a:solidFill>
                <a:highlight>
                  <a:srgbClr val="FFFFFF"/>
                </a:highlight>
              </a:rPr>
              <a:t> </a:t>
            </a:r>
            <a:r>
              <a:rPr lang="tr-TR" sz="1800" dirty="0" err="1">
                <a:solidFill>
                  <a:schemeClr val="accent2"/>
                </a:solidFill>
                <a:highlight>
                  <a:srgbClr val="FFFFFF"/>
                </a:highlight>
              </a:rPr>
              <a:t>team</a:t>
            </a:r>
            <a:r>
              <a:rPr lang="tr-TR" sz="1800" dirty="0">
                <a:solidFill>
                  <a:schemeClr val="accent2"/>
                </a:solidFill>
                <a:highlight>
                  <a:srgbClr val="FFFFFF"/>
                </a:highlight>
              </a:rPr>
              <a:t> </a:t>
            </a:r>
            <a:r>
              <a:rPr lang="tr-TR" sz="1800" dirty="0" err="1">
                <a:solidFill>
                  <a:schemeClr val="accent2"/>
                </a:solidFill>
                <a:highlight>
                  <a:srgbClr val="FFFFFF"/>
                </a:highlight>
              </a:rPr>
              <a:t>will</a:t>
            </a:r>
            <a:r>
              <a:rPr lang="tr-TR" sz="1800" dirty="0">
                <a:solidFill>
                  <a:schemeClr val="accent2"/>
                </a:solidFill>
                <a:highlight>
                  <a:srgbClr val="FFFFFF"/>
                </a:highlight>
              </a:rPr>
              <a:t> </a:t>
            </a:r>
            <a:r>
              <a:rPr lang="tr-TR" sz="1800" dirty="0" err="1">
                <a:solidFill>
                  <a:schemeClr val="accent2"/>
                </a:solidFill>
                <a:highlight>
                  <a:srgbClr val="FFFFFF"/>
                </a:highlight>
              </a:rPr>
              <a:t>coordinate</a:t>
            </a:r>
            <a:r>
              <a:rPr lang="tr-TR" sz="1800" dirty="0">
                <a:solidFill>
                  <a:schemeClr val="accent2"/>
                </a:solidFill>
                <a:highlight>
                  <a:srgbClr val="FFFFFF"/>
                </a:highlight>
              </a:rPr>
              <a:t> </a:t>
            </a:r>
            <a:r>
              <a:rPr lang="tr-TR" sz="1800" dirty="0" err="1">
                <a:solidFill>
                  <a:schemeClr val="accent2"/>
                </a:solidFill>
                <a:highlight>
                  <a:srgbClr val="FFFFFF"/>
                </a:highlight>
              </a:rPr>
              <a:t>and</a:t>
            </a:r>
            <a:r>
              <a:rPr lang="tr-TR" sz="1800" dirty="0">
                <a:solidFill>
                  <a:schemeClr val="accent2"/>
                </a:solidFill>
                <a:highlight>
                  <a:srgbClr val="FFFFFF"/>
                </a:highlight>
              </a:rPr>
              <a:t> </a:t>
            </a:r>
            <a:r>
              <a:rPr lang="tr-TR" sz="1800" dirty="0" err="1">
                <a:solidFill>
                  <a:schemeClr val="accent2"/>
                </a:solidFill>
                <a:highlight>
                  <a:srgbClr val="FFFFFF"/>
                </a:highlight>
              </a:rPr>
              <a:t>implement</a:t>
            </a:r>
            <a:r>
              <a:rPr lang="tr-TR" sz="1800" dirty="0">
                <a:solidFill>
                  <a:schemeClr val="accent2"/>
                </a:solidFill>
                <a:highlight>
                  <a:srgbClr val="FFFFFF"/>
                </a:highlight>
              </a:rPr>
              <a:t> </a:t>
            </a:r>
            <a:r>
              <a:rPr lang="tr-TR" sz="1800" dirty="0" err="1">
                <a:solidFill>
                  <a:schemeClr val="accent2"/>
                </a:solidFill>
                <a:highlight>
                  <a:srgbClr val="FFFFFF"/>
                </a:highlight>
              </a:rPr>
              <a:t>the</a:t>
            </a:r>
            <a:r>
              <a:rPr lang="tr-TR" sz="1800" dirty="0">
                <a:solidFill>
                  <a:schemeClr val="accent2"/>
                </a:solidFill>
                <a:highlight>
                  <a:srgbClr val="FFFFFF"/>
                </a:highlight>
              </a:rPr>
              <a:t> </a:t>
            </a:r>
            <a:r>
              <a:rPr lang="tr-TR" sz="1800" dirty="0" err="1">
                <a:solidFill>
                  <a:schemeClr val="accent2"/>
                </a:solidFill>
                <a:highlight>
                  <a:srgbClr val="FFFFFF"/>
                </a:highlight>
              </a:rPr>
              <a:t>necessary</a:t>
            </a:r>
            <a:r>
              <a:rPr lang="tr-TR" sz="1800" dirty="0">
                <a:solidFill>
                  <a:schemeClr val="accent2"/>
                </a:solidFill>
                <a:highlight>
                  <a:srgbClr val="FFFFFF"/>
                </a:highlight>
              </a:rPr>
              <a:t> </a:t>
            </a:r>
            <a:r>
              <a:rPr lang="tr-TR" sz="1800" dirty="0" err="1">
                <a:solidFill>
                  <a:schemeClr val="accent2"/>
                </a:solidFill>
                <a:highlight>
                  <a:srgbClr val="FFFFFF"/>
                </a:highlight>
              </a:rPr>
              <a:t>changes</a:t>
            </a:r>
            <a:r>
              <a:rPr lang="tr-TR" sz="1800" dirty="0">
                <a:solidFill>
                  <a:schemeClr val="accent2"/>
                </a:solidFill>
                <a:highlight>
                  <a:srgbClr val="FFFFFF"/>
                </a:highlight>
              </a:rPr>
              <a:t> </a:t>
            </a:r>
            <a:r>
              <a:rPr lang="tr-TR" sz="1800" dirty="0" err="1">
                <a:solidFill>
                  <a:schemeClr val="accent2"/>
                </a:solidFill>
                <a:highlight>
                  <a:srgbClr val="FFFFFF"/>
                </a:highlight>
              </a:rPr>
              <a:t>to</a:t>
            </a:r>
            <a:r>
              <a:rPr lang="tr-TR" sz="1800" dirty="0">
                <a:solidFill>
                  <a:schemeClr val="accent2"/>
                </a:solidFill>
                <a:highlight>
                  <a:srgbClr val="FFFFFF"/>
                </a:highlight>
              </a:rPr>
              <a:t> </a:t>
            </a:r>
            <a:r>
              <a:rPr lang="tr-TR" sz="1800" dirty="0" err="1">
                <a:solidFill>
                  <a:schemeClr val="accent2"/>
                </a:solidFill>
                <a:highlight>
                  <a:srgbClr val="FFFFFF"/>
                </a:highlight>
              </a:rPr>
              <a:t>the</a:t>
            </a:r>
            <a:r>
              <a:rPr lang="tr-TR" sz="1800" dirty="0">
                <a:solidFill>
                  <a:schemeClr val="accent2"/>
                </a:solidFill>
                <a:highlight>
                  <a:srgbClr val="FFFFFF"/>
                </a:highlight>
              </a:rPr>
              <a:t> </a:t>
            </a:r>
            <a:r>
              <a:rPr lang="tr-TR" sz="1800" dirty="0" err="1">
                <a:solidFill>
                  <a:schemeClr val="accent2"/>
                </a:solidFill>
                <a:highlight>
                  <a:srgbClr val="FFFFFF"/>
                </a:highlight>
              </a:rPr>
              <a:t>roles</a:t>
            </a:r>
            <a:r>
              <a:rPr lang="tr-TR" sz="1800" dirty="0">
                <a:solidFill>
                  <a:schemeClr val="accent2"/>
                </a:solidFill>
                <a:highlight>
                  <a:srgbClr val="FFFFFF"/>
                </a:highlight>
              </a:rPr>
              <a:t> </a:t>
            </a:r>
            <a:r>
              <a:rPr lang="tr-TR" sz="1800" dirty="0" err="1">
                <a:solidFill>
                  <a:schemeClr val="accent2"/>
                </a:solidFill>
                <a:highlight>
                  <a:srgbClr val="FFFFFF"/>
                </a:highlight>
              </a:rPr>
              <a:t>and</a:t>
            </a:r>
            <a:r>
              <a:rPr lang="tr-TR" sz="1800" dirty="0">
                <a:solidFill>
                  <a:schemeClr val="accent2"/>
                </a:solidFill>
                <a:highlight>
                  <a:srgbClr val="FFFFFF"/>
                </a:highlight>
              </a:rPr>
              <a:t> </a:t>
            </a:r>
            <a:r>
              <a:rPr lang="tr-TR" sz="1800" dirty="0" err="1">
                <a:solidFill>
                  <a:schemeClr val="accent2"/>
                </a:solidFill>
                <a:highlight>
                  <a:srgbClr val="FFFFFF"/>
                </a:highlight>
              </a:rPr>
              <a:t>titles</a:t>
            </a:r>
            <a:endParaRPr sz="1800" dirty="0">
              <a:solidFill>
                <a:schemeClr val="accent2"/>
              </a:solidFill>
            </a:endParaRPr>
          </a:p>
        </p:txBody>
      </p:sp>
      <p:pic>
        <p:nvPicPr>
          <p:cNvPr id="2271" name="Google Shape;2271;p95"/>
          <p:cNvPicPr preferRelativeResize="0"/>
          <p:nvPr/>
        </p:nvPicPr>
        <p:blipFill rotWithShape="1">
          <a:blip r:embed="rId3">
            <a:alphaModFix/>
          </a:blip>
          <a:srcRect b="49215"/>
          <a:stretch/>
        </p:blipFill>
        <p:spPr>
          <a:xfrm>
            <a:off x="2534900" y="1172850"/>
            <a:ext cx="3386700" cy="1288250"/>
          </a:xfrm>
          <a:prstGeom prst="rect">
            <a:avLst/>
          </a:prstGeom>
          <a:noFill/>
          <a:ln>
            <a:noFill/>
          </a:ln>
        </p:spPr>
      </p:pic>
    </p:spTree>
    <p:extLst>
      <p:ext uri="{BB962C8B-B14F-4D97-AF65-F5344CB8AC3E}">
        <p14:creationId xmlns:p14="http://schemas.microsoft.com/office/powerpoint/2010/main" val="27177310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9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87</a:t>
            </a:fld>
            <a:endParaRPr/>
          </a:p>
        </p:txBody>
      </p:sp>
      <p:sp>
        <p:nvSpPr>
          <p:cNvPr id="2277" name="Google Shape;2277;p96"/>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3200">
                <a:solidFill>
                  <a:srgbClr val="741B47"/>
                </a:solidFill>
                <a:highlight>
                  <a:srgbClr val="FFFFFF"/>
                </a:highlight>
              </a:rPr>
              <a:t>Encourage Leadership At All Levels</a:t>
            </a:r>
            <a:endParaRPr sz="3200" b="0" i="0" u="none" strike="noStrike" cap="none">
              <a:solidFill>
                <a:srgbClr val="741B47"/>
              </a:solidFill>
              <a:latin typeface="Raleway Medium"/>
              <a:ea typeface="Raleway Medium"/>
              <a:cs typeface="Raleway Medium"/>
              <a:sym typeface="Raleway Medium"/>
            </a:endParaRPr>
          </a:p>
        </p:txBody>
      </p:sp>
      <p:sp>
        <p:nvSpPr>
          <p:cNvPr id="2278" name="Google Shape;2278;p96"/>
          <p:cNvSpPr txBox="1"/>
          <p:nvPr/>
        </p:nvSpPr>
        <p:spPr>
          <a:xfrm>
            <a:off x="6270725" y="7573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Fourth Principle</a:t>
            </a:r>
            <a:endParaRPr sz="2400" b="1">
              <a:solidFill>
                <a:schemeClr val="accent2"/>
              </a:solidFill>
              <a:highlight>
                <a:srgbClr val="FFFFFF"/>
              </a:highlight>
            </a:endParaRPr>
          </a:p>
        </p:txBody>
      </p:sp>
      <p:sp>
        <p:nvSpPr>
          <p:cNvPr id="2279" name="Google Shape;2279;p96"/>
          <p:cNvSpPr txBox="1"/>
          <p:nvPr/>
        </p:nvSpPr>
        <p:spPr>
          <a:xfrm>
            <a:off x="621400" y="2791875"/>
            <a:ext cx="7719000" cy="1617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dirty="0" err="1">
                <a:solidFill>
                  <a:schemeClr val="accent2"/>
                </a:solidFill>
                <a:highlight>
                  <a:srgbClr val="FFFFFF"/>
                </a:highlight>
              </a:rPr>
              <a:t>Constant</a:t>
            </a:r>
            <a:r>
              <a:rPr lang="tr-TR" sz="1800" dirty="0">
                <a:solidFill>
                  <a:schemeClr val="accent2"/>
                </a:solidFill>
                <a:highlight>
                  <a:srgbClr val="FFFFFF"/>
                </a:highlight>
              </a:rPr>
              <a:t> </a:t>
            </a:r>
            <a:r>
              <a:rPr lang="tr-TR" sz="1800" dirty="0" err="1">
                <a:solidFill>
                  <a:schemeClr val="accent2"/>
                </a:solidFill>
                <a:highlight>
                  <a:srgbClr val="FFFFFF"/>
                </a:highlight>
              </a:rPr>
              <a:t>improvement</a:t>
            </a:r>
            <a:r>
              <a:rPr lang="tr-TR" sz="1800" dirty="0">
                <a:solidFill>
                  <a:schemeClr val="accent2"/>
                </a:solidFill>
                <a:highlight>
                  <a:srgbClr val="FFFFFF"/>
                </a:highlight>
              </a:rPr>
              <a:t> at </a:t>
            </a:r>
            <a:r>
              <a:rPr lang="tr-TR" sz="1800" dirty="0" err="1">
                <a:solidFill>
                  <a:schemeClr val="accent2"/>
                </a:solidFill>
                <a:highlight>
                  <a:srgbClr val="FFFFFF"/>
                </a:highlight>
              </a:rPr>
              <a:t>all</a:t>
            </a:r>
            <a:r>
              <a:rPr lang="tr-TR" sz="1800" dirty="0">
                <a:solidFill>
                  <a:schemeClr val="accent2"/>
                </a:solidFill>
                <a:highlight>
                  <a:srgbClr val="FFFFFF"/>
                </a:highlight>
              </a:rPr>
              <a:t> </a:t>
            </a:r>
            <a:r>
              <a:rPr lang="tr-TR" sz="1800" dirty="0" err="1">
                <a:solidFill>
                  <a:schemeClr val="accent2"/>
                </a:solidFill>
                <a:highlight>
                  <a:srgbClr val="FFFFFF"/>
                </a:highlight>
              </a:rPr>
              <a:t>levels</a:t>
            </a:r>
            <a:r>
              <a:rPr lang="tr-TR" sz="1800" dirty="0">
                <a:solidFill>
                  <a:schemeClr val="accent2"/>
                </a:solidFill>
                <a:highlight>
                  <a:srgbClr val="FFFFFF"/>
                </a:highlight>
              </a:rPr>
              <a:t> of </a:t>
            </a:r>
            <a:r>
              <a:rPr lang="tr-TR" sz="1800" dirty="0" err="1">
                <a:solidFill>
                  <a:schemeClr val="accent2"/>
                </a:solidFill>
                <a:highlight>
                  <a:srgbClr val="FFFFFF"/>
                </a:highlight>
              </a:rPr>
              <a:t>the</a:t>
            </a:r>
            <a:r>
              <a:rPr lang="tr-TR" sz="1800" dirty="0">
                <a:solidFill>
                  <a:schemeClr val="accent2"/>
                </a:solidFill>
                <a:highlight>
                  <a:srgbClr val="FFFFFF"/>
                </a:highlight>
              </a:rPr>
              <a:t> </a:t>
            </a:r>
            <a:r>
              <a:rPr lang="tr-TR" sz="1800" dirty="0" err="1">
                <a:solidFill>
                  <a:schemeClr val="accent2"/>
                </a:solidFill>
                <a:highlight>
                  <a:srgbClr val="FFFFFF"/>
                </a:highlight>
              </a:rPr>
              <a:t>organization</a:t>
            </a:r>
            <a:r>
              <a:rPr lang="tr-TR" sz="1800" dirty="0">
                <a:solidFill>
                  <a:schemeClr val="accent2"/>
                </a:solidFill>
                <a:highlight>
                  <a:srgbClr val="FFFFFF"/>
                </a:highlight>
              </a:rPr>
              <a:t> is </a:t>
            </a:r>
            <a:r>
              <a:rPr lang="tr-TR" sz="1800" dirty="0" err="1">
                <a:solidFill>
                  <a:schemeClr val="accent2"/>
                </a:solidFill>
                <a:highlight>
                  <a:srgbClr val="FFFFFF"/>
                </a:highlight>
              </a:rPr>
              <a:t>encouraged</a:t>
            </a:r>
            <a:r>
              <a:rPr lang="tr-TR" sz="1800" dirty="0">
                <a:solidFill>
                  <a:schemeClr val="accent2"/>
                </a:solidFill>
                <a:highlight>
                  <a:srgbClr val="FFFFFF"/>
                </a:highlight>
              </a:rPr>
              <a:t> </a:t>
            </a:r>
            <a:endParaRPr sz="1800" dirty="0">
              <a:solidFill>
                <a:schemeClr val="accent2"/>
              </a:solidFill>
              <a:highlight>
                <a:srgbClr val="FFFFFF"/>
              </a:highlight>
            </a:endParaRPr>
          </a:p>
          <a:p>
            <a:pPr marL="457200" lvl="0" indent="0" algn="l" rtl="0">
              <a:spcBef>
                <a:spcPts val="0"/>
              </a:spcBef>
              <a:spcAft>
                <a:spcPts val="0"/>
              </a:spcAft>
              <a:buNone/>
            </a:pPr>
            <a:endParaRPr sz="1800" dirty="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dirty="0" err="1">
                <a:solidFill>
                  <a:schemeClr val="accent2"/>
                </a:solidFill>
                <a:highlight>
                  <a:srgbClr val="FFFFFF"/>
                </a:highlight>
              </a:rPr>
              <a:t>It</a:t>
            </a:r>
            <a:r>
              <a:rPr lang="tr-TR" sz="1800" dirty="0">
                <a:solidFill>
                  <a:schemeClr val="accent2"/>
                </a:solidFill>
                <a:highlight>
                  <a:srgbClr val="FFFFFF"/>
                </a:highlight>
              </a:rPr>
              <a:t> is </a:t>
            </a:r>
            <a:r>
              <a:rPr lang="tr-TR" sz="1800" dirty="0" err="1">
                <a:solidFill>
                  <a:schemeClr val="accent2"/>
                </a:solidFill>
                <a:highlight>
                  <a:srgbClr val="FFFFFF"/>
                </a:highlight>
              </a:rPr>
              <a:t>desirable</a:t>
            </a:r>
            <a:r>
              <a:rPr lang="tr-TR" sz="1800" dirty="0">
                <a:solidFill>
                  <a:schemeClr val="accent2"/>
                </a:solidFill>
                <a:highlight>
                  <a:srgbClr val="FFFFFF"/>
                </a:highlight>
              </a:rPr>
              <a:t> </a:t>
            </a:r>
            <a:r>
              <a:rPr lang="tr-TR" sz="1800" dirty="0" err="1">
                <a:solidFill>
                  <a:schemeClr val="accent2"/>
                </a:solidFill>
                <a:highlight>
                  <a:srgbClr val="FFFFFF"/>
                </a:highlight>
              </a:rPr>
              <a:t>that</a:t>
            </a:r>
            <a:r>
              <a:rPr lang="tr-TR" sz="1800" dirty="0">
                <a:solidFill>
                  <a:schemeClr val="accent2"/>
                </a:solidFill>
                <a:highlight>
                  <a:srgbClr val="FFFFFF"/>
                </a:highlight>
              </a:rPr>
              <a:t> </a:t>
            </a:r>
            <a:r>
              <a:rPr lang="tr-TR" sz="1800" dirty="0" err="1">
                <a:solidFill>
                  <a:schemeClr val="accent2"/>
                </a:solidFill>
                <a:highlight>
                  <a:srgbClr val="FFFFFF"/>
                </a:highlight>
              </a:rPr>
              <a:t>all</a:t>
            </a:r>
            <a:r>
              <a:rPr lang="tr-TR" sz="1800" dirty="0">
                <a:solidFill>
                  <a:schemeClr val="accent2"/>
                </a:solidFill>
                <a:highlight>
                  <a:srgbClr val="FFFFFF"/>
                </a:highlight>
              </a:rPr>
              <a:t> </a:t>
            </a:r>
            <a:r>
              <a:rPr lang="tr-TR" sz="1800" dirty="0" err="1">
                <a:solidFill>
                  <a:schemeClr val="accent2"/>
                </a:solidFill>
                <a:highlight>
                  <a:srgbClr val="FFFFFF"/>
                </a:highlight>
              </a:rPr>
              <a:t>team</a:t>
            </a:r>
            <a:r>
              <a:rPr lang="tr-TR" sz="1800" dirty="0">
                <a:solidFill>
                  <a:schemeClr val="accent2"/>
                </a:solidFill>
                <a:highlight>
                  <a:srgbClr val="FFFFFF"/>
                </a:highlight>
              </a:rPr>
              <a:t> </a:t>
            </a:r>
            <a:r>
              <a:rPr lang="tr-TR" sz="1800" dirty="0" err="1">
                <a:solidFill>
                  <a:schemeClr val="accent2"/>
                </a:solidFill>
                <a:highlight>
                  <a:srgbClr val="FFFFFF"/>
                </a:highlight>
              </a:rPr>
              <a:t>members</a:t>
            </a:r>
            <a:r>
              <a:rPr lang="tr-TR" sz="1800" dirty="0">
                <a:solidFill>
                  <a:schemeClr val="accent2"/>
                </a:solidFill>
                <a:highlight>
                  <a:srgbClr val="FFFFFF"/>
                </a:highlight>
              </a:rPr>
              <a:t> </a:t>
            </a:r>
            <a:r>
              <a:rPr lang="tr-TR" sz="1800" dirty="0" err="1">
                <a:solidFill>
                  <a:schemeClr val="accent2"/>
                </a:solidFill>
                <a:highlight>
                  <a:srgbClr val="FFFFFF"/>
                </a:highlight>
              </a:rPr>
              <a:t>produce</a:t>
            </a:r>
            <a:r>
              <a:rPr lang="tr-TR" sz="1800" dirty="0">
                <a:solidFill>
                  <a:schemeClr val="accent2"/>
                </a:solidFill>
                <a:highlight>
                  <a:srgbClr val="FFFFFF"/>
                </a:highlight>
              </a:rPr>
              <a:t> </a:t>
            </a:r>
            <a:r>
              <a:rPr lang="tr-TR" sz="1800" dirty="0" err="1">
                <a:solidFill>
                  <a:schemeClr val="accent2"/>
                </a:solidFill>
                <a:highlight>
                  <a:srgbClr val="FFFFFF"/>
                </a:highlight>
              </a:rPr>
              <a:t>ideas</a:t>
            </a:r>
            <a:r>
              <a:rPr lang="tr-TR" sz="1800" dirty="0">
                <a:solidFill>
                  <a:schemeClr val="accent2"/>
                </a:solidFill>
                <a:highlight>
                  <a:srgbClr val="FFFFFF"/>
                </a:highlight>
              </a:rPr>
              <a:t> </a:t>
            </a:r>
            <a:r>
              <a:rPr lang="tr-TR" sz="1800" dirty="0" err="1">
                <a:solidFill>
                  <a:schemeClr val="accent2"/>
                </a:solidFill>
                <a:highlight>
                  <a:srgbClr val="FFFFFF"/>
                </a:highlight>
              </a:rPr>
              <a:t>and</a:t>
            </a:r>
            <a:r>
              <a:rPr lang="tr-TR" sz="1800" dirty="0">
                <a:solidFill>
                  <a:schemeClr val="accent2"/>
                </a:solidFill>
                <a:highlight>
                  <a:srgbClr val="FFFFFF"/>
                </a:highlight>
              </a:rPr>
              <a:t> </a:t>
            </a:r>
            <a:r>
              <a:rPr lang="tr-TR" sz="1800" dirty="0" err="1">
                <a:solidFill>
                  <a:schemeClr val="accent2"/>
                </a:solidFill>
                <a:highlight>
                  <a:srgbClr val="FFFFFF"/>
                </a:highlight>
              </a:rPr>
              <a:t>show</a:t>
            </a:r>
            <a:r>
              <a:rPr lang="tr-TR" sz="1800" dirty="0">
                <a:solidFill>
                  <a:schemeClr val="accent2"/>
                </a:solidFill>
                <a:highlight>
                  <a:srgbClr val="FFFFFF"/>
                </a:highlight>
              </a:rPr>
              <a:t> </a:t>
            </a:r>
            <a:r>
              <a:rPr lang="tr-TR" sz="1800" dirty="0" err="1">
                <a:solidFill>
                  <a:schemeClr val="accent2"/>
                </a:solidFill>
                <a:highlight>
                  <a:srgbClr val="FFFFFF"/>
                </a:highlight>
              </a:rPr>
              <a:t>leadership</a:t>
            </a:r>
            <a:r>
              <a:rPr lang="tr-TR" sz="1800" dirty="0">
                <a:solidFill>
                  <a:schemeClr val="accent2"/>
                </a:solidFill>
                <a:highlight>
                  <a:srgbClr val="FFFFFF"/>
                </a:highlight>
              </a:rPr>
              <a:t> </a:t>
            </a:r>
            <a:endParaRPr sz="1800" dirty="0">
              <a:solidFill>
                <a:schemeClr val="accent2"/>
              </a:solidFill>
            </a:endParaRPr>
          </a:p>
        </p:txBody>
      </p:sp>
      <p:pic>
        <p:nvPicPr>
          <p:cNvPr id="2280" name="Google Shape;2280;p96"/>
          <p:cNvPicPr preferRelativeResize="0"/>
          <p:nvPr/>
        </p:nvPicPr>
        <p:blipFill rotWithShape="1">
          <a:blip r:embed="rId3">
            <a:alphaModFix/>
          </a:blip>
          <a:srcRect t="16802" b="22340"/>
          <a:stretch/>
        </p:blipFill>
        <p:spPr>
          <a:xfrm>
            <a:off x="3016925" y="1411000"/>
            <a:ext cx="2437300" cy="987075"/>
          </a:xfrm>
          <a:prstGeom prst="rect">
            <a:avLst/>
          </a:prstGeom>
          <a:noFill/>
          <a:ln>
            <a:noFill/>
          </a:ln>
        </p:spPr>
      </p:pic>
    </p:spTree>
    <p:extLst>
      <p:ext uri="{BB962C8B-B14F-4D97-AF65-F5344CB8AC3E}">
        <p14:creationId xmlns:p14="http://schemas.microsoft.com/office/powerpoint/2010/main" val="20537729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97"/>
          <p:cNvSpPr txBox="1">
            <a:spLocks noGrp="1"/>
          </p:cNvSpPr>
          <p:nvPr>
            <p:ph type="ctrTitle"/>
          </p:nvPr>
        </p:nvSpPr>
        <p:spPr>
          <a:xfrm>
            <a:off x="972075" y="2325450"/>
            <a:ext cx="4676700" cy="808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err="1">
                <a:solidFill>
                  <a:srgbClr val="741B47"/>
                </a:solidFill>
                <a:latin typeface="Raleway Medium"/>
                <a:ea typeface="Raleway Medium"/>
                <a:cs typeface="Raleway Medium"/>
                <a:sym typeface="Raleway Medium"/>
              </a:rPr>
              <a:t>Practices</a:t>
            </a:r>
            <a:r>
              <a:rPr lang="tr-TR" dirty="0">
                <a:solidFill>
                  <a:srgbClr val="741B47"/>
                </a:solidFill>
                <a:latin typeface="Raleway Medium"/>
                <a:ea typeface="Raleway Medium"/>
                <a:cs typeface="Raleway Medium"/>
                <a:sym typeface="Raleway Medium"/>
              </a:rPr>
              <a:t> of </a:t>
            </a:r>
            <a:r>
              <a:rPr lang="tr-TR" dirty="0" err="1">
                <a:solidFill>
                  <a:srgbClr val="741B47"/>
                </a:solidFill>
                <a:latin typeface="Raleway Medium"/>
                <a:ea typeface="Raleway Medium"/>
                <a:cs typeface="Raleway Medium"/>
                <a:sym typeface="Raleway Medium"/>
              </a:rPr>
              <a:t>Kanban</a:t>
            </a:r>
            <a:endParaRPr dirty="0">
              <a:solidFill>
                <a:srgbClr val="741B47"/>
              </a:solidFill>
              <a:latin typeface="Raleway Medium"/>
              <a:ea typeface="Raleway Medium"/>
              <a:cs typeface="Raleway Medium"/>
              <a:sym typeface="Raleway Medium"/>
            </a:endParaRPr>
          </a:p>
        </p:txBody>
      </p:sp>
      <p:sp>
        <p:nvSpPr>
          <p:cNvPr id="2286" name="Google Shape;2286;p9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2287" name="Google Shape;2287;p97"/>
          <p:cNvGrpSpPr/>
          <p:nvPr/>
        </p:nvGrpSpPr>
        <p:grpSpPr>
          <a:xfrm>
            <a:off x="5435079" y="912423"/>
            <a:ext cx="3239723" cy="3318665"/>
            <a:chOff x="2270525" y="117216"/>
            <a:chExt cx="4650765" cy="4762722"/>
          </a:xfrm>
        </p:grpSpPr>
        <p:sp>
          <p:nvSpPr>
            <p:cNvPr id="2288" name="Google Shape;2288;p97"/>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9" name="Google Shape;2289;p97"/>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0" name="Google Shape;2290;p97"/>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1" name="Google Shape;2291;p97"/>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2" name="Google Shape;2292;p97"/>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3" name="Google Shape;2293;p97"/>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4" name="Google Shape;2294;p97"/>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5" name="Google Shape;2295;p97"/>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6" name="Google Shape;2296;p97"/>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7" name="Google Shape;2297;p97"/>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8" name="Google Shape;2298;p97"/>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9" name="Google Shape;2299;p97"/>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0" name="Google Shape;2300;p97"/>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1" name="Google Shape;2301;p97"/>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2" name="Google Shape;2302;p97"/>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3" name="Google Shape;2303;p97"/>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4" name="Google Shape;2304;p97"/>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5" name="Google Shape;2305;p97"/>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6" name="Google Shape;2306;p97"/>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7" name="Google Shape;2307;p97"/>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8" name="Google Shape;2308;p97"/>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09" name="Google Shape;2309;p97"/>
            <p:cNvGrpSpPr/>
            <p:nvPr/>
          </p:nvGrpSpPr>
          <p:grpSpPr>
            <a:xfrm>
              <a:off x="4031993" y="117216"/>
              <a:ext cx="2889297" cy="3901793"/>
              <a:chOff x="5533368" y="1047716"/>
              <a:chExt cx="2889297" cy="3901793"/>
            </a:xfrm>
          </p:grpSpPr>
          <p:sp>
            <p:nvSpPr>
              <p:cNvPr id="2310" name="Google Shape;2310;p97"/>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1" name="Google Shape;2311;p97"/>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2" name="Google Shape;2312;p97"/>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3" name="Google Shape;2313;p97"/>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4" name="Google Shape;2314;p97"/>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5" name="Google Shape;2315;p97"/>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6" name="Google Shape;2316;p97"/>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7" name="Google Shape;2317;p97"/>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8" name="Google Shape;2318;p97"/>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9" name="Google Shape;2319;p97"/>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0" name="Google Shape;2320;p97"/>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1" name="Google Shape;2321;p97"/>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2" name="Google Shape;2322;p97"/>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3" name="Google Shape;2323;p97"/>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4" name="Google Shape;2324;p97"/>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5" name="Google Shape;2325;p97"/>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6" name="Google Shape;2326;p97"/>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7" name="Google Shape;2327;p97"/>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8" name="Google Shape;2328;p97"/>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9" name="Google Shape;2329;p97"/>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0" name="Google Shape;2330;p97"/>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1" name="Google Shape;2331;p97"/>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2" name="Google Shape;2332;p97"/>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3" name="Google Shape;2333;p97"/>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4" name="Google Shape;2334;p97"/>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5" name="Google Shape;2335;p97"/>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6" name="Google Shape;2336;p97"/>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7" name="Google Shape;2337;p97"/>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8" name="Google Shape;2338;p97"/>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9" name="Google Shape;2339;p97"/>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0" name="Google Shape;2340;p97"/>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1" name="Google Shape;2341;p97"/>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2" name="Google Shape;2342;p97"/>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3" name="Google Shape;2343;p97"/>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4" name="Google Shape;2344;p97"/>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5" name="Google Shape;2345;p97"/>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6" name="Google Shape;2346;p97"/>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7" name="Google Shape;2347;p97"/>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8" name="Google Shape;2348;p97"/>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9" name="Google Shape;2349;p97"/>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50" name="Google Shape;2350;p97"/>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1" name="Google Shape;2351;p97"/>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2" name="Google Shape;2352;p97"/>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3" name="Google Shape;2353;p97"/>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4" name="Google Shape;2354;p97"/>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5" name="Google Shape;2355;p97"/>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6" name="Google Shape;2356;p97"/>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7" name="Google Shape;2357;p97"/>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8" name="Google Shape;2358;p97"/>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9" name="Google Shape;2359;p97"/>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0" name="Google Shape;2360;p97"/>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1" name="Google Shape;2361;p97"/>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2" name="Google Shape;2362;p97"/>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3" name="Google Shape;2363;p97"/>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4" name="Google Shape;2364;p97"/>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5" name="Google Shape;2365;p97"/>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6" name="Google Shape;2366;p97"/>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7" name="Google Shape;2367;p97"/>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8" name="Google Shape;2368;p97"/>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9" name="Google Shape;2369;p97"/>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0" name="Google Shape;2370;p97"/>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1" name="Google Shape;2371;p97"/>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2" name="Google Shape;2372;p97"/>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3" name="Google Shape;2373;p97"/>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4" name="Google Shape;2374;p97"/>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5" name="Google Shape;2375;p97"/>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6" name="Google Shape;2376;p97"/>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7" name="Google Shape;2377;p97"/>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8" name="Google Shape;2378;p97"/>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79" name="Google Shape;2379;p97"/>
            <p:cNvGrpSpPr/>
            <p:nvPr/>
          </p:nvGrpSpPr>
          <p:grpSpPr>
            <a:xfrm flipH="1">
              <a:off x="2865276" y="3434799"/>
              <a:ext cx="598186" cy="1340314"/>
              <a:chOff x="4210728" y="4525714"/>
              <a:chExt cx="546438" cy="1224366"/>
            </a:xfrm>
          </p:grpSpPr>
          <p:sp>
            <p:nvSpPr>
              <p:cNvPr id="2380" name="Google Shape;2380;p97"/>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1" name="Google Shape;2381;p97"/>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2" name="Google Shape;2382;p97"/>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3" name="Google Shape;2383;p97"/>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4" name="Google Shape;2384;p97"/>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5" name="Google Shape;2385;p97"/>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6" name="Google Shape;2386;p97"/>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7" name="Google Shape;2387;p97"/>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8" name="Google Shape;2388;p97"/>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9" name="Google Shape;2389;p97"/>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0" name="Google Shape;2390;p97"/>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1" name="Google Shape;2391;p97"/>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2" name="Google Shape;2392;p97"/>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92162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9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89</a:t>
            </a:fld>
            <a:endParaRPr/>
          </a:p>
        </p:txBody>
      </p:sp>
      <p:sp>
        <p:nvSpPr>
          <p:cNvPr id="2398" name="Google Shape;2398;p98"/>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Practices of Kanban</a:t>
            </a:r>
            <a:endParaRPr sz="4000">
              <a:solidFill>
                <a:srgbClr val="741B47"/>
              </a:solidFill>
              <a:latin typeface="Raleway Medium"/>
              <a:ea typeface="Raleway Medium"/>
              <a:cs typeface="Raleway Medium"/>
              <a:sym typeface="Raleway Medium"/>
            </a:endParaRPr>
          </a:p>
        </p:txBody>
      </p:sp>
      <p:pic>
        <p:nvPicPr>
          <p:cNvPr id="2399" name="Google Shape;2399;p98"/>
          <p:cNvPicPr preferRelativeResize="0"/>
          <p:nvPr/>
        </p:nvPicPr>
        <p:blipFill rotWithShape="1">
          <a:blip r:embed="rId3">
            <a:alphaModFix/>
          </a:blip>
          <a:srcRect/>
          <a:stretch/>
        </p:blipFill>
        <p:spPr>
          <a:xfrm>
            <a:off x="1617907" y="942556"/>
            <a:ext cx="5908182" cy="3790605"/>
          </a:xfrm>
          <a:prstGeom prst="rect">
            <a:avLst/>
          </a:prstGeom>
          <a:noFill/>
          <a:ln>
            <a:noFill/>
          </a:ln>
        </p:spPr>
      </p:pic>
      <p:pic>
        <p:nvPicPr>
          <p:cNvPr id="2400" name="Google Shape;2400;p98"/>
          <p:cNvPicPr preferRelativeResize="0"/>
          <p:nvPr/>
        </p:nvPicPr>
        <p:blipFill>
          <a:blip r:embed="rId4">
            <a:alphaModFix/>
          </a:blip>
          <a:stretch>
            <a:fillRect/>
          </a:stretch>
        </p:blipFill>
        <p:spPr>
          <a:xfrm>
            <a:off x="137975" y="1024650"/>
            <a:ext cx="1313107" cy="1313107"/>
          </a:xfrm>
          <a:prstGeom prst="rect">
            <a:avLst/>
          </a:prstGeom>
          <a:noFill/>
          <a:ln>
            <a:noFill/>
          </a:ln>
        </p:spPr>
      </p:pic>
      <p:pic>
        <p:nvPicPr>
          <p:cNvPr id="2401" name="Google Shape;2401;p98"/>
          <p:cNvPicPr preferRelativeResize="0"/>
          <p:nvPr/>
        </p:nvPicPr>
        <p:blipFill>
          <a:blip r:embed="rId5">
            <a:alphaModFix/>
          </a:blip>
          <a:stretch>
            <a:fillRect/>
          </a:stretch>
        </p:blipFill>
        <p:spPr>
          <a:xfrm>
            <a:off x="137975" y="3006825"/>
            <a:ext cx="1313107" cy="1313107"/>
          </a:xfrm>
          <a:prstGeom prst="rect">
            <a:avLst/>
          </a:prstGeom>
          <a:noFill/>
          <a:ln>
            <a:noFill/>
          </a:ln>
        </p:spPr>
      </p:pic>
      <p:pic>
        <p:nvPicPr>
          <p:cNvPr id="2402" name="Google Shape;2402;p98"/>
          <p:cNvPicPr preferRelativeResize="0"/>
          <p:nvPr/>
        </p:nvPicPr>
        <p:blipFill>
          <a:blip r:embed="rId6">
            <a:alphaModFix/>
          </a:blip>
          <a:stretch>
            <a:fillRect/>
          </a:stretch>
        </p:blipFill>
        <p:spPr>
          <a:xfrm>
            <a:off x="7692925" y="1024638"/>
            <a:ext cx="1313107" cy="1313107"/>
          </a:xfrm>
          <a:prstGeom prst="rect">
            <a:avLst/>
          </a:prstGeom>
          <a:noFill/>
          <a:ln>
            <a:noFill/>
          </a:ln>
        </p:spPr>
      </p:pic>
      <p:pic>
        <p:nvPicPr>
          <p:cNvPr id="2403" name="Google Shape;2403;p98"/>
          <p:cNvPicPr preferRelativeResize="0"/>
          <p:nvPr/>
        </p:nvPicPr>
        <p:blipFill>
          <a:blip r:embed="rId7">
            <a:alphaModFix/>
          </a:blip>
          <a:stretch>
            <a:fillRect/>
          </a:stretch>
        </p:blipFill>
        <p:spPr>
          <a:xfrm>
            <a:off x="7692925" y="3006813"/>
            <a:ext cx="1313107" cy="1313107"/>
          </a:xfrm>
          <a:prstGeom prst="rect">
            <a:avLst/>
          </a:prstGeom>
          <a:noFill/>
          <a:ln>
            <a:noFill/>
          </a:ln>
        </p:spPr>
      </p:pic>
    </p:spTree>
    <p:extLst>
      <p:ext uri="{BB962C8B-B14F-4D97-AF65-F5344CB8AC3E}">
        <p14:creationId xmlns:p14="http://schemas.microsoft.com/office/powerpoint/2010/main" val="407027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996" name="Google Shape;996;p59"/>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SemiBold"/>
              <a:buNone/>
              <a:tabLst/>
              <a:defRPr/>
            </a:pPr>
            <a:r>
              <a:rPr kumimoji="0" lang="tr-TR"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Agile Methods</a:t>
            </a:r>
            <a:endParaRPr kumimoji="0" sz="4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pic>
        <p:nvPicPr>
          <p:cNvPr id="997" name="Google Shape;997;p59"/>
          <p:cNvPicPr preferRelativeResize="0"/>
          <p:nvPr/>
        </p:nvPicPr>
        <p:blipFill>
          <a:blip r:embed="rId3">
            <a:alphaModFix/>
          </a:blip>
          <a:stretch>
            <a:fillRect/>
          </a:stretch>
        </p:blipFill>
        <p:spPr>
          <a:xfrm>
            <a:off x="3666500" y="407225"/>
            <a:ext cx="4876800" cy="4533125"/>
          </a:xfrm>
          <a:prstGeom prst="rect">
            <a:avLst/>
          </a:prstGeom>
          <a:noFill/>
          <a:ln>
            <a:noFill/>
          </a:ln>
        </p:spPr>
      </p:pic>
      <p:sp>
        <p:nvSpPr>
          <p:cNvPr id="998" name="Google Shape;998;p59"/>
          <p:cNvSpPr txBox="1"/>
          <p:nvPr/>
        </p:nvSpPr>
        <p:spPr>
          <a:xfrm>
            <a:off x="5112200" y="877250"/>
            <a:ext cx="1985400" cy="1006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4800" b="0" i="0" u="none" strike="noStrike" kern="0" cap="none" spc="0" normalizeH="0" baseline="0" noProof="0">
                <a:ln>
                  <a:noFill/>
                </a:ln>
                <a:solidFill>
                  <a:srgbClr val="FF0000"/>
                </a:solidFill>
                <a:effectLst/>
                <a:uLnTx/>
                <a:uFillTx/>
                <a:latin typeface="Raleway ExtraBold"/>
                <a:ea typeface="Raleway ExtraBold"/>
                <a:cs typeface="Raleway ExtraBold"/>
                <a:sym typeface="Raleway ExtraBold"/>
              </a:rPr>
              <a:t>AGILE</a:t>
            </a:r>
            <a:endParaRPr kumimoji="0" sz="4800" b="0" i="0" u="none" strike="noStrike" kern="0" cap="none" spc="0" normalizeH="0" baseline="0" noProof="0">
              <a:ln>
                <a:noFill/>
              </a:ln>
              <a:solidFill>
                <a:srgbClr val="FF0000"/>
              </a:solidFill>
              <a:effectLst/>
              <a:uLnTx/>
              <a:uFillTx/>
              <a:latin typeface="Raleway ExtraBold"/>
              <a:ea typeface="Raleway ExtraBold"/>
              <a:cs typeface="Raleway ExtraBold"/>
              <a:sym typeface="Raleway ExtraBold"/>
            </a:endParaRPr>
          </a:p>
        </p:txBody>
      </p:sp>
      <p:sp>
        <p:nvSpPr>
          <p:cNvPr id="999" name="Google Shape;999;p59"/>
          <p:cNvSpPr txBox="1"/>
          <p:nvPr/>
        </p:nvSpPr>
        <p:spPr>
          <a:xfrm>
            <a:off x="357925" y="877250"/>
            <a:ext cx="3114900" cy="1632300"/>
          </a:xfrm>
          <a:prstGeom prst="rect">
            <a:avLst/>
          </a:prstGeom>
          <a:solidFill>
            <a:srgbClr val="D9EAD3"/>
          </a:solidFill>
          <a:ln w="38100" cap="flat" cmpd="sng">
            <a:solidFill>
              <a:srgbClr val="93C47D"/>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800" b="0" i="0" u="none" strike="noStrike" kern="0" cap="none" spc="0" normalizeH="0" baseline="0" noProof="0">
                <a:ln>
                  <a:noFill/>
                </a:ln>
                <a:solidFill>
                  <a:srgbClr val="2B2A30"/>
                </a:solidFill>
                <a:effectLst/>
                <a:uLnTx/>
                <a:uFillTx/>
                <a:latin typeface="Montserrat Medium"/>
                <a:ea typeface="Montserrat Medium"/>
                <a:cs typeface="Montserrat Medium"/>
                <a:sym typeface="Montserrat Medium"/>
              </a:rPr>
              <a:t>Agile is an umbrella under which many specific methodologies have been developed and are thriving.</a:t>
            </a:r>
            <a:endParaRPr kumimoji="0" sz="1800" b="0" i="0" u="none" strike="noStrike" kern="0" cap="none" spc="0" normalizeH="0" baseline="0" noProof="0">
              <a:ln>
                <a:noFill/>
              </a:ln>
              <a:solidFill>
                <a:srgbClr val="2B2A30"/>
              </a:solidFill>
              <a:effectLst/>
              <a:uLnTx/>
              <a:uFillTx/>
              <a:latin typeface="Montserrat Medium"/>
              <a:ea typeface="Montserrat Medium"/>
              <a:cs typeface="Montserrat Medium"/>
              <a:sym typeface="Montserrat Medium"/>
            </a:endParaRPr>
          </a:p>
        </p:txBody>
      </p:sp>
      <p:sp>
        <p:nvSpPr>
          <p:cNvPr id="1000" name="Google Shape;1000;p59"/>
          <p:cNvSpPr/>
          <p:nvPr/>
        </p:nvSpPr>
        <p:spPr>
          <a:xfrm rot="-1402896">
            <a:off x="319156" y="3088715"/>
            <a:ext cx="1763625" cy="626571"/>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000" b="0" i="0" u="none" strike="noStrike" kern="0" cap="none" spc="0" normalizeH="0" baseline="0" noProof="0">
                <a:ln>
                  <a:noFill/>
                </a:ln>
                <a:solidFill>
                  <a:srgbClr val="000000"/>
                </a:solidFill>
                <a:effectLst/>
                <a:uLnTx/>
                <a:uFillTx/>
                <a:latin typeface="Raleway SemiBold"/>
                <a:ea typeface="Raleway SemiBold"/>
                <a:cs typeface="Raleway SemiBold"/>
                <a:sym typeface="Raleway SemiBold"/>
              </a:rPr>
              <a:t>Mindset</a:t>
            </a:r>
            <a:endParaRPr kumimoji="0" sz="2000" b="0" i="0" u="none" strike="noStrike" kern="0" cap="none" spc="0" normalizeH="0" baseline="0" noProof="0">
              <a:ln>
                <a:noFill/>
              </a:ln>
              <a:solidFill>
                <a:srgbClr val="000000"/>
              </a:solidFill>
              <a:effectLst/>
              <a:uLnTx/>
              <a:uFillTx/>
              <a:latin typeface="Raleway SemiBold"/>
              <a:ea typeface="Raleway SemiBold"/>
              <a:cs typeface="Raleway SemiBold"/>
              <a:sym typeface="Raleway SemiBold"/>
            </a:endParaRPr>
          </a:p>
        </p:txBody>
      </p:sp>
      <p:sp>
        <p:nvSpPr>
          <p:cNvPr id="1001" name="Google Shape;1001;p59"/>
          <p:cNvSpPr/>
          <p:nvPr/>
        </p:nvSpPr>
        <p:spPr>
          <a:xfrm rot="2700000">
            <a:off x="1939574" y="3686048"/>
            <a:ext cx="1763666" cy="626638"/>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000" b="0" i="0" u="none" strike="noStrike" kern="0" cap="none" spc="0" normalizeH="0" baseline="0" noProof="0">
                <a:ln>
                  <a:noFill/>
                </a:ln>
                <a:solidFill>
                  <a:srgbClr val="000000"/>
                </a:solidFill>
                <a:effectLst/>
                <a:uLnTx/>
                <a:uFillTx/>
                <a:latin typeface="Raleway SemiBold"/>
                <a:ea typeface="Raleway SemiBold"/>
                <a:cs typeface="Raleway SemiBold"/>
                <a:sym typeface="Raleway SemiBold"/>
              </a:rPr>
              <a:t>Approach</a:t>
            </a:r>
            <a:endParaRPr kumimoji="0" sz="2000" b="0" i="0" u="none" strike="noStrike" kern="0" cap="none" spc="0" normalizeH="0" baseline="0" noProof="0">
              <a:ln>
                <a:noFill/>
              </a:ln>
              <a:solidFill>
                <a:srgbClr val="000000"/>
              </a:solidFill>
              <a:effectLst/>
              <a:uLnTx/>
              <a:uFillTx/>
              <a:latin typeface="Raleway SemiBold"/>
              <a:ea typeface="Raleway SemiBold"/>
              <a:cs typeface="Raleway SemiBold"/>
              <a:sym typeface="Raleway SemiBold"/>
            </a:endParaRPr>
          </a:p>
        </p:txBody>
      </p:sp>
      <p:sp>
        <p:nvSpPr>
          <p:cNvPr id="1002" name="Google Shape;1002;p59"/>
          <p:cNvSpPr/>
          <p:nvPr/>
        </p:nvSpPr>
        <p:spPr>
          <a:xfrm>
            <a:off x="563906" y="4071999"/>
            <a:ext cx="1763700" cy="6267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2000" b="0" i="0" u="none" strike="noStrike" kern="0" cap="none" spc="0" normalizeH="0" baseline="0" noProof="0">
                <a:ln>
                  <a:noFill/>
                </a:ln>
                <a:solidFill>
                  <a:srgbClr val="000000"/>
                </a:solidFill>
                <a:effectLst/>
                <a:uLnTx/>
                <a:uFillTx/>
                <a:latin typeface="Raleway SemiBold"/>
                <a:ea typeface="Raleway SemiBold"/>
                <a:cs typeface="Raleway SemiBold"/>
                <a:sym typeface="Raleway SemiBold"/>
              </a:rPr>
              <a:t>Umbrella</a:t>
            </a:r>
            <a:endParaRPr kumimoji="0" sz="2000" b="0" i="0" u="none" strike="noStrike" kern="0" cap="none" spc="0" normalizeH="0" baseline="0" noProof="0">
              <a:ln>
                <a:noFill/>
              </a:ln>
              <a:solidFill>
                <a:srgbClr val="000000"/>
              </a:solidFill>
              <a:effectLst/>
              <a:uLnTx/>
              <a:uFillTx/>
              <a:latin typeface="Raleway SemiBold"/>
              <a:ea typeface="Raleway SemiBold"/>
              <a:cs typeface="Raleway SemiBold"/>
              <a:sym typeface="Raleway SemiBold"/>
            </a:endParaRPr>
          </a:p>
        </p:txBody>
      </p:sp>
      <p:sp>
        <p:nvSpPr>
          <p:cNvPr id="1003" name="Google Shape;1003;p59"/>
          <p:cNvSpPr txBox="1"/>
          <p:nvPr/>
        </p:nvSpPr>
        <p:spPr>
          <a:xfrm>
            <a:off x="6589150" y="3247125"/>
            <a:ext cx="1378200" cy="8043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200" b="0" i="0" u="none" strike="noStrike" kern="0" cap="none" spc="0" normalizeH="0" baseline="0" noProof="0">
                <a:ln>
                  <a:noFill/>
                </a:ln>
                <a:solidFill>
                  <a:srgbClr val="000000"/>
                </a:solidFill>
                <a:effectLst/>
                <a:uLnTx/>
                <a:uFillTx/>
                <a:latin typeface="Arial"/>
                <a:cs typeface="Arial"/>
                <a:sym typeface="Arial"/>
              </a:rPr>
              <a:t> Dynamic System Development Methodology (DSDM)</a:t>
            </a: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
        <p:nvSpPr>
          <p:cNvPr id="1004" name="Google Shape;1004;p59"/>
          <p:cNvSpPr txBox="1"/>
          <p:nvPr/>
        </p:nvSpPr>
        <p:spPr>
          <a:xfrm>
            <a:off x="4857800" y="2764500"/>
            <a:ext cx="1378200" cy="315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200" b="0" i="0" u="none" strike="noStrike" kern="0" cap="none" spc="0" normalizeH="0" baseline="0" noProof="0" dirty="0">
                <a:ln>
                  <a:noFill/>
                </a:ln>
                <a:solidFill>
                  <a:srgbClr val="000000"/>
                </a:solidFill>
                <a:effectLst/>
                <a:uLnTx/>
                <a:uFillTx/>
                <a:latin typeface="Arial"/>
                <a:cs typeface="Arial"/>
                <a:sym typeface="Arial"/>
              </a:rPr>
              <a:t>Scrum</a:t>
            </a:r>
            <a:endParaRPr kumimoji="0" sz="1500" b="0" i="0" u="none" strike="noStrike" kern="0" cap="none" spc="0" normalizeH="0" baseline="0" noProof="0" dirty="0">
              <a:ln>
                <a:noFill/>
              </a:ln>
              <a:solidFill>
                <a:srgbClr val="000000"/>
              </a:solidFill>
              <a:effectLst/>
              <a:uLnTx/>
              <a:uFillTx/>
              <a:latin typeface="Arial"/>
              <a:cs typeface="Arial"/>
              <a:sym typeface="Arial"/>
            </a:endParaRPr>
          </a:p>
        </p:txBody>
      </p:sp>
      <p:sp>
        <p:nvSpPr>
          <p:cNvPr id="1005" name="Google Shape;1005;p59"/>
          <p:cNvSpPr txBox="1"/>
          <p:nvPr/>
        </p:nvSpPr>
        <p:spPr>
          <a:xfrm>
            <a:off x="7270825" y="2838375"/>
            <a:ext cx="1378200" cy="315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200" b="0" i="0" u="none" strike="noStrike" kern="0" cap="none" spc="0" normalizeH="0" baseline="0" noProof="0">
                <a:ln>
                  <a:noFill/>
                </a:ln>
                <a:solidFill>
                  <a:srgbClr val="000000"/>
                </a:solidFill>
                <a:effectLst/>
                <a:uLnTx/>
                <a:uFillTx/>
                <a:latin typeface="Arial"/>
                <a:cs typeface="Arial"/>
                <a:sym typeface="Arial"/>
              </a:rPr>
              <a:t>Kanban</a:t>
            </a: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
        <p:nvSpPr>
          <p:cNvPr id="1006" name="Google Shape;1006;p59"/>
          <p:cNvSpPr txBox="1"/>
          <p:nvPr/>
        </p:nvSpPr>
        <p:spPr>
          <a:xfrm>
            <a:off x="6413075" y="4207125"/>
            <a:ext cx="1378200" cy="626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200" b="0" i="0" u="none" strike="noStrike" kern="0" cap="none" spc="0" normalizeH="0" baseline="0" noProof="0">
                <a:ln>
                  <a:noFill/>
                </a:ln>
                <a:solidFill>
                  <a:srgbClr val="000000"/>
                </a:solidFill>
                <a:effectLst/>
                <a:uLnTx/>
                <a:uFillTx/>
                <a:latin typeface="Arial"/>
                <a:cs typeface="Arial"/>
                <a:sym typeface="Arial"/>
              </a:rPr>
              <a:t>Extreme Programming (XP)</a:t>
            </a: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
        <p:nvSpPr>
          <p:cNvPr id="1007" name="Google Shape;1007;p59"/>
          <p:cNvSpPr txBox="1"/>
          <p:nvPr/>
        </p:nvSpPr>
        <p:spPr>
          <a:xfrm>
            <a:off x="4179175" y="3335925"/>
            <a:ext cx="1378200" cy="626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200" b="0" i="0" u="none" strike="noStrike" kern="0" cap="none" spc="0" normalizeH="0" baseline="0" noProof="0">
                <a:ln>
                  <a:noFill/>
                </a:ln>
                <a:solidFill>
                  <a:srgbClr val="000000"/>
                </a:solidFill>
                <a:effectLst/>
                <a:uLnTx/>
                <a:uFillTx/>
                <a:latin typeface="Arial"/>
                <a:cs typeface="Arial"/>
                <a:sym typeface="Arial"/>
              </a:rPr>
              <a:t>Test Driven Development (TDD)</a:t>
            </a: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
        <p:nvSpPr>
          <p:cNvPr id="1008" name="Google Shape;1008;p59"/>
          <p:cNvSpPr txBox="1"/>
          <p:nvPr/>
        </p:nvSpPr>
        <p:spPr>
          <a:xfrm>
            <a:off x="3611325" y="2620125"/>
            <a:ext cx="1378200" cy="626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200" b="0" i="0" u="none" strike="noStrike" kern="0" cap="none" spc="0" normalizeH="0" baseline="0" noProof="0">
                <a:ln>
                  <a:noFill/>
                </a:ln>
                <a:solidFill>
                  <a:srgbClr val="000000"/>
                </a:solidFill>
                <a:effectLst/>
                <a:uLnTx/>
                <a:uFillTx/>
                <a:latin typeface="Arial"/>
                <a:cs typeface="Arial"/>
                <a:sym typeface="Arial"/>
              </a:rPr>
              <a:t>Feature Driven Development (FDD)</a:t>
            </a: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
        <p:nvSpPr>
          <p:cNvPr id="1009" name="Google Shape;1009;p59"/>
          <p:cNvSpPr txBox="1"/>
          <p:nvPr/>
        </p:nvSpPr>
        <p:spPr>
          <a:xfrm>
            <a:off x="6072700" y="2775525"/>
            <a:ext cx="1378200" cy="315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200" b="0" i="0" u="none" strike="noStrike" kern="0" cap="none" spc="0" normalizeH="0" baseline="0" noProof="0">
                <a:ln>
                  <a:noFill/>
                </a:ln>
                <a:solidFill>
                  <a:srgbClr val="000000"/>
                </a:solidFill>
                <a:effectLst/>
                <a:uLnTx/>
                <a:uFillTx/>
                <a:latin typeface="Arial"/>
                <a:cs typeface="Arial"/>
                <a:sym typeface="Arial"/>
              </a:rPr>
              <a:t>Lean</a:t>
            </a: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0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90</a:t>
            </a:fld>
            <a:endParaRPr/>
          </a:p>
        </p:txBody>
      </p:sp>
      <p:sp>
        <p:nvSpPr>
          <p:cNvPr id="2421" name="Google Shape;2421;p100"/>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rPr>
              <a:t>Visualizing the Workflow</a:t>
            </a:r>
            <a:endParaRPr sz="4000">
              <a:solidFill>
                <a:srgbClr val="741B47"/>
              </a:solidFill>
              <a:highlight>
                <a:srgbClr val="FFFFFF"/>
              </a:highlight>
            </a:endParaRPr>
          </a:p>
          <a:p>
            <a:pPr marL="0" marR="0" lvl="0" indent="0" algn="l" rtl="0">
              <a:lnSpc>
                <a:spcPct val="80000"/>
              </a:lnSpc>
              <a:spcBef>
                <a:spcPts val="0"/>
              </a:spcBef>
              <a:spcAft>
                <a:spcPts val="0"/>
              </a:spcAft>
              <a:buClr>
                <a:schemeClr val="accent2"/>
              </a:buClr>
              <a:buSzPts val="4800"/>
              <a:buFont typeface="Raleway SemiBold"/>
              <a:buNone/>
            </a:pPr>
            <a:endParaRPr sz="4000">
              <a:solidFill>
                <a:srgbClr val="741B47"/>
              </a:solidFill>
              <a:latin typeface="Raleway Medium"/>
              <a:ea typeface="Raleway Medium"/>
              <a:cs typeface="Raleway Medium"/>
              <a:sym typeface="Raleway Medium"/>
            </a:endParaRPr>
          </a:p>
        </p:txBody>
      </p:sp>
      <p:sp>
        <p:nvSpPr>
          <p:cNvPr id="2422" name="Google Shape;2422;p100"/>
          <p:cNvSpPr txBox="1"/>
          <p:nvPr/>
        </p:nvSpPr>
        <p:spPr>
          <a:xfrm>
            <a:off x="426750" y="3331000"/>
            <a:ext cx="8290500" cy="148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800"/>
              <a:buChar char="●"/>
            </a:pPr>
            <a:r>
              <a:rPr lang="tr-TR" sz="1800" dirty="0" err="1">
                <a:solidFill>
                  <a:schemeClr val="accent2"/>
                </a:solidFill>
                <a:highlight>
                  <a:srgbClr val="FFFFFF"/>
                </a:highlight>
              </a:rPr>
              <a:t>Visualization</a:t>
            </a:r>
            <a:r>
              <a:rPr lang="tr-TR" sz="1800" dirty="0">
                <a:solidFill>
                  <a:schemeClr val="accent2"/>
                </a:solidFill>
                <a:highlight>
                  <a:srgbClr val="FFFFFF"/>
                </a:highlight>
              </a:rPr>
              <a:t> is </a:t>
            </a:r>
            <a:r>
              <a:rPr lang="tr-TR" sz="1800" dirty="0" err="1">
                <a:solidFill>
                  <a:schemeClr val="accent2"/>
                </a:solidFill>
                <a:highlight>
                  <a:srgbClr val="FFFFFF"/>
                </a:highlight>
              </a:rPr>
              <a:t>the</a:t>
            </a:r>
            <a:r>
              <a:rPr lang="tr-TR" sz="1800" dirty="0">
                <a:solidFill>
                  <a:schemeClr val="accent2"/>
                </a:solidFill>
                <a:highlight>
                  <a:srgbClr val="FFFFFF"/>
                </a:highlight>
              </a:rPr>
              <a:t> </a:t>
            </a:r>
            <a:r>
              <a:rPr lang="tr-TR" sz="1800" dirty="0" err="1">
                <a:solidFill>
                  <a:schemeClr val="accent2"/>
                </a:solidFill>
                <a:highlight>
                  <a:srgbClr val="FFFFFF"/>
                </a:highlight>
              </a:rPr>
              <a:t>first</a:t>
            </a:r>
            <a:r>
              <a:rPr lang="tr-TR" sz="1800" dirty="0">
                <a:solidFill>
                  <a:schemeClr val="accent2"/>
                </a:solidFill>
                <a:highlight>
                  <a:srgbClr val="FFFFFF"/>
                </a:highlight>
              </a:rPr>
              <a:t> step </a:t>
            </a:r>
            <a:r>
              <a:rPr lang="tr-TR" sz="1800" dirty="0" err="1">
                <a:solidFill>
                  <a:schemeClr val="accent2"/>
                </a:solidFill>
                <a:highlight>
                  <a:srgbClr val="FFFFFF"/>
                </a:highlight>
              </a:rPr>
              <a:t>to</a:t>
            </a:r>
            <a:r>
              <a:rPr lang="tr-TR" sz="1800" dirty="0">
                <a:solidFill>
                  <a:schemeClr val="accent2"/>
                </a:solidFill>
                <a:highlight>
                  <a:srgbClr val="FFFFFF"/>
                </a:highlight>
              </a:rPr>
              <a:t> start </a:t>
            </a:r>
            <a:r>
              <a:rPr lang="tr-TR" sz="1800" dirty="0" err="1">
                <a:solidFill>
                  <a:schemeClr val="accent2"/>
                </a:solidFill>
                <a:highlight>
                  <a:srgbClr val="FFFFFF"/>
                </a:highlight>
              </a:rPr>
              <a:t>with</a:t>
            </a:r>
            <a:r>
              <a:rPr lang="tr-TR" sz="1800" dirty="0">
                <a:solidFill>
                  <a:schemeClr val="accent2"/>
                </a:solidFill>
                <a:highlight>
                  <a:srgbClr val="FFFFFF"/>
                </a:highlight>
              </a:rPr>
              <a:t> </a:t>
            </a:r>
            <a:r>
              <a:rPr lang="tr-TR" sz="1800" dirty="0" err="1">
                <a:solidFill>
                  <a:schemeClr val="accent2"/>
                </a:solidFill>
                <a:highlight>
                  <a:srgbClr val="FFFFFF"/>
                </a:highlight>
              </a:rPr>
              <a:t>Kanban</a:t>
            </a:r>
            <a:endParaRPr sz="1800" dirty="0">
              <a:solidFill>
                <a:schemeClr val="accent2"/>
              </a:solidFill>
              <a:highlight>
                <a:srgbClr val="FFFFFF"/>
              </a:highlight>
            </a:endParaRPr>
          </a:p>
          <a:p>
            <a:pPr marL="457200" lvl="0" indent="0" algn="l" rtl="0">
              <a:lnSpc>
                <a:spcPct val="115000"/>
              </a:lnSpc>
              <a:spcBef>
                <a:spcPts val="1200"/>
              </a:spcBef>
              <a:spcAft>
                <a:spcPts val="0"/>
              </a:spcAft>
              <a:buNone/>
            </a:pPr>
            <a:endParaRPr sz="100" dirty="0">
              <a:solidFill>
                <a:schemeClr val="accent2"/>
              </a:solidFill>
              <a:highlight>
                <a:srgbClr val="FFFFFF"/>
              </a:highlight>
            </a:endParaRPr>
          </a:p>
          <a:p>
            <a:pPr marL="457200" lvl="0" indent="-342900" algn="l" rtl="0">
              <a:lnSpc>
                <a:spcPct val="115000"/>
              </a:lnSpc>
              <a:spcBef>
                <a:spcPts val="1200"/>
              </a:spcBef>
              <a:spcAft>
                <a:spcPts val="0"/>
              </a:spcAft>
              <a:buClr>
                <a:schemeClr val="accent2"/>
              </a:buClr>
              <a:buSzPts val="1800"/>
              <a:buChar char="●"/>
            </a:pPr>
            <a:r>
              <a:rPr lang="tr-TR" sz="1800" dirty="0" err="1">
                <a:solidFill>
                  <a:schemeClr val="accent2"/>
                </a:solidFill>
                <a:highlight>
                  <a:srgbClr val="FFFFFF"/>
                </a:highlight>
              </a:rPr>
              <a:t>When</a:t>
            </a:r>
            <a:r>
              <a:rPr lang="tr-TR" sz="1800" dirty="0">
                <a:solidFill>
                  <a:schemeClr val="accent2"/>
                </a:solidFill>
                <a:highlight>
                  <a:srgbClr val="FFFFFF"/>
                </a:highlight>
              </a:rPr>
              <a:t> </a:t>
            </a:r>
            <a:r>
              <a:rPr lang="tr-TR" sz="1800" dirty="0" err="1">
                <a:solidFill>
                  <a:schemeClr val="accent2"/>
                </a:solidFill>
                <a:highlight>
                  <a:srgbClr val="FFFFFF"/>
                </a:highlight>
              </a:rPr>
              <a:t>you</a:t>
            </a:r>
            <a:r>
              <a:rPr lang="tr-TR" sz="1800" dirty="0">
                <a:solidFill>
                  <a:schemeClr val="accent2"/>
                </a:solidFill>
                <a:highlight>
                  <a:srgbClr val="FFFFFF"/>
                </a:highlight>
              </a:rPr>
              <a:t> </a:t>
            </a:r>
            <a:r>
              <a:rPr lang="tr-TR" sz="1800" dirty="0" err="1">
                <a:solidFill>
                  <a:schemeClr val="accent2"/>
                </a:solidFill>
                <a:highlight>
                  <a:srgbClr val="FFFFFF"/>
                </a:highlight>
              </a:rPr>
              <a:t>visualize</a:t>
            </a:r>
            <a:r>
              <a:rPr lang="tr-TR" sz="1800" dirty="0">
                <a:solidFill>
                  <a:schemeClr val="accent2"/>
                </a:solidFill>
                <a:highlight>
                  <a:srgbClr val="FFFFFF"/>
                </a:highlight>
              </a:rPr>
              <a:t> </a:t>
            </a:r>
            <a:r>
              <a:rPr lang="tr-TR" sz="1800" dirty="0" err="1">
                <a:solidFill>
                  <a:schemeClr val="accent2"/>
                </a:solidFill>
                <a:highlight>
                  <a:srgbClr val="FFFFFF"/>
                </a:highlight>
              </a:rPr>
              <a:t>the</a:t>
            </a:r>
            <a:r>
              <a:rPr lang="tr-TR" sz="1800" dirty="0">
                <a:solidFill>
                  <a:schemeClr val="accent2"/>
                </a:solidFill>
                <a:highlight>
                  <a:srgbClr val="FFFFFF"/>
                </a:highlight>
              </a:rPr>
              <a:t> </a:t>
            </a:r>
            <a:r>
              <a:rPr lang="tr-TR" sz="1800" dirty="0" err="1">
                <a:solidFill>
                  <a:schemeClr val="accent2"/>
                </a:solidFill>
                <a:highlight>
                  <a:srgbClr val="FFFFFF"/>
                </a:highlight>
              </a:rPr>
              <a:t>process</a:t>
            </a:r>
            <a:r>
              <a:rPr lang="tr-TR" sz="1800" dirty="0">
                <a:solidFill>
                  <a:schemeClr val="accent2"/>
                </a:solidFill>
                <a:highlight>
                  <a:srgbClr val="FFFFFF"/>
                </a:highlight>
              </a:rPr>
              <a:t>, it can be </a:t>
            </a:r>
            <a:r>
              <a:rPr lang="tr-TR" sz="1800" dirty="0" err="1">
                <a:solidFill>
                  <a:schemeClr val="accent2"/>
                </a:solidFill>
                <a:highlight>
                  <a:srgbClr val="FFFFFF"/>
                </a:highlight>
              </a:rPr>
              <a:t>seen</a:t>
            </a:r>
            <a:r>
              <a:rPr lang="tr-TR" sz="1800" dirty="0">
                <a:solidFill>
                  <a:schemeClr val="accent2"/>
                </a:solidFill>
                <a:highlight>
                  <a:srgbClr val="FFFFFF"/>
                </a:highlight>
              </a:rPr>
              <a:t> </a:t>
            </a:r>
            <a:r>
              <a:rPr lang="tr-TR" sz="1800" dirty="0" err="1">
                <a:solidFill>
                  <a:schemeClr val="accent2"/>
                </a:solidFill>
                <a:highlight>
                  <a:srgbClr val="FFFFFF"/>
                </a:highlight>
              </a:rPr>
              <a:t>what</a:t>
            </a:r>
            <a:r>
              <a:rPr lang="tr-TR" sz="1800" dirty="0">
                <a:solidFill>
                  <a:schemeClr val="accent2"/>
                </a:solidFill>
                <a:highlight>
                  <a:srgbClr val="FFFFFF"/>
                </a:highlight>
              </a:rPr>
              <a:t> </a:t>
            </a:r>
            <a:r>
              <a:rPr lang="tr-TR" sz="1800" dirty="0" err="1">
                <a:solidFill>
                  <a:schemeClr val="accent2"/>
                </a:solidFill>
                <a:highlight>
                  <a:srgbClr val="FFFFFF"/>
                </a:highlight>
              </a:rPr>
              <a:t>you</a:t>
            </a:r>
            <a:r>
              <a:rPr lang="tr-TR" sz="1800" dirty="0">
                <a:solidFill>
                  <a:schemeClr val="accent2"/>
                </a:solidFill>
                <a:highlight>
                  <a:srgbClr val="FFFFFF"/>
                </a:highlight>
              </a:rPr>
              <a:t> </a:t>
            </a:r>
            <a:r>
              <a:rPr lang="tr-TR" sz="1800" dirty="0" err="1">
                <a:solidFill>
                  <a:schemeClr val="accent2"/>
                </a:solidFill>
                <a:highlight>
                  <a:srgbClr val="FFFFFF"/>
                </a:highlight>
              </a:rPr>
              <a:t>and</a:t>
            </a:r>
            <a:r>
              <a:rPr lang="tr-TR" sz="1800" dirty="0">
                <a:solidFill>
                  <a:schemeClr val="accent2"/>
                </a:solidFill>
                <a:highlight>
                  <a:srgbClr val="FFFFFF"/>
                </a:highlight>
              </a:rPr>
              <a:t> </a:t>
            </a:r>
            <a:r>
              <a:rPr lang="tr-TR" sz="1800" dirty="0" err="1">
                <a:solidFill>
                  <a:schemeClr val="accent2"/>
                </a:solidFill>
                <a:highlight>
                  <a:srgbClr val="FFFFFF"/>
                </a:highlight>
              </a:rPr>
              <a:t>your</a:t>
            </a:r>
            <a:r>
              <a:rPr lang="tr-TR" sz="1800" dirty="0">
                <a:solidFill>
                  <a:schemeClr val="accent2"/>
                </a:solidFill>
                <a:highlight>
                  <a:srgbClr val="FFFFFF"/>
                </a:highlight>
              </a:rPr>
              <a:t> </a:t>
            </a:r>
            <a:r>
              <a:rPr lang="tr-TR" sz="1800" dirty="0" err="1">
                <a:solidFill>
                  <a:schemeClr val="accent2"/>
                </a:solidFill>
                <a:highlight>
                  <a:srgbClr val="FFFFFF"/>
                </a:highlight>
              </a:rPr>
              <a:t>team</a:t>
            </a:r>
            <a:r>
              <a:rPr lang="tr-TR" sz="1800" dirty="0">
                <a:solidFill>
                  <a:schemeClr val="accent2"/>
                </a:solidFill>
                <a:highlight>
                  <a:srgbClr val="FFFFFF"/>
                </a:highlight>
              </a:rPr>
              <a:t> </a:t>
            </a:r>
            <a:r>
              <a:rPr lang="tr-TR" sz="1800" dirty="0" err="1">
                <a:solidFill>
                  <a:schemeClr val="accent2"/>
                </a:solidFill>
                <a:highlight>
                  <a:srgbClr val="FFFFFF"/>
                </a:highlight>
              </a:rPr>
              <a:t>are</a:t>
            </a:r>
            <a:r>
              <a:rPr lang="tr-TR" sz="1800" dirty="0">
                <a:solidFill>
                  <a:schemeClr val="accent2"/>
                </a:solidFill>
                <a:highlight>
                  <a:srgbClr val="FFFFFF"/>
                </a:highlight>
              </a:rPr>
              <a:t> </a:t>
            </a:r>
            <a:r>
              <a:rPr lang="tr-TR" sz="1800" dirty="0" err="1">
                <a:solidFill>
                  <a:schemeClr val="accent2"/>
                </a:solidFill>
                <a:highlight>
                  <a:srgbClr val="FFFFFF"/>
                </a:highlight>
              </a:rPr>
              <a:t>currently</a:t>
            </a:r>
            <a:r>
              <a:rPr lang="tr-TR" sz="1800" dirty="0">
                <a:solidFill>
                  <a:schemeClr val="accent2"/>
                </a:solidFill>
                <a:highlight>
                  <a:srgbClr val="FFFFFF"/>
                </a:highlight>
              </a:rPr>
              <a:t> </a:t>
            </a:r>
            <a:r>
              <a:rPr lang="tr-TR" sz="1800" dirty="0" err="1">
                <a:solidFill>
                  <a:schemeClr val="accent2"/>
                </a:solidFill>
                <a:highlight>
                  <a:srgbClr val="FFFFFF"/>
                </a:highlight>
              </a:rPr>
              <a:t>doing</a:t>
            </a:r>
            <a:endParaRPr sz="1800" dirty="0">
              <a:solidFill>
                <a:schemeClr val="accent2"/>
              </a:solidFill>
              <a:highlight>
                <a:srgbClr val="FFFFFF"/>
              </a:highlight>
            </a:endParaRPr>
          </a:p>
        </p:txBody>
      </p:sp>
      <p:sp>
        <p:nvSpPr>
          <p:cNvPr id="2423" name="Google Shape;2423;p100"/>
          <p:cNvSpPr txBox="1"/>
          <p:nvPr/>
        </p:nvSpPr>
        <p:spPr>
          <a:xfrm>
            <a:off x="6775400" y="130105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First Practice</a:t>
            </a:r>
            <a:endParaRPr sz="2400" b="1">
              <a:solidFill>
                <a:schemeClr val="accent2"/>
              </a:solidFill>
              <a:highlight>
                <a:srgbClr val="FFFFFF"/>
              </a:highlight>
            </a:endParaRPr>
          </a:p>
        </p:txBody>
      </p:sp>
      <p:pic>
        <p:nvPicPr>
          <p:cNvPr id="2424" name="Google Shape;2424;p100"/>
          <p:cNvPicPr preferRelativeResize="0"/>
          <p:nvPr/>
        </p:nvPicPr>
        <p:blipFill>
          <a:blip r:embed="rId3">
            <a:alphaModFix/>
          </a:blip>
          <a:stretch>
            <a:fillRect/>
          </a:stretch>
        </p:blipFill>
        <p:spPr>
          <a:xfrm>
            <a:off x="627250" y="991625"/>
            <a:ext cx="1947000" cy="1947000"/>
          </a:xfrm>
          <a:prstGeom prst="rect">
            <a:avLst/>
          </a:prstGeom>
          <a:noFill/>
          <a:ln>
            <a:noFill/>
          </a:ln>
        </p:spPr>
      </p:pic>
      <p:grpSp>
        <p:nvGrpSpPr>
          <p:cNvPr id="2425" name="Google Shape;2425;p100"/>
          <p:cNvGrpSpPr/>
          <p:nvPr/>
        </p:nvGrpSpPr>
        <p:grpSpPr>
          <a:xfrm>
            <a:off x="2820777" y="1035937"/>
            <a:ext cx="3066829" cy="1771468"/>
            <a:chOff x="1036002" y="931525"/>
            <a:chExt cx="5629275" cy="3705225"/>
          </a:xfrm>
        </p:grpSpPr>
        <p:pic>
          <p:nvPicPr>
            <p:cNvPr id="2426" name="Google Shape;2426;p100"/>
            <p:cNvPicPr preferRelativeResize="0"/>
            <p:nvPr/>
          </p:nvPicPr>
          <p:blipFill rotWithShape="1">
            <a:blip r:embed="rId4">
              <a:alphaModFix/>
            </a:blip>
            <a:srcRect/>
            <a:stretch/>
          </p:blipFill>
          <p:spPr>
            <a:xfrm>
              <a:off x="1036002" y="931525"/>
              <a:ext cx="5629275" cy="3705225"/>
            </a:xfrm>
            <a:prstGeom prst="rect">
              <a:avLst/>
            </a:prstGeom>
            <a:noFill/>
            <a:ln>
              <a:noFill/>
            </a:ln>
          </p:spPr>
        </p:pic>
        <p:pic>
          <p:nvPicPr>
            <p:cNvPr id="2427" name="Google Shape;2427;p100"/>
            <p:cNvPicPr preferRelativeResize="0"/>
            <p:nvPr/>
          </p:nvPicPr>
          <p:blipFill rotWithShape="1">
            <a:blip r:embed="rId4">
              <a:alphaModFix/>
            </a:blip>
            <a:srcRect l="70215" t="86717" r="25994" b="8072"/>
            <a:stretch/>
          </p:blipFill>
          <p:spPr>
            <a:xfrm>
              <a:off x="4033519" y="4443709"/>
              <a:ext cx="213361" cy="193041"/>
            </a:xfrm>
            <a:prstGeom prst="rect">
              <a:avLst/>
            </a:prstGeom>
            <a:noFill/>
            <a:ln>
              <a:noFill/>
            </a:ln>
          </p:spPr>
        </p:pic>
      </p:grpSp>
    </p:spTree>
    <p:extLst>
      <p:ext uri="{BB962C8B-B14F-4D97-AF65-F5344CB8AC3E}">
        <p14:creationId xmlns:p14="http://schemas.microsoft.com/office/powerpoint/2010/main" val="1825728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8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91</a:t>
            </a:fld>
            <a:endParaRPr/>
          </a:p>
        </p:txBody>
      </p:sp>
      <p:sp>
        <p:nvSpPr>
          <p:cNvPr id="1941" name="Google Shape;1941;p85"/>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Limit Work in Progress (WIP)</a:t>
            </a:r>
            <a:endParaRPr sz="4000" b="0" i="0" u="none" strike="noStrike" cap="none">
              <a:solidFill>
                <a:srgbClr val="741B47"/>
              </a:solidFill>
              <a:latin typeface="Raleway Medium"/>
              <a:ea typeface="Raleway Medium"/>
              <a:cs typeface="Raleway Medium"/>
              <a:sym typeface="Raleway Medium"/>
            </a:endParaRPr>
          </a:p>
        </p:txBody>
      </p:sp>
      <p:pic>
        <p:nvPicPr>
          <p:cNvPr id="1942" name="Google Shape;1942;p85"/>
          <p:cNvPicPr preferRelativeResize="0"/>
          <p:nvPr/>
        </p:nvPicPr>
        <p:blipFill>
          <a:blip r:embed="rId4">
            <a:alphaModFix/>
          </a:blip>
          <a:stretch>
            <a:fillRect/>
          </a:stretch>
        </p:blipFill>
        <p:spPr>
          <a:xfrm>
            <a:off x="1075200" y="766876"/>
            <a:ext cx="6850699" cy="2998825"/>
          </a:xfrm>
          <a:prstGeom prst="rect">
            <a:avLst/>
          </a:prstGeom>
          <a:noFill/>
          <a:ln>
            <a:noFill/>
          </a:ln>
        </p:spPr>
      </p:pic>
      <p:sp>
        <p:nvSpPr>
          <p:cNvPr id="1943" name="Google Shape;1943;p85"/>
          <p:cNvSpPr txBox="1"/>
          <p:nvPr/>
        </p:nvSpPr>
        <p:spPr>
          <a:xfrm>
            <a:off x="321475" y="3906200"/>
            <a:ext cx="8313300" cy="919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When you assign a limit to each column, your team doesn't work more than they can handle</a:t>
            </a:r>
            <a:endParaRPr sz="1800">
              <a:solidFill>
                <a:schemeClr val="accent2"/>
              </a:solidFill>
            </a:endParaRPr>
          </a:p>
        </p:txBody>
      </p:sp>
      <p:sp>
        <p:nvSpPr>
          <p:cNvPr id="1944" name="Google Shape;1944;p85"/>
          <p:cNvSpPr txBox="1"/>
          <p:nvPr/>
        </p:nvSpPr>
        <p:spPr>
          <a:xfrm>
            <a:off x="6775400" y="198685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Second Practice</a:t>
            </a:r>
            <a:endParaRPr sz="2400" b="1">
              <a:solidFill>
                <a:schemeClr val="accent2"/>
              </a:solidFill>
              <a:highlight>
                <a:srgbClr val="FFFFFF"/>
              </a:high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10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92</a:t>
            </a:fld>
            <a:endParaRPr/>
          </a:p>
        </p:txBody>
      </p:sp>
      <p:sp>
        <p:nvSpPr>
          <p:cNvPr id="2442" name="Google Shape;2442;p102"/>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Managing Flow</a:t>
            </a:r>
            <a:endParaRPr sz="4000" b="0" i="0" u="none" strike="noStrike" cap="none">
              <a:solidFill>
                <a:srgbClr val="741B47"/>
              </a:solidFill>
              <a:latin typeface="Raleway Medium"/>
              <a:ea typeface="Raleway Medium"/>
              <a:cs typeface="Raleway Medium"/>
              <a:sym typeface="Raleway Medium"/>
            </a:endParaRPr>
          </a:p>
        </p:txBody>
      </p:sp>
      <p:sp>
        <p:nvSpPr>
          <p:cNvPr id="2443" name="Google Shape;2443;p102"/>
          <p:cNvSpPr txBox="1"/>
          <p:nvPr/>
        </p:nvSpPr>
        <p:spPr>
          <a:xfrm>
            <a:off x="4071950" y="2062475"/>
            <a:ext cx="4959000" cy="22026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As you manage the flow and improve it, your team's pace becomes more predictable</a:t>
            </a:r>
            <a:endParaRPr sz="2000">
              <a:solidFill>
                <a:schemeClr val="accent2"/>
              </a:solidFill>
              <a:highlight>
                <a:srgbClr val="FFFFFF"/>
              </a:highlight>
            </a:endParaRPr>
          </a:p>
          <a:p>
            <a:pPr marL="457200" lvl="0" indent="0" algn="l" rtl="0">
              <a:spcBef>
                <a:spcPts val="0"/>
              </a:spcBef>
              <a:spcAft>
                <a:spcPts val="0"/>
              </a:spcAft>
              <a:buNone/>
            </a:pPr>
            <a:endParaRPr sz="2000">
              <a:solidFill>
                <a:schemeClr val="accent2"/>
              </a:solidFill>
              <a:highlight>
                <a:srgbClr val="FFFFFF"/>
              </a:highlight>
            </a:endParaRPr>
          </a:p>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This makes it easy for you to make commitments to your customers</a:t>
            </a:r>
            <a:endParaRPr sz="2000">
              <a:solidFill>
                <a:schemeClr val="accent2"/>
              </a:solidFill>
            </a:endParaRPr>
          </a:p>
        </p:txBody>
      </p:sp>
      <p:sp>
        <p:nvSpPr>
          <p:cNvPr id="2444" name="Google Shape;2444;p102"/>
          <p:cNvSpPr txBox="1"/>
          <p:nvPr/>
        </p:nvSpPr>
        <p:spPr>
          <a:xfrm>
            <a:off x="5811000" y="55095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Third Practice</a:t>
            </a:r>
            <a:endParaRPr sz="2400" b="1">
              <a:solidFill>
                <a:schemeClr val="accent2"/>
              </a:solidFill>
              <a:highlight>
                <a:srgbClr val="FFFFFF"/>
              </a:highlight>
            </a:endParaRPr>
          </a:p>
        </p:txBody>
      </p:sp>
      <p:pic>
        <p:nvPicPr>
          <p:cNvPr id="2445" name="Google Shape;2445;p102"/>
          <p:cNvPicPr preferRelativeResize="0"/>
          <p:nvPr/>
        </p:nvPicPr>
        <p:blipFill>
          <a:blip r:embed="rId4">
            <a:alphaModFix/>
          </a:blip>
          <a:stretch>
            <a:fillRect/>
          </a:stretch>
        </p:blipFill>
        <p:spPr>
          <a:xfrm>
            <a:off x="521300" y="1179000"/>
            <a:ext cx="3152076" cy="3152076"/>
          </a:xfrm>
          <a:prstGeom prst="rect">
            <a:avLst/>
          </a:prstGeom>
          <a:noFill/>
          <a:ln>
            <a:noFill/>
          </a:ln>
        </p:spPr>
      </p:pic>
    </p:spTree>
    <p:extLst>
      <p:ext uri="{BB962C8B-B14F-4D97-AF65-F5344CB8AC3E}">
        <p14:creationId xmlns:p14="http://schemas.microsoft.com/office/powerpoint/2010/main" val="14789235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10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93</a:t>
            </a:fld>
            <a:endParaRPr/>
          </a:p>
        </p:txBody>
      </p:sp>
      <p:sp>
        <p:nvSpPr>
          <p:cNvPr id="2451" name="Google Shape;2451;p103"/>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Making Process Policies Explicit</a:t>
            </a:r>
            <a:endParaRPr sz="4000" b="0" i="0" u="none" strike="noStrike" cap="none">
              <a:solidFill>
                <a:srgbClr val="741B47"/>
              </a:solidFill>
              <a:latin typeface="Raleway Medium"/>
              <a:ea typeface="Raleway Medium"/>
              <a:cs typeface="Raleway Medium"/>
              <a:sym typeface="Raleway Medium"/>
            </a:endParaRPr>
          </a:p>
        </p:txBody>
      </p:sp>
      <p:sp>
        <p:nvSpPr>
          <p:cNvPr id="2452" name="Google Shape;2452;p103"/>
          <p:cNvSpPr txBox="1"/>
          <p:nvPr/>
        </p:nvSpPr>
        <p:spPr>
          <a:xfrm>
            <a:off x="3630200" y="2279350"/>
            <a:ext cx="5310300" cy="2357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Being explicit allows the team to follow the process easily and make proposals for the improvements</a:t>
            </a:r>
            <a:endParaRPr sz="2000">
              <a:solidFill>
                <a:schemeClr val="accent2"/>
              </a:solidFill>
              <a:highlight>
                <a:srgbClr val="FFFFFF"/>
              </a:highlight>
            </a:endParaRPr>
          </a:p>
          <a:p>
            <a:pPr marL="457200" lvl="0" indent="0" algn="l" rtl="0">
              <a:spcBef>
                <a:spcPts val="0"/>
              </a:spcBef>
              <a:spcAft>
                <a:spcPts val="0"/>
              </a:spcAft>
              <a:buNone/>
            </a:pPr>
            <a:endParaRPr sz="2000">
              <a:solidFill>
                <a:schemeClr val="accent2"/>
              </a:solidFill>
              <a:highlight>
                <a:srgbClr val="FFFFFF"/>
              </a:highlight>
            </a:endParaRPr>
          </a:p>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Team members who are not clear about the existing process can not improve the system</a:t>
            </a:r>
            <a:endParaRPr sz="2000">
              <a:solidFill>
                <a:schemeClr val="accent2"/>
              </a:solidFill>
            </a:endParaRPr>
          </a:p>
        </p:txBody>
      </p:sp>
      <p:pic>
        <p:nvPicPr>
          <p:cNvPr id="2453" name="Google Shape;2453;p103"/>
          <p:cNvPicPr preferRelativeResize="0"/>
          <p:nvPr/>
        </p:nvPicPr>
        <p:blipFill rotWithShape="1">
          <a:blip r:embed="rId4">
            <a:alphaModFix/>
          </a:blip>
          <a:srcRect/>
          <a:stretch/>
        </p:blipFill>
        <p:spPr>
          <a:xfrm>
            <a:off x="-203155" y="1488289"/>
            <a:ext cx="3833352" cy="2957946"/>
          </a:xfrm>
          <a:prstGeom prst="rect">
            <a:avLst/>
          </a:prstGeom>
          <a:noFill/>
          <a:ln>
            <a:noFill/>
          </a:ln>
        </p:spPr>
      </p:pic>
      <p:sp>
        <p:nvSpPr>
          <p:cNvPr id="2454" name="Google Shape;2454;p103"/>
          <p:cNvSpPr txBox="1"/>
          <p:nvPr/>
        </p:nvSpPr>
        <p:spPr>
          <a:xfrm>
            <a:off x="6250325" y="93950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Fourth Practice</a:t>
            </a:r>
            <a:endParaRPr sz="2400" b="1">
              <a:solidFill>
                <a:schemeClr val="accent2"/>
              </a:solidFill>
              <a:highlight>
                <a:srgbClr val="FFFFFF"/>
              </a:highlight>
            </a:endParaRPr>
          </a:p>
        </p:txBody>
      </p:sp>
    </p:spTree>
    <p:extLst>
      <p:ext uri="{BB962C8B-B14F-4D97-AF65-F5344CB8AC3E}">
        <p14:creationId xmlns:p14="http://schemas.microsoft.com/office/powerpoint/2010/main" val="434231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10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94</a:t>
            </a:fld>
            <a:endParaRPr/>
          </a:p>
        </p:txBody>
      </p:sp>
      <p:sp>
        <p:nvSpPr>
          <p:cNvPr id="2460" name="Google Shape;2460;p104"/>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Implementing Feedback Loops</a:t>
            </a:r>
            <a:endParaRPr sz="4000" b="0" i="0" u="none" strike="noStrike" cap="none">
              <a:solidFill>
                <a:srgbClr val="741B47"/>
              </a:solidFill>
              <a:latin typeface="Raleway Medium"/>
              <a:ea typeface="Raleway Medium"/>
              <a:cs typeface="Raleway Medium"/>
              <a:sym typeface="Raleway Medium"/>
            </a:endParaRPr>
          </a:p>
        </p:txBody>
      </p:sp>
      <p:sp>
        <p:nvSpPr>
          <p:cNvPr id="2461" name="Google Shape;2461;p104"/>
          <p:cNvSpPr txBox="1"/>
          <p:nvPr/>
        </p:nvSpPr>
        <p:spPr>
          <a:xfrm>
            <a:off x="359400" y="3382561"/>
            <a:ext cx="8425200" cy="1424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accent2"/>
              </a:buClr>
              <a:buSzPts val="2000"/>
              <a:buChar char="●"/>
            </a:pPr>
            <a:r>
              <a:rPr lang="tr-TR" sz="2000">
                <a:solidFill>
                  <a:schemeClr val="accent2"/>
                </a:solidFill>
                <a:highlight>
                  <a:srgbClr val="FFFFFF"/>
                </a:highlight>
              </a:rPr>
              <a:t>You should know what your customers and the end-users think.</a:t>
            </a:r>
            <a:endParaRPr sz="2000">
              <a:solidFill>
                <a:schemeClr val="accent2"/>
              </a:solidFill>
              <a:highlight>
                <a:srgbClr val="FFFFFF"/>
              </a:highlight>
            </a:endParaRPr>
          </a:p>
          <a:p>
            <a:pPr marL="457200" lvl="0" indent="0" algn="l" rtl="0">
              <a:spcBef>
                <a:spcPts val="0"/>
              </a:spcBef>
              <a:spcAft>
                <a:spcPts val="0"/>
              </a:spcAft>
              <a:buNone/>
            </a:pPr>
            <a:endParaRPr sz="2000">
              <a:solidFill>
                <a:schemeClr val="accent2"/>
              </a:solidFill>
              <a:highlight>
                <a:srgbClr val="FFFFFF"/>
              </a:highlight>
            </a:endParaRPr>
          </a:p>
          <a:p>
            <a:pPr marL="457200" marR="0" lvl="0" indent="-355600" algn="l" rtl="0">
              <a:lnSpc>
                <a:spcPct val="100000"/>
              </a:lnSpc>
              <a:spcBef>
                <a:spcPts val="0"/>
              </a:spcBef>
              <a:spcAft>
                <a:spcPts val="0"/>
              </a:spcAft>
              <a:buClr>
                <a:schemeClr val="accent2"/>
              </a:buClr>
              <a:buSzPts val="2000"/>
              <a:buChar char="●"/>
            </a:pPr>
            <a:r>
              <a:rPr lang="tr-TR" sz="2000">
                <a:solidFill>
                  <a:schemeClr val="accent2"/>
                </a:solidFill>
                <a:highlight>
                  <a:srgbClr val="FFFFFF"/>
                </a:highlight>
              </a:rPr>
              <a:t>Automated continuously running tests are preferred as they shorten feedback loops.</a:t>
            </a:r>
            <a:endParaRPr sz="2000">
              <a:solidFill>
                <a:schemeClr val="accent2"/>
              </a:solidFill>
              <a:highlight>
                <a:srgbClr val="FFFFFF"/>
              </a:highlight>
            </a:endParaRPr>
          </a:p>
          <a:p>
            <a:pPr marL="0" lvl="0" indent="0" algn="l" rtl="0">
              <a:spcBef>
                <a:spcPts val="0"/>
              </a:spcBef>
              <a:spcAft>
                <a:spcPts val="0"/>
              </a:spcAft>
              <a:buNone/>
            </a:pPr>
            <a:endParaRPr sz="2000">
              <a:solidFill>
                <a:schemeClr val="accent2"/>
              </a:solidFill>
              <a:highlight>
                <a:srgbClr val="FFFFFF"/>
              </a:highlight>
            </a:endParaRPr>
          </a:p>
        </p:txBody>
      </p:sp>
      <p:sp>
        <p:nvSpPr>
          <p:cNvPr id="2462" name="Google Shape;2462;p104"/>
          <p:cNvSpPr txBox="1"/>
          <p:nvPr/>
        </p:nvSpPr>
        <p:spPr>
          <a:xfrm>
            <a:off x="6292875" y="1057175"/>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Fifth Practice</a:t>
            </a:r>
            <a:endParaRPr sz="2400" b="1">
              <a:solidFill>
                <a:schemeClr val="accent2"/>
              </a:solidFill>
              <a:highlight>
                <a:srgbClr val="FFFFFF"/>
              </a:highlight>
            </a:endParaRPr>
          </a:p>
        </p:txBody>
      </p:sp>
      <p:pic>
        <p:nvPicPr>
          <p:cNvPr id="2463" name="Google Shape;2463;p104"/>
          <p:cNvPicPr preferRelativeResize="0"/>
          <p:nvPr/>
        </p:nvPicPr>
        <p:blipFill>
          <a:blip r:embed="rId4">
            <a:alphaModFix/>
          </a:blip>
          <a:stretch>
            <a:fillRect/>
          </a:stretch>
        </p:blipFill>
        <p:spPr>
          <a:xfrm>
            <a:off x="2108750" y="1033925"/>
            <a:ext cx="2114875" cy="2114875"/>
          </a:xfrm>
          <a:prstGeom prst="rect">
            <a:avLst/>
          </a:prstGeom>
          <a:noFill/>
          <a:ln>
            <a:noFill/>
          </a:ln>
        </p:spPr>
      </p:pic>
    </p:spTree>
    <p:extLst>
      <p:ext uri="{BB962C8B-B14F-4D97-AF65-F5344CB8AC3E}">
        <p14:creationId xmlns:p14="http://schemas.microsoft.com/office/powerpoint/2010/main" val="3512858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10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95</a:t>
            </a:fld>
            <a:endParaRPr/>
          </a:p>
        </p:txBody>
      </p:sp>
      <p:sp>
        <p:nvSpPr>
          <p:cNvPr id="2469" name="Google Shape;2469;p105"/>
          <p:cNvSpPr txBox="1"/>
          <p:nvPr/>
        </p:nvSpPr>
        <p:spPr>
          <a:xfrm>
            <a:off x="431798" y="173800"/>
            <a:ext cx="79086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highlight>
                  <a:srgbClr val="FFFFFF"/>
                </a:highlight>
                <a:uFill>
                  <a:noFill/>
                </a:uFill>
                <a:hlinkClick r:id="rId3">
                  <a:extLst>
                    <a:ext uri="{A12FA001-AC4F-418D-AE19-62706E023703}">
                      <ahyp:hlinkClr xmlns:ahyp="http://schemas.microsoft.com/office/drawing/2018/hyperlinkcolor" val="tx"/>
                    </a:ext>
                  </a:extLst>
                </a:hlinkClick>
              </a:rPr>
              <a:t>Evolving Experimentally</a:t>
            </a:r>
            <a:endParaRPr sz="4000" b="0" i="0" u="none" strike="noStrike" cap="none">
              <a:solidFill>
                <a:srgbClr val="741B47"/>
              </a:solidFill>
              <a:latin typeface="Raleway Medium"/>
              <a:ea typeface="Raleway Medium"/>
              <a:cs typeface="Raleway Medium"/>
              <a:sym typeface="Raleway Medium"/>
            </a:endParaRPr>
          </a:p>
        </p:txBody>
      </p:sp>
      <p:sp>
        <p:nvSpPr>
          <p:cNvPr id="2470" name="Google Shape;2470;p105"/>
          <p:cNvSpPr txBox="1"/>
          <p:nvPr/>
        </p:nvSpPr>
        <p:spPr>
          <a:xfrm>
            <a:off x="3418275" y="1871675"/>
            <a:ext cx="5634000" cy="2982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Kanban encourages you to use scientific methods like you form a hypothesis and test it</a:t>
            </a:r>
            <a:endParaRPr sz="1800">
              <a:solidFill>
                <a:schemeClr val="accent2"/>
              </a:solidFill>
              <a:highlight>
                <a:srgbClr val="FFFFFF"/>
              </a:highlight>
            </a:endParaRPr>
          </a:p>
          <a:p>
            <a:pPr marL="457200" lvl="0" indent="0" algn="l" rtl="0">
              <a:spcBef>
                <a:spcPts val="0"/>
              </a:spcBef>
              <a:spcAft>
                <a:spcPts val="0"/>
              </a:spcAft>
              <a:buNone/>
            </a:pPr>
            <a:endParaRPr sz="180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By using hypothesis testing, you can assess whether a change helps you improve or not</a:t>
            </a:r>
            <a:endParaRPr sz="1800">
              <a:solidFill>
                <a:schemeClr val="accent2"/>
              </a:solidFill>
              <a:highlight>
                <a:srgbClr val="FFFFFF"/>
              </a:highlight>
            </a:endParaRPr>
          </a:p>
          <a:p>
            <a:pPr marL="457200" lvl="0" indent="0" algn="l" rtl="0">
              <a:spcBef>
                <a:spcPts val="0"/>
              </a:spcBef>
              <a:spcAft>
                <a:spcPts val="0"/>
              </a:spcAft>
              <a:buNone/>
            </a:pPr>
            <a:endParaRPr sz="180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tr-TR" sz="1800">
                <a:solidFill>
                  <a:schemeClr val="accent2"/>
                </a:solidFill>
                <a:highlight>
                  <a:srgbClr val="FFFFFF"/>
                </a:highlight>
              </a:rPr>
              <a:t>Then you make a decision about whether to try some other solutions or to keep the current status</a:t>
            </a:r>
            <a:endParaRPr sz="1800">
              <a:solidFill>
                <a:schemeClr val="accent2"/>
              </a:solidFill>
              <a:highlight>
                <a:srgbClr val="FFFFFF"/>
              </a:highlight>
            </a:endParaRPr>
          </a:p>
        </p:txBody>
      </p:sp>
      <p:sp>
        <p:nvSpPr>
          <p:cNvPr id="2471" name="Google Shape;2471;p105"/>
          <p:cNvSpPr txBox="1"/>
          <p:nvPr/>
        </p:nvSpPr>
        <p:spPr>
          <a:xfrm>
            <a:off x="6583950" y="746500"/>
            <a:ext cx="1947000" cy="938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accent2"/>
              </a:buClr>
              <a:buSzPts val="2400"/>
              <a:buChar char="●"/>
            </a:pPr>
            <a:r>
              <a:rPr lang="tr-TR" sz="2400" b="1">
                <a:solidFill>
                  <a:schemeClr val="accent2"/>
                </a:solidFill>
                <a:highlight>
                  <a:srgbClr val="FFFFFF"/>
                </a:highlight>
              </a:rPr>
              <a:t>Sixth Practice</a:t>
            </a:r>
            <a:endParaRPr sz="2400" b="1">
              <a:solidFill>
                <a:schemeClr val="accent2"/>
              </a:solidFill>
              <a:highlight>
                <a:srgbClr val="FFFFFF"/>
              </a:highlight>
            </a:endParaRPr>
          </a:p>
        </p:txBody>
      </p:sp>
      <p:pic>
        <p:nvPicPr>
          <p:cNvPr id="2472" name="Google Shape;2472;p105"/>
          <p:cNvPicPr preferRelativeResize="0"/>
          <p:nvPr/>
        </p:nvPicPr>
        <p:blipFill rotWithShape="1">
          <a:blip r:embed="rId4">
            <a:alphaModFix/>
          </a:blip>
          <a:srcRect b="7544"/>
          <a:stretch/>
        </p:blipFill>
        <p:spPr>
          <a:xfrm>
            <a:off x="217475" y="1466950"/>
            <a:ext cx="3325752" cy="2304952"/>
          </a:xfrm>
          <a:prstGeom prst="rect">
            <a:avLst/>
          </a:prstGeom>
          <a:noFill/>
          <a:ln>
            <a:noFill/>
          </a:ln>
        </p:spPr>
      </p:pic>
    </p:spTree>
    <p:extLst>
      <p:ext uri="{BB962C8B-B14F-4D97-AF65-F5344CB8AC3E}">
        <p14:creationId xmlns:p14="http://schemas.microsoft.com/office/powerpoint/2010/main" val="9711668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106"/>
          <p:cNvSpPr txBox="1">
            <a:spLocks noGrp="1"/>
          </p:cNvSpPr>
          <p:nvPr>
            <p:ph type="ctrTitle"/>
          </p:nvPr>
        </p:nvSpPr>
        <p:spPr>
          <a:xfrm>
            <a:off x="956750" y="1927100"/>
            <a:ext cx="4676700" cy="1284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rgbClr val="741B47"/>
              </a:buClr>
              <a:buSzPts val="3600"/>
              <a:buNone/>
            </a:pPr>
            <a:r>
              <a:rPr lang="tr-TR" dirty="0" err="1">
                <a:solidFill>
                  <a:srgbClr val="741B47"/>
                </a:solidFill>
                <a:latin typeface="Raleway Medium"/>
                <a:ea typeface="Raleway Medium"/>
                <a:cs typeface="Raleway Medium"/>
                <a:sym typeface="Raleway Medium"/>
              </a:rPr>
              <a:t>Kanban</a:t>
            </a:r>
            <a:r>
              <a:rPr lang="tr-TR" dirty="0">
                <a:solidFill>
                  <a:srgbClr val="741B47"/>
                </a:solidFill>
                <a:latin typeface="Raleway Medium"/>
                <a:ea typeface="Raleway Medium"/>
                <a:cs typeface="Raleway Medium"/>
                <a:sym typeface="Raleway Medium"/>
              </a:rPr>
              <a:t> vs. Scrum</a:t>
            </a:r>
            <a:endParaRPr dirty="0">
              <a:solidFill>
                <a:srgbClr val="741B47"/>
              </a:solidFill>
              <a:latin typeface="Raleway Medium"/>
              <a:ea typeface="Raleway Medium"/>
              <a:cs typeface="Raleway Medium"/>
              <a:sym typeface="Raleway Medium"/>
            </a:endParaRPr>
          </a:p>
        </p:txBody>
      </p:sp>
      <p:sp>
        <p:nvSpPr>
          <p:cNvPr id="2478" name="Google Shape;2478;p10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grpSp>
        <p:nvGrpSpPr>
          <p:cNvPr id="2479" name="Google Shape;2479;p106"/>
          <p:cNvGrpSpPr/>
          <p:nvPr/>
        </p:nvGrpSpPr>
        <p:grpSpPr>
          <a:xfrm>
            <a:off x="5435079" y="912423"/>
            <a:ext cx="3239723" cy="3318665"/>
            <a:chOff x="2270525" y="117216"/>
            <a:chExt cx="4650765" cy="4762722"/>
          </a:xfrm>
        </p:grpSpPr>
        <p:sp>
          <p:nvSpPr>
            <p:cNvPr id="2480" name="Google Shape;2480;p106"/>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1" name="Google Shape;2481;p106"/>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2" name="Google Shape;2482;p106"/>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3" name="Google Shape;2483;p106"/>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4" name="Google Shape;2484;p106"/>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5" name="Google Shape;2485;p106"/>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6" name="Google Shape;2486;p106"/>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7" name="Google Shape;2487;p106"/>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8" name="Google Shape;2488;p106"/>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9" name="Google Shape;2489;p106"/>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0" name="Google Shape;2490;p106"/>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1" name="Google Shape;2491;p106"/>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2" name="Google Shape;2492;p106"/>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3" name="Google Shape;2493;p106"/>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4" name="Google Shape;2494;p106"/>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5" name="Google Shape;2495;p106"/>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6" name="Google Shape;2496;p106"/>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7" name="Google Shape;2497;p106"/>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8" name="Google Shape;2498;p106"/>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9" name="Google Shape;2499;p106"/>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0" name="Google Shape;2500;p106"/>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501" name="Google Shape;2501;p106"/>
            <p:cNvGrpSpPr/>
            <p:nvPr/>
          </p:nvGrpSpPr>
          <p:grpSpPr>
            <a:xfrm>
              <a:off x="4031993" y="117216"/>
              <a:ext cx="2889297" cy="3901793"/>
              <a:chOff x="5533368" y="1047716"/>
              <a:chExt cx="2889297" cy="3901793"/>
            </a:xfrm>
          </p:grpSpPr>
          <p:sp>
            <p:nvSpPr>
              <p:cNvPr id="2502" name="Google Shape;2502;p106"/>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3" name="Google Shape;2503;p106"/>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4" name="Google Shape;2504;p106"/>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5" name="Google Shape;2505;p106"/>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6" name="Google Shape;2506;p106"/>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7" name="Google Shape;2507;p106"/>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8" name="Google Shape;2508;p106"/>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9" name="Google Shape;2509;p106"/>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0" name="Google Shape;2510;p106"/>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1" name="Google Shape;2511;p106"/>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2" name="Google Shape;2512;p106"/>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3" name="Google Shape;2513;p106"/>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4" name="Google Shape;2514;p106"/>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5" name="Google Shape;2515;p106"/>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6" name="Google Shape;2516;p106"/>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7" name="Google Shape;2517;p106"/>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8" name="Google Shape;2518;p106"/>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9" name="Google Shape;2519;p106"/>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0" name="Google Shape;2520;p106"/>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1" name="Google Shape;2521;p106"/>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2" name="Google Shape;2522;p106"/>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3" name="Google Shape;2523;p106"/>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4" name="Google Shape;2524;p106"/>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5" name="Google Shape;2525;p106"/>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6" name="Google Shape;2526;p106"/>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7" name="Google Shape;2527;p106"/>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8" name="Google Shape;2528;p106"/>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9" name="Google Shape;2529;p106"/>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0" name="Google Shape;2530;p106"/>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1" name="Google Shape;2531;p106"/>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2" name="Google Shape;2532;p106"/>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3" name="Google Shape;2533;p106"/>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4" name="Google Shape;2534;p106"/>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5" name="Google Shape;2535;p106"/>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6" name="Google Shape;2536;p106"/>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7" name="Google Shape;2537;p106"/>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8" name="Google Shape;2538;p106"/>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9" name="Google Shape;2539;p106"/>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0" name="Google Shape;2540;p106"/>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1" name="Google Shape;2541;p106"/>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542" name="Google Shape;2542;p106"/>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3" name="Google Shape;2543;p106"/>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4" name="Google Shape;2544;p106"/>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5" name="Google Shape;2545;p106"/>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6" name="Google Shape;2546;p106"/>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7" name="Google Shape;2547;p106"/>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8" name="Google Shape;2548;p106"/>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9" name="Google Shape;2549;p106"/>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0" name="Google Shape;2550;p106"/>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1" name="Google Shape;2551;p106"/>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2" name="Google Shape;2552;p106"/>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3" name="Google Shape;2553;p106"/>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4" name="Google Shape;2554;p106"/>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5" name="Google Shape;2555;p106"/>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6" name="Google Shape;2556;p106"/>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7" name="Google Shape;2557;p106"/>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8" name="Google Shape;2558;p106"/>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9" name="Google Shape;2559;p106"/>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0" name="Google Shape;2560;p106"/>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1" name="Google Shape;2561;p106"/>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2" name="Google Shape;2562;p106"/>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3" name="Google Shape;2563;p106"/>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4" name="Google Shape;2564;p106"/>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5" name="Google Shape;2565;p106"/>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6" name="Google Shape;2566;p106"/>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7" name="Google Shape;2567;p106"/>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8" name="Google Shape;2568;p106"/>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9" name="Google Shape;2569;p106"/>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0" name="Google Shape;2570;p106"/>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571" name="Google Shape;2571;p106"/>
            <p:cNvGrpSpPr/>
            <p:nvPr/>
          </p:nvGrpSpPr>
          <p:grpSpPr>
            <a:xfrm flipH="1">
              <a:off x="2865276" y="3434799"/>
              <a:ext cx="598186" cy="1340314"/>
              <a:chOff x="4210728" y="4525714"/>
              <a:chExt cx="546438" cy="1224366"/>
            </a:xfrm>
          </p:grpSpPr>
          <p:sp>
            <p:nvSpPr>
              <p:cNvPr id="2572" name="Google Shape;2572;p106"/>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3" name="Google Shape;2573;p106"/>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4" name="Google Shape;2574;p106"/>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5" name="Google Shape;2575;p106"/>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6" name="Google Shape;2576;p106"/>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7" name="Google Shape;2577;p106"/>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8" name="Google Shape;2578;p106"/>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9" name="Google Shape;2579;p106"/>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0" name="Google Shape;2580;p106"/>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1" name="Google Shape;2581;p106"/>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2" name="Google Shape;2582;p106"/>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3" name="Google Shape;2583;p106"/>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4" name="Google Shape;2584;p106"/>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3404375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10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97</a:t>
            </a:fld>
            <a:endParaRPr/>
          </a:p>
        </p:txBody>
      </p:sp>
      <p:sp>
        <p:nvSpPr>
          <p:cNvPr id="2590" name="Google Shape;2590;p107"/>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dirty="0" err="1">
                <a:solidFill>
                  <a:srgbClr val="741B47"/>
                </a:solidFill>
                <a:latin typeface="Raleway Medium"/>
                <a:ea typeface="Raleway Medium"/>
                <a:cs typeface="Raleway Medium"/>
                <a:sym typeface="Raleway Medium"/>
              </a:rPr>
              <a:t>Comparing</a:t>
            </a:r>
            <a:r>
              <a:rPr lang="tr-TR" sz="4000" dirty="0">
                <a:solidFill>
                  <a:srgbClr val="741B47"/>
                </a:solidFill>
                <a:latin typeface="Raleway Medium"/>
                <a:ea typeface="Raleway Medium"/>
                <a:cs typeface="Raleway Medium"/>
                <a:sym typeface="Raleway Medium"/>
              </a:rPr>
              <a:t> </a:t>
            </a:r>
            <a:r>
              <a:rPr lang="tr-TR" sz="4000" dirty="0" err="1">
                <a:solidFill>
                  <a:srgbClr val="741B47"/>
                </a:solidFill>
                <a:latin typeface="Raleway Medium"/>
                <a:ea typeface="Raleway Medium"/>
                <a:cs typeface="Raleway Medium"/>
                <a:sym typeface="Raleway Medium"/>
              </a:rPr>
              <a:t>Kanban</a:t>
            </a:r>
            <a:r>
              <a:rPr lang="tr-TR" sz="4000" dirty="0">
                <a:solidFill>
                  <a:srgbClr val="741B47"/>
                </a:solidFill>
                <a:latin typeface="Raleway Medium"/>
                <a:ea typeface="Raleway Medium"/>
                <a:cs typeface="Raleway Medium"/>
                <a:sym typeface="Raleway Medium"/>
              </a:rPr>
              <a:t> </a:t>
            </a:r>
            <a:r>
              <a:rPr lang="tr-TR" sz="4000" dirty="0" err="1">
                <a:solidFill>
                  <a:srgbClr val="741B47"/>
                </a:solidFill>
                <a:latin typeface="Raleway Medium"/>
                <a:ea typeface="Raleway Medium"/>
                <a:cs typeface="Raleway Medium"/>
                <a:sym typeface="Raleway Medium"/>
              </a:rPr>
              <a:t>with</a:t>
            </a:r>
            <a:r>
              <a:rPr lang="tr-TR" sz="4000" dirty="0">
                <a:solidFill>
                  <a:srgbClr val="741B47"/>
                </a:solidFill>
                <a:latin typeface="Raleway Medium"/>
                <a:ea typeface="Raleway Medium"/>
                <a:cs typeface="Raleway Medium"/>
                <a:sym typeface="Raleway Medium"/>
              </a:rPr>
              <a:t> Scrum</a:t>
            </a:r>
            <a:endParaRPr sz="4000" b="0" i="0" u="none" strike="noStrike" cap="none" dirty="0">
              <a:solidFill>
                <a:srgbClr val="741B47"/>
              </a:solidFill>
              <a:latin typeface="Raleway Medium"/>
              <a:ea typeface="Raleway Medium"/>
              <a:cs typeface="Raleway Medium"/>
              <a:sym typeface="Raleway Medium"/>
            </a:endParaRPr>
          </a:p>
        </p:txBody>
      </p:sp>
      <p:pic>
        <p:nvPicPr>
          <p:cNvPr id="2591" name="Google Shape;2591;p107"/>
          <p:cNvPicPr preferRelativeResize="0"/>
          <p:nvPr/>
        </p:nvPicPr>
        <p:blipFill>
          <a:blip r:embed="rId3">
            <a:alphaModFix/>
          </a:blip>
          <a:stretch>
            <a:fillRect/>
          </a:stretch>
        </p:blipFill>
        <p:spPr>
          <a:xfrm>
            <a:off x="1636275" y="709650"/>
            <a:ext cx="5871450" cy="4319500"/>
          </a:xfrm>
          <a:prstGeom prst="rect">
            <a:avLst/>
          </a:prstGeom>
          <a:noFill/>
          <a:ln>
            <a:noFill/>
          </a:ln>
        </p:spPr>
      </p:pic>
    </p:spTree>
    <p:extLst>
      <p:ext uri="{BB962C8B-B14F-4D97-AF65-F5344CB8AC3E}">
        <p14:creationId xmlns:p14="http://schemas.microsoft.com/office/powerpoint/2010/main" val="2412445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10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98</a:t>
            </a:fld>
            <a:endParaRPr/>
          </a:p>
        </p:txBody>
      </p:sp>
      <p:sp>
        <p:nvSpPr>
          <p:cNvPr id="2607" name="Google Shape;2607;p109"/>
          <p:cNvSpPr txBox="1"/>
          <p:nvPr/>
        </p:nvSpPr>
        <p:spPr>
          <a:xfrm>
            <a:off x="431800" y="173800"/>
            <a:ext cx="8411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4800"/>
              <a:buFont typeface="Raleway SemiBold"/>
              <a:buNone/>
            </a:pPr>
            <a:r>
              <a:rPr lang="tr-TR" sz="4000">
                <a:solidFill>
                  <a:srgbClr val="741B47"/>
                </a:solidFill>
                <a:latin typeface="Raleway Medium"/>
                <a:ea typeface="Raleway Medium"/>
                <a:cs typeface="Raleway Medium"/>
                <a:sym typeface="Raleway Medium"/>
              </a:rPr>
              <a:t>Scrumban</a:t>
            </a:r>
            <a:endParaRPr sz="4000" b="0" i="0" u="none" strike="noStrike" cap="none">
              <a:solidFill>
                <a:srgbClr val="741B47"/>
              </a:solidFill>
              <a:latin typeface="Raleway Medium"/>
              <a:ea typeface="Raleway Medium"/>
              <a:cs typeface="Raleway Medium"/>
              <a:sym typeface="Raleway Medium"/>
            </a:endParaRPr>
          </a:p>
        </p:txBody>
      </p:sp>
      <p:pic>
        <p:nvPicPr>
          <p:cNvPr id="2608" name="Google Shape;2608;p109"/>
          <p:cNvPicPr preferRelativeResize="0"/>
          <p:nvPr/>
        </p:nvPicPr>
        <p:blipFill>
          <a:blip r:embed="rId3">
            <a:alphaModFix/>
          </a:blip>
          <a:stretch>
            <a:fillRect/>
          </a:stretch>
        </p:blipFill>
        <p:spPr>
          <a:xfrm>
            <a:off x="1178036" y="610875"/>
            <a:ext cx="6918642" cy="3921749"/>
          </a:xfrm>
          <a:prstGeom prst="rect">
            <a:avLst/>
          </a:prstGeom>
          <a:noFill/>
          <a:ln>
            <a:noFill/>
          </a:ln>
        </p:spPr>
      </p:pic>
    </p:spTree>
    <p:extLst>
      <p:ext uri="{BB962C8B-B14F-4D97-AF65-F5344CB8AC3E}">
        <p14:creationId xmlns:p14="http://schemas.microsoft.com/office/powerpoint/2010/main" val="448392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612"/>
        <p:cNvGrpSpPr/>
        <p:nvPr/>
      </p:nvGrpSpPr>
      <p:grpSpPr>
        <a:xfrm>
          <a:off x="0" y="0"/>
          <a:ext cx="0" cy="0"/>
          <a:chOff x="0" y="0"/>
          <a:chExt cx="0" cy="0"/>
        </a:xfrm>
      </p:grpSpPr>
      <p:sp>
        <p:nvSpPr>
          <p:cNvPr id="2613" name="Google Shape;2613;p110">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4" name="Google Shape;2614;p110">
            <a:hlinkClick r:id="rId4"/>
          </p:cNvPr>
          <p:cNvPicPr preferRelativeResize="0"/>
          <p:nvPr/>
        </p:nvPicPr>
        <p:blipFill>
          <a:blip r:embed="rId5">
            <a:alphaModFix/>
          </a:blip>
          <a:stretch>
            <a:fillRect/>
          </a:stretch>
        </p:blipFill>
        <p:spPr>
          <a:xfrm>
            <a:off x="595138" y="532663"/>
            <a:ext cx="7953725" cy="4078175"/>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3072</TotalTime>
  <Words>18502</Words>
  <Application>Microsoft Office PowerPoint</Application>
  <PresentationFormat>Ekran Gösterisi (16:9)</PresentationFormat>
  <Paragraphs>1971</Paragraphs>
  <Slides>100</Slides>
  <Notes>100</Notes>
  <HiddenSlides>0</HiddenSlides>
  <MMClips>0</MMClips>
  <ScaleCrop>false</ScaleCrop>
  <HeadingPairs>
    <vt:vector size="6" baseType="variant">
      <vt:variant>
        <vt:lpstr>Kullanılan Yazı Tipleri</vt:lpstr>
      </vt:variant>
      <vt:variant>
        <vt:i4>24</vt:i4>
      </vt:variant>
      <vt:variant>
        <vt:lpstr>Tema</vt:lpstr>
      </vt:variant>
      <vt:variant>
        <vt:i4>3</vt:i4>
      </vt:variant>
      <vt:variant>
        <vt:lpstr>Slayt Başlıkları</vt:lpstr>
      </vt:variant>
      <vt:variant>
        <vt:i4>100</vt:i4>
      </vt:variant>
    </vt:vector>
  </HeadingPairs>
  <TitlesOfParts>
    <vt:vector size="127" baseType="lpstr">
      <vt:lpstr>Montserrat</vt:lpstr>
      <vt:lpstr>Montserrat Medium</vt:lpstr>
      <vt:lpstr>Georgia</vt:lpstr>
      <vt:lpstr>Barlow Light</vt:lpstr>
      <vt:lpstr>Raleway</vt:lpstr>
      <vt:lpstr>Montserrat ExtraBold</vt:lpstr>
      <vt:lpstr>Times New Roman</vt:lpstr>
      <vt:lpstr>source-serif-pro</vt:lpstr>
      <vt:lpstr>Proxima Nova Semibold</vt:lpstr>
      <vt:lpstr>Oswald</vt:lpstr>
      <vt:lpstr>Raleway Medium</vt:lpstr>
      <vt:lpstr>-apple-system</vt:lpstr>
      <vt:lpstr>Raleway Thin</vt:lpstr>
      <vt:lpstr>Barlow Medium</vt:lpstr>
      <vt:lpstr>Barlow</vt:lpstr>
      <vt:lpstr>arial</vt:lpstr>
      <vt:lpstr>Roboto</vt:lpstr>
      <vt:lpstr>Barlow SemiBold</vt:lpstr>
      <vt:lpstr>Raleway SemiBold</vt:lpstr>
      <vt:lpstr>Calibri</vt:lpstr>
      <vt:lpstr>arial</vt:lpstr>
      <vt:lpstr>Montserrat SemiBold</vt:lpstr>
      <vt:lpstr>SimSun</vt:lpstr>
      <vt:lpstr>Raleway ExtraBold</vt:lpstr>
      <vt:lpstr>Gaoler template</vt:lpstr>
      <vt:lpstr>Gaoler template</vt:lpstr>
      <vt:lpstr>Simple Light</vt:lpstr>
      <vt:lpstr>Agile Session 2</vt:lpstr>
      <vt:lpstr>PowerPoint Sunusu</vt:lpstr>
      <vt:lpstr>PowerPoint Sunusu</vt:lpstr>
      <vt:lpstr>PowerPoint Sunusu</vt:lpstr>
      <vt:lpstr>PowerPoint Sunusu</vt:lpstr>
      <vt:lpstr>PowerPoint Sunusu</vt:lpstr>
      <vt:lpstr>SDLC Models</vt:lpstr>
      <vt:lpstr>Agile Methods</vt:lpstr>
      <vt:lpstr>PowerPoint Sunusu</vt:lpstr>
      <vt:lpstr>Table of Contents</vt:lpstr>
      <vt:lpstr>SCRUM</vt:lpstr>
      <vt:lpstr>PowerPoint Sunusu</vt:lpstr>
      <vt:lpstr>PowerPoint Sunusu</vt:lpstr>
      <vt:lpstr>PowerPoint Sunusu</vt:lpstr>
      <vt:lpstr>PowerPoint Sunusu</vt:lpstr>
      <vt:lpstr>Scrum projects are divided into:</vt:lpstr>
      <vt:lpstr>What is Scrum?</vt:lpstr>
      <vt:lpstr>Scrum Roles</vt:lpstr>
      <vt:lpstr>PowerPoint Sunusu</vt:lpstr>
      <vt:lpstr>PowerPoint Sunusu</vt:lpstr>
      <vt:lpstr>PowerPoint Sunusu</vt:lpstr>
      <vt:lpstr>PowerPoint Sunusu</vt:lpstr>
      <vt:lpstr>PowerPoint Sunusu</vt:lpstr>
      <vt:lpstr>PowerPoint Sunusu</vt:lpstr>
      <vt:lpstr>PowerPoint Sunusu</vt:lpstr>
      <vt:lpstr>PowerPoint Sunusu</vt:lpstr>
      <vt:lpstr>What is the role of the Scrum Master?</vt:lpstr>
      <vt:lpstr>Which one looks at the project from the customer's perspective?</vt:lpstr>
      <vt:lpstr>PowerPoint Sunusu</vt:lpstr>
      <vt:lpstr>PowerPoint Sunusu</vt:lpstr>
      <vt:lpstr>Epic, User Story and Task</vt:lpstr>
      <vt:lpstr>PowerPoint Sunusu</vt:lpstr>
      <vt:lpstr>PowerPoint Sunusu</vt:lpstr>
      <vt:lpstr>PowerPoint Sunusu</vt:lpstr>
      <vt:lpstr>PowerPoint Sunusu</vt:lpstr>
      <vt:lpstr>PowerPoint Sunusu</vt:lpstr>
      <vt:lpstr>PowerPoint Sunusu</vt:lpstr>
      <vt:lpstr>PowerPoint Sunusu</vt:lpstr>
      <vt:lpstr>PowerPoint Sunusu</vt:lpstr>
      <vt:lpstr>Which project management tool are you familiar with?</vt:lpstr>
      <vt:lpstr>Scrum Artifacts</vt:lpstr>
      <vt:lpstr>PowerPoint Sunusu</vt:lpstr>
      <vt:lpstr>PowerPoint Sunusu</vt:lpstr>
      <vt:lpstr>PowerPoint Sunusu</vt:lpstr>
      <vt:lpstr>PowerPoint Sunusu</vt:lpstr>
      <vt:lpstr>PowerPoint Sunusu</vt:lpstr>
      <vt:lpstr>PowerPoint Sunusu</vt:lpstr>
      <vt:lpstr>Who prioritizes the product backlog items?</vt:lpstr>
      <vt:lpstr>Scrum Ceremonies</vt:lpstr>
      <vt:lpstr>PowerPoint Sunusu</vt:lpstr>
      <vt:lpstr>PowerPoint Sunusu</vt:lpstr>
      <vt:lpstr>PowerPoint Sunusu</vt:lpstr>
      <vt:lpstr>PowerPoint Sunusu</vt:lpstr>
      <vt:lpstr>PowerPoint Sunusu</vt:lpstr>
      <vt:lpstr>PowerPoint Sunusu</vt:lpstr>
      <vt:lpstr>Who should necessarily attend the Daily Standup meeting?</vt:lpstr>
      <vt:lpstr>PowerPoint Sunusu</vt:lpstr>
      <vt:lpstr>PowerPoint Sunusu</vt:lpstr>
      <vt:lpstr>PowerPoint Sunusu</vt:lpstr>
      <vt:lpstr>PowerPoint Sunusu</vt:lpstr>
      <vt:lpstr>What happens when all the Sprint Items cannot be completed?</vt:lpstr>
      <vt:lpstr>PowerPoint Sunusu</vt:lpstr>
      <vt:lpstr>PowerPoint Sunusu</vt:lpstr>
      <vt:lpstr>PowerPoint Sunusu</vt:lpstr>
      <vt:lpstr>KANBAN</vt:lpstr>
      <vt:lpstr>PowerPoint Sunusu</vt:lpstr>
      <vt:lpstr>Kanban Overview</vt:lpstr>
      <vt:lpstr>PowerPoint Sunusu</vt:lpstr>
      <vt:lpstr>PowerPoint Sunusu</vt:lpstr>
      <vt:lpstr>PowerPoint Sunusu</vt:lpstr>
      <vt:lpstr>PowerPoint Sunusu</vt:lpstr>
      <vt:lpstr>PowerPoint Sunusu</vt:lpstr>
      <vt:lpstr>Kanban Board</vt:lpstr>
      <vt:lpstr>PowerPoint Sunusu</vt:lpstr>
      <vt:lpstr>PowerPoint Sunusu</vt:lpstr>
      <vt:lpstr>PowerPoint Sunusu</vt:lpstr>
      <vt:lpstr>PowerPoint Sunusu</vt:lpstr>
      <vt:lpstr>PowerPoint Sunusu</vt:lpstr>
      <vt:lpstr>PowerPoint Sunusu</vt:lpstr>
      <vt:lpstr>PowerPoint Sunusu</vt:lpstr>
      <vt:lpstr>PowerPoint Sunusu</vt:lpstr>
      <vt:lpstr>Principles of Kanban</vt:lpstr>
      <vt:lpstr>PowerPoint Sunusu</vt:lpstr>
      <vt:lpstr>PowerPoint Sunusu</vt:lpstr>
      <vt:lpstr>PowerPoint Sunusu</vt:lpstr>
      <vt:lpstr>PowerPoint Sunusu</vt:lpstr>
      <vt:lpstr>PowerPoint Sunusu</vt:lpstr>
      <vt:lpstr>Practices of Kanban</vt:lpstr>
      <vt:lpstr>PowerPoint Sunusu</vt:lpstr>
      <vt:lpstr>PowerPoint Sunusu</vt:lpstr>
      <vt:lpstr>PowerPoint Sunusu</vt:lpstr>
      <vt:lpstr>PowerPoint Sunusu</vt:lpstr>
      <vt:lpstr>PowerPoint Sunusu</vt:lpstr>
      <vt:lpstr>PowerPoint Sunusu</vt:lpstr>
      <vt:lpstr>PowerPoint Sunusu</vt:lpstr>
      <vt:lpstr>Kanban vs. Scrum</vt:lpstr>
      <vt:lpstr>PowerPoint Sunusu</vt:lpstr>
      <vt:lpstr>PowerPoint Sunusu</vt:lpstr>
      <vt:lpstr>PowerPoint Sunusu</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Session 2</dc:title>
  <cp:lastModifiedBy>Şule Akın</cp:lastModifiedBy>
  <cp:revision>72</cp:revision>
  <dcterms:modified xsi:type="dcterms:W3CDTF">2023-05-15T21:44:06Z</dcterms:modified>
</cp:coreProperties>
</file>